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12192000"/>
  <p:notesSz cx="7010400" cy="9296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E129FF-33E2-412C-953F-CD36EF082EFE}">
  <a:tblStyle styleId="{A0E129FF-33E2-412C-953F-CD36EF082E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2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135" y="0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2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135" y="8829675"/>
            <a:ext cx="3038648" cy="4651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903cb3a9d_0_79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1903cb3a9d_0_7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g31903cb3a9d_0_79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9392bf62c_0_0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319392bf62c_0_0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19392bf62c_0_0:notes"/>
          <p:cNvSpPr txBox="1"/>
          <p:nvPr>
            <p:ph idx="12" type="sldNum"/>
          </p:nvPr>
        </p:nvSpPr>
        <p:spPr>
          <a:xfrm>
            <a:off x="3970135" y="8829675"/>
            <a:ext cx="3038700" cy="46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92431d1b4_1_225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192431d1b4_1_225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192431d1b4_1_239:notes"/>
          <p:cNvSpPr txBox="1"/>
          <p:nvPr>
            <p:ph idx="1" type="body"/>
          </p:nvPr>
        </p:nvSpPr>
        <p:spPr>
          <a:xfrm>
            <a:off x="701848" y="4416426"/>
            <a:ext cx="5608200" cy="418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192431d1b4_1_239:notes"/>
          <p:cNvSpPr/>
          <p:nvPr>
            <p:ph idx="2" type="sldImg"/>
          </p:nvPr>
        </p:nvSpPr>
        <p:spPr>
          <a:xfrm>
            <a:off x="407988" y="696913"/>
            <a:ext cx="6195900" cy="348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:notes"/>
          <p:cNvSpPr txBox="1"/>
          <p:nvPr>
            <p:ph idx="1" type="body"/>
          </p:nvPr>
        </p:nvSpPr>
        <p:spPr>
          <a:xfrm>
            <a:off x="701848" y="4416426"/>
            <a:ext cx="5608320" cy="4183063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:notes"/>
          <p:cNvSpPr/>
          <p:nvPr>
            <p:ph idx="2" type="sldImg"/>
          </p:nvPr>
        </p:nvSpPr>
        <p:spPr>
          <a:xfrm>
            <a:off x="407988" y="696913"/>
            <a:ext cx="6196012" cy="34861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400"/>
              <a:buFont typeface="Calibri"/>
              <a:buNone/>
              <a:defRPr>
                <a:solidFill>
                  <a:srgbClr val="0066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0" y="838201"/>
            <a:ext cx="7620000" cy="36513"/>
          </a:xfrm>
          <a:prstGeom prst="rect">
            <a:avLst/>
          </a:prstGeom>
          <a:solidFill>
            <a:srgbClr val="33CC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400"/>
              <a:buFont typeface="Calibri"/>
              <a:buNone/>
              <a:defRPr>
                <a:solidFill>
                  <a:srgbClr val="0066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118443"/>
            <a:ext cx="10515600" cy="930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PESSAT - All India Online Entrance Exam for Admission to PES University" id="15" name="Google Shape;15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772775" y="339725"/>
            <a:ext cx="1162050" cy="533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VkXSBQb9zBG_345VsdPplrTnILgzjj7S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/>
          <p:nvPr/>
        </p:nvSpPr>
        <p:spPr>
          <a:xfrm>
            <a:off x="2133600" y="914400"/>
            <a:ext cx="7946100" cy="19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UE21CS461A –  Project Phase – </a:t>
            </a:r>
            <a:r>
              <a:rPr lang="en-US"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 cap="none" strike="noStrike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CAPSTONE MELA - 2025</a:t>
            </a:r>
            <a:endParaRPr/>
          </a:p>
        </p:txBody>
      </p:sp>
      <p:sp>
        <p:nvSpPr>
          <p:cNvPr id="79" name="Google Shape;79;p11"/>
          <p:cNvSpPr txBox="1"/>
          <p:nvPr/>
        </p:nvSpPr>
        <p:spPr>
          <a:xfrm>
            <a:off x="1852400" y="2947713"/>
            <a:ext cx="9351600" cy="3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   : 	Indexing and Summarization of Sports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 	Videos using Multi-Modal Approach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ID       : 	61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Guide : 	Dr. Sandesh B J                   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Team  : 	PES2UG21CS242 (Krupashree M V)</a:t>
            </a:r>
            <a:r>
              <a:rPr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</a:t>
            </a:r>
            <a:endParaRPr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     		PES2UG21CS289 (Meenal Bagare)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PES2UG21CS294 (Melvin Jojee Joseph)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		PES2UG21CS324 (Naveen Kumar Reddy G)</a:t>
            </a:r>
            <a:endParaRPr b="1" sz="23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			     </a:t>
            </a:r>
            <a:endParaRPr sz="1500">
              <a:solidFill>
                <a:srgbClr val="0033CC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1" sz="1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Calibri"/>
              <a:buNone/>
            </a:pPr>
            <a:r>
              <a:rPr b="1" lang="en-US" sz="4000"/>
              <a:t>Problem Statement</a:t>
            </a:r>
            <a:endParaRPr b="1"/>
          </a:p>
        </p:txBody>
      </p:sp>
      <p:sp>
        <p:nvSpPr>
          <p:cNvPr id="86" name="Google Shape;86;p12"/>
          <p:cNvSpPr txBox="1"/>
          <p:nvPr/>
        </p:nvSpPr>
        <p:spPr>
          <a:xfrm>
            <a:off x="1042975" y="1333500"/>
            <a:ext cx="9918300" cy="54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In today's fast-paced world, sports enthusiasts often struggle to find time to watch full-length games. Traditional sports video summarization methods rely on large editing teams to manually review game footage, select key moments, and compile highlights. This process is not only time-consuming and resource-intensive but can also result in uneven coverage of events.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81000" lvl="0" marL="4572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▪"/>
            </a:pPr>
            <a:r>
              <a:rPr lang="en-US" sz="2400">
                <a:solidFill>
                  <a:srgbClr val="0033CC"/>
                </a:solidFill>
              </a:rPr>
              <a:t>Our project aims to revolutionize the sports summarization process by leveraging a multi-modal approach that integrates:</a:t>
            </a:r>
            <a:endParaRPr sz="2400">
              <a:solidFill>
                <a:srgbClr val="0033CC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○"/>
            </a:pPr>
            <a:r>
              <a:rPr b="1" lang="en-US" sz="2400">
                <a:solidFill>
                  <a:srgbClr val="0033CC"/>
                </a:solidFill>
              </a:rPr>
              <a:t>Twitter Data</a:t>
            </a:r>
            <a:r>
              <a:rPr lang="en-US" sz="2400">
                <a:solidFill>
                  <a:srgbClr val="0033CC"/>
                </a:solidFill>
              </a:rPr>
              <a:t>: Analyzing audience reactions in real-time to identify significant moments.</a:t>
            </a:r>
            <a:endParaRPr sz="2400">
              <a:solidFill>
                <a:srgbClr val="0033CC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○"/>
            </a:pPr>
            <a:r>
              <a:rPr b="1" lang="en-US" sz="2400">
                <a:solidFill>
                  <a:srgbClr val="0033CC"/>
                </a:solidFill>
              </a:rPr>
              <a:t>Audio Features</a:t>
            </a:r>
            <a:r>
              <a:rPr lang="en-US" sz="2400">
                <a:solidFill>
                  <a:srgbClr val="0033CC"/>
                </a:solidFill>
              </a:rPr>
              <a:t>: Detecting audio cues like crowd roars or commentator excitement to pinpoint key events.</a:t>
            </a:r>
            <a:endParaRPr sz="2400">
              <a:solidFill>
                <a:srgbClr val="0033CC"/>
              </a:solidFill>
            </a:endParaRPr>
          </a:p>
          <a:p>
            <a:pPr indent="-381000" lvl="1" marL="914400" rtl="0" algn="just"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Noto Sans Symbols"/>
              <a:buChar char="○"/>
            </a:pPr>
            <a:r>
              <a:rPr b="1" lang="en-US" sz="2400">
                <a:solidFill>
                  <a:srgbClr val="0033CC"/>
                </a:solidFill>
              </a:rPr>
              <a:t>Video Content</a:t>
            </a:r>
            <a:r>
              <a:rPr lang="en-US" sz="2400">
                <a:solidFill>
                  <a:srgbClr val="0033CC"/>
                </a:solidFill>
              </a:rPr>
              <a:t>: Processing visual footage to capture and highlight critical moments.</a:t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Calibri"/>
              <a:buNone/>
            </a:pPr>
            <a:r>
              <a:rPr b="1" lang="en-US" sz="4000"/>
              <a:t>Architecture Diagram</a:t>
            </a:r>
            <a:endParaRPr b="1"/>
          </a:p>
        </p:txBody>
      </p:sp>
      <p:sp>
        <p:nvSpPr>
          <p:cNvPr id="93" name="Google Shape;93;p13"/>
          <p:cNvSpPr txBox="1"/>
          <p:nvPr/>
        </p:nvSpPr>
        <p:spPr>
          <a:xfrm>
            <a:off x="2057400" y="2209800"/>
            <a:ext cx="80772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4" name="Google Shape;9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206100"/>
            <a:ext cx="9859024" cy="519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Calibri"/>
              <a:buNone/>
            </a:pPr>
            <a:r>
              <a:rPr b="1" lang="en-US" sz="4000"/>
              <a:t>Project Demonstration</a:t>
            </a:r>
            <a:endParaRPr b="1" sz="4000"/>
          </a:p>
        </p:txBody>
      </p:sp>
      <p:pic>
        <p:nvPicPr>
          <p:cNvPr id="100" name="Google Shape;100;p14" title="61_Demo_Mel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1025" y="1062050"/>
            <a:ext cx="10423225" cy="54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Calibri"/>
              <a:buNone/>
            </a:pPr>
            <a:r>
              <a:rPr b="1" lang="en-US" sz="4000"/>
              <a:t>Results and Discussion</a:t>
            </a:r>
            <a:endParaRPr/>
          </a:p>
        </p:txBody>
      </p:sp>
      <p:sp>
        <p:nvSpPr>
          <p:cNvPr id="106" name="Google Shape;106;p15"/>
          <p:cNvSpPr txBox="1"/>
          <p:nvPr/>
        </p:nvSpPr>
        <p:spPr>
          <a:xfrm>
            <a:off x="1339850" y="1052650"/>
            <a:ext cx="10195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Multi-modal Results</a:t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>
                <a:solidFill>
                  <a:srgbClr val="0033CC"/>
                </a:solidFill>
                <a:latin typeface="Trebuchet MS"/>
                <a:ea typeface="Trebuchet MS"/>
                <a:cs typeface="Trebuchet MS"/>
                <a:sym typeface="Trebuchet MS"/>
              </a:rPr>
              <a:t>We have decided to compare our generated summary with popular summaries available on YouTube for that particular match in order to assess our model’s performance.</a:t>
            </a:r>
            <a:endParaRPr sz="28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07" name="Google Shape;107;p15"/>
          <p:cNvGraphicFramePr/>
          <p:nvPr/>
        </p:nvGraphicFramePr>
        <p:xfrm>
          <a:off x="495300" y="290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{A0E129FF-33E2-412C-953F-CD36EF082EFE}</a:tableStyleId>
              </a:tblPr>
              <a:tblGrid>
                <a:gridCol w="1468425"/>
                <a:gridCol w="2476850"/>
                <a:gridCol w="2512250"/>
                <a:gridCol w="2512250"/>
                <a:gridCol w="1008450"/>
                <a:gridCol w="1061500"/>
              </a:tblGrid>
              <a:tr h="4984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Match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Events in YouTube Summary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Events in Generated Summary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Relevant Events In Detected Highlights</a:t>
                      </a:r>
                      <a:endParaRPr b="1"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Precision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Recall (%)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France vs. Croatia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70%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90%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Portugal vs. Spain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11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72%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81.8%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8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Belgium vs. Brazil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9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66.6%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15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77%</a:t>
                      </a:r>
                      <a:endParaRPr sz="15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1"/>
            <a:ext cx="105156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66FF"/>
              </a:buClr>
              <a:buSzPts val="4000"/>
              <a:buFont typeface="Calibri"/>
              <a:buNone/>
            </a:pPr>
            <a:r>
              <a:rPr b="1" lang="en-US" sz="4000"/>
              <a:t>Results and Discussion</a:t>
            </a:r>
            <a:endParaRPr/>
          </a:p>
        </p:txBody>
      </p:sp>
      <p:sp>
        <p:nvSpPr>
          <p:cNvPr id="113" name="Google Shape;113;p16"/>
          <p:cNvSpPr txBox="1"/>
          <p:nvPr/>
        </p:nvSpPr>
        <p:spPr>
          <a:xfrm>
            <a:off x="1339850" y="1052650"/>
            <a:ext cx="10195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Multi-modal Results</a:t>
            </a:r>
            <a:endParaRPr b="1" sz="26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Goal Detection in Multi-modal system-The scoreboard detection modality ensured all goals were successfully identified, yielding a </a:t>
            </a:r>
            <a:r>
              <a:rPr b="1"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100% Goal Ratio</a:t>
            </a:r>
            <a:r>
              <a:rPr lang="en-US" sz="2400">
                <a:solidFill>
                  <a:srgbClr val="0000FF"/>
                </a:solidFill>
                <a:latin typeface="Trebuchet MS"/>
                <a:ea typeface="Trebuchet MS"/>
                <a:cs typeface="Trebuchet MS"/>
                <a:sym typeface="Trebuchet MS"/>
              </a:rPr>
              <a:t> across matches.</a:t>
            </a:r>
            <a:endParaRPr sz="2400">
              <a:solidFill>
                <a:srgbClr val="0000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0033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14" name="Google Shape;114;p16"/>
          <p:cNvGraphicFramePr/>
          <p:nvPr/>
        </p:nvGraphicFramePr>
        <p:xfrm>
          <a:off x="952500" y="280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{A0E129FF-33E2-412C-953F-CD36EF082EFE}</a:tableStyleId>
              </a:tblPr>
              <a:tblGrid>
                <a:gridCol w="2452075"/>
                <a:gridCol w="3376150"/>
                <a:gridCol w="1691100"/>
                <a:gridCol w="2180300"/>
              </a:tblGrid>
              <a:tr h="317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Match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Goals Detected by Model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Total Goals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Goal Ratio (%)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France vs. Croatia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100%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Portugal vs. Spain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5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6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83.3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%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Belgium vs. Brazil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3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100%</a:t>
                      </a:r>
                      <a:endParaRPr sz="2200">
                        <a:solidFill>
                          <a:srgbClr val="0000FF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3865501" y="2971800"/>
            <a:ext cx="31644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</a:t>
            </a:r>
            <a:endParaRPr b="1" sz="4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800">
              <a:solidFill>
                <a:srgbClr val="FF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