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275" r:id="rId3"/>
    <p:sldId id="287" r:id="rId4"/>
    <p:sldId id="266" r:id="rId5"/>
    <p:sldId id="282" r:id="rId6"/>
    <p:sldId id="272" r:id="rId7"/>
    <p:sldId id="271" r:id="rId8"/>
    <p:sldId id="284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79" r:id="rId17"/>
    <p:sldId id="285" r:id="rId18"/>
    <p:sldId id="286" r:id="rId19"/>
    <p:sldId id="278" r:id="rId20"/>
    <p:sldId id="260" r:id="rId21"/>
    <p:sldId id="261" r:id="rId22"/>
    <p:sldId id="288" r:id="rId23"/>
    <p:sldId id="262" r:id="rId24"/>
    <p:sldId id="263" r:id="rId25"/>
    <p:sldId id="264" r:id="rId26"/>
    <p:sldId id="267" r:id="rId27"/>
    <p:sldId id="280" r:id="rId28"/>
    <p:sldId id="290" r:id="rId29"/>
    <p:sldId id="291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준혁" initials="오" lastIdx="1" clrIdx="0">
    <p:extLst>
      <p:ext uri="{19B8F6BF-5375-455C-9EA6-DF929625EA0E}">
        <p15:presenceInfo xmlns:p15="http://schemas.microsoft.com/office/powerpoint/2012/main" userId="오준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D9"/>
    <a:srgbClr val="F7F7F7"/>
    <a:srgbClr val="797DE8"/>
    <a:srgbClr val="AD8BE1"/>
    <a:srgbClr val="E29FBE"/>
    <a:srgbClr val="FC9598"/>
    <a:srgbClr val="AFD7D9"/>
    <a:srgbClr val="D8C9C6"/>
    <a:srgbClr val="F8ADA8"/>
    <a:srgbClr val="FD7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184" y="1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코스피의 과거 거래량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Sheet1!$A$2:$A$75</c:f>
              <c:numCache>
                <c:formatCode>yyyy/mm</c:formatCode>
                <c:ptCount val="74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  <c:pt idx="48">
                  <c:v>43466</c:v>
                </c:pt>
                <c:pt idx="49">
                  <c:v>43497</c:v>
                </c:pt>
                <c:pt idx="50">
                  <c:v>43525</c:v>
                </c:pt>
                <c:pt idx="51">
                  <c:v>43556</c:v>
                </c:pt>
                <c:pt idx="52">
                  <c:v>43586</c:v>
                </c:pt>
                <c:pt idx="53">
                  <c:v>43617</c:v>
                </c:pt>
                <c:pt idx="54">
                  <c:v>43647</c:v>
                </c:pt>
                <c:pt idx="55">
                  <c:v>43678</c:v>
                </c:pt>
                <c:pt idx="56">
                  <c:v>43709</c:v>
                </c:pt>
                <c:pt idx="57">
                  <c:v>43739</c:v>
                </c:pt>
                <c:pt idx="58">
                  <c:v>43770</c:v>
                </c:pt>
                <c:pt idx="59">
                  <c:v>43800</c:v>
                </c:pt>
                <c:pt idx="60">
                  <c:v>43831</c:v>
                </c:pt>
                <c:pt idx="61">
                  <c:v>43862</c:v>
                </c:pt>
                <c:pt idx="62">
                  <c:v>43891</c:v>
                </c:pt>
                <c:pt idx="63">
                  <c:v>43922</c:v>
                </c:pt>
                <c:pt idx="64">
                  <c:v>43952</c:v>
                </c:pt>
                <c:pt idx="65">
                  <c:v>43983</c:v>
                </c:pt>
                <c:pt idx="66">
                  <c:v>44013</c:v>
                </c:pt>
                <c:pt idx="67">
                  <c:v>44044</c:v>
                </c:pt>
                <c:pt idx="68">
                  <c:v>44075</c:v>
                </c:pt>
                <c:pt idx="69">
                  <c:v>44105</c:v>
                </c:pt>
                <c:pt idx="70">
                  <c:v>44136</c:v>
                </c:pt>
                <c:pt idx="71">
                  <c:v>44166</c:v>
                </c:pt>
                <c:pt idx="72">
                  <c:v>44197</c:v>
                </c:pt>
                <c:pt idx="73">
                  <c:v>44228</c:v>
                </c:pt>
              </c:numCache>
            </c:numRef>
          </c:cat>
          <c:val>
            <c:numRef>
              <c:f>Sheet1!$B$2:$B$75</c:f>
              <c:numCache>
                <c:formatCode>#,##0_ </c:formatCode>
                <c:ptCount val="74"/>
                <c:pt idx="0">
                  <c:v>10439000</c:v>
                </c:pt>
                <c:pt idx="1">
                  <c:v>10211000</c:v>
                </c:pt>
                <c:pt idx="2">
                  <c:v>10626000</c:v>
                </c:pt>
                <c:pt idx="3">
                  <c:v>11837000</c:v>
                </c:pt>
                <c:pt idx="4">
                  <c:v>9455000</c:v>
                </c:pt>
                <c:pt idx="5">
                  <c:v>18150000</c:v>
                </c:pt>
                <c:pt idx="6">
                  <c:v>10331000</c:v>
                </c:pt>
                <c:pt idx="7">
                  <c:v>11913000</c:v>
                </c:pt>
                <c:pt idx="8">
                  <c:v>20480000</c:v>
                </c:pt>
                <c:pt idx="9">
                  <c:v>12608000</c:v>
                </c:pt>
                <c:pt idx="10">
                  <c:v>10937000</c:v>
                </c:pt>
                <c:pt idx="11">
                  <c:v>10719000</c:v>
                </c:pt>
                <c:pt idx="12">
                  <c:v>13698000</c:v>
                </c:pt>
                <c:pt idx="13">
                  <c:v>12622000</c:v>
                </c:pt>
                <c:pt idx="14">
                  <c:v>11427000</c:v>
                </c:pt>
                <c:pt idx="15">
                  <c:v>14753000</c:v>
                </c:pt>
                <c:pt idx="16">
                  <c:v>8425000</c:v>
                </c:pt>
                <c:pt idx="17">
                  <c:v>10199000</c:v>
                </c:pt>
                <c:pt idx="18">
                  <c:v>13284000</c:v>
                </c:pt>
                <c:pt idx="19">
                  <c:v>8647000</c:v>
                </c:pt>
                <c:pt idx="20">
                  <c:v>8014000</c:v>
                </c:pt>
                <c:pt idx="21">
                  <c:v>7538000</c:v>
                </c:pt>
                <c:pt idx="22">
                  <c:v>12446000</c:v>
                </c:pt>
                <c:pt idx="23">
                  <c:v>11377000</c:v>
                </c:pt>
                <c:pt idx="24">
                  <c:v>8117000</c:v>
                </c:pt>
                <c:pt idx="25">
                  <c:v>11610000</c:v>
                </c:pt>
                <c:pt idx="26">
                  <c:v>12658000</c:v>
                </c:pt>
                <c:pt idx="27">
                  <c:v>12169000</c:v>
                </c:pt>
                <c:pt idx="28">
                  <c:v>20916000</c:v>
                </c:pt>
                <c:pt idx="29">
                  <c:v>21052000</c:v>
                </c:pt>
                <c:pt idx="30">
                  <c:v>14431000</c:v>
                </c:pt>
                <c:pt idx="31">
                  <c:v>12939000</c:v>
                </c:pt>
                <c:pt idx="32">
                  <c:v>17548000</c:v>
                </c:pt>
                <c:pt idx="33">
                  <c:v>23367000</c:v>
                </c:pt>
                <c:pt idx="34">
                  <c:v>17337000</c:v>
                </c:pt>
                <c:pt idx="35">
                  <c:v>17966000</c:v>
                </c:pt>
                <c:pt idx="36">
                  <c:v>13140000</c:v>
                </c:pt>
                <c:pt idx="37">
                  <c:v>28300000</c:v>
                </c:pt>
                <c:pt idx="38">
                  <c:v>23109000</c:v>
                </c:pt>
                <c:pt idx="39">
                  <c:v>15346000</c:v>
                </c:pt>
                <c:pt idx="40">
                  <c:v>13369000</c:v>
                </c:pt>
                <c:pt idx="41">
                  <c:v>16698000</c:v>
                </c:pt>
                <c:pt idx="42">
                  <c:v>28099000</c:v>
                </c:pt>
                <c:pt idx="43">
                  <c:v>26891000</c:v>
                </c:pt>
                <c:pt idx="44">
                  <c:v>17341000</c:v>
                </c:pt>
                <c:pt idx="45">
                  <c:v>23386000</c:v>
                </c:pt>
                <c:pt idx="46">
                  <c:v>38384000</c:v>
                </c:pt>
                <c:pt idx="47">
                  <c:v>22564000</c:v>
                </c:pt>
                <c:pt idx="48">
                  <c:v>22744000</c:v>
                </c:pt>
                <c:pt idx="49">
                  <c:v>23819000</c:v>
                </c:pt>
                <c:pt idx="50">
                  <c:v>23455000</c:v>
                </c:pt>
                <c:pt idx="51">
                  <c:v>13555000</c:v>
                </c:pt>
                <c:pt idx="52">
                  <c:v>20316000</c:v>
                </c:pt>
                <c:pt idx="53">
                  <c:v>26081000</c:v>
                </c:pt>
                <c:pt idx="54">
                  <c:v>20199000</c:v>
                </c:pt>
                <c:pt idx="55">
                  <c:v>23391000</c:v>
                </c:pt>
                <c:pt idx="56">
                  <c:v>12859000</c:v>
                </c:pt>
                <c:pt idx="57">
                  <c:v>22567000</c:v>
                </c:pt>
                <c:pt idx="58">
                  <c:v>16099000</c:v>
                </c:pt>
                <c:pt idx="59">
                  <c:v>17971000</c:v>
                </c:pt>
                <c:pt idx="60">
                  <c:v>17971000</c:v>
                </c:pt>
                <c:pt idx="61">
                  <c:v>49606000</c:v>
                </c:pt>
                <c:pt idx="62">
                  <c:v>53750000</c:v>
                </c:pt>
                <c:pt idx="63">
                  <c:v>53375000</c:v>
                </c:pt>
                <c:pt idx="64">
                  <c:v>36328000</c:v>
                </c:pt>
                <c:pt idx="65">
                  <c:v>26504000</c:v>
                </c:pt>
                <c:pt idx="66">
                  <c:v>22306000</c:v>
                </c:pt>
                <c:pt idx="67">
                  <c:v>22485000</c:v>
                </c:pt>
                <c:pt idx="68">
                  <c:v>26193000</c:v>
                </c:pt>
                <c:pt idx="69">
                  <c:v>28034000</c:v>
                </c:pt>
                <c:pt idx="70">
                  <c:v>27212000</c:v>
                </c:pt>
                <c:pt idx="71">
                  <c:v>32615000</c:v>
                </c:pt>
                <c:pt idx="72">
                  <c:v>35548000</c:v>
                </c:pt>
                <c:pt idx="73">
                  <c:v>37634000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AB-41F5-B9B7-7B2060806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366000"/>
        <c:axId val="234368912"/>
      </c:lineChart>
      <c:dateAx>
        <c:axId val="234366000"/>
        <c:scaling>
          <c:orientation val="minMax"/>
        </c:scaling>
        <c:delete val="0"/>
        <c:axPos val="b"/>
        <c:numFmt formatCode="yyyy/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4368912"/>
        <c:crosses val="autoZero"/>
        <c:auto val="1"/>
        <c:lblOffset val="100"/>
        <c:baseTimeUnit val="months"/>
      </c:dateAx>
      <c:valAx>
        <c:axId val="23436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4366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30T22:55:17.316" idx="1">
    <p:pos x="10" y="10"/>
    <p:text>이미지1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0E8D4-0A8A-41F8-8CC9-B2DB57F40557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0FD9B-B9F1-4943-B722-EC395C945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1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2021/5/16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2021/5/16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usaebyeol.blogspot.com/" TargetMode="External"/><Relationship Id="rId2" Type="http://schemas.openxmlformats.org/officeDocument/2006/relationships/hyperlink" Target="https://finance.naver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edaily.com/NewsView/22L5P0H83H" TargetMode="External"/><Relationship Id="rId5" Type="http://schemas.openxmlformats.org/officeDocument/2006/relationships/hyperlink" Target="https://economist.co.kr/2021/04/23/policy/checkReport/20210423101400212.html" TargetMode="External"/><Relationship Id="rId4" Type="http://schemas.openxmlformats.org/officeDocument/2006/relationships/hyperlink" Target="https://rbasall.tistory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slide" Target="slide2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070349" y="1466851"/>
            <a:ext cx="4051302" cy="392429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36970" y="2936556"/>
            <a:ext cx="391805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주식시장의 예측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매도와 매수를 바탕으로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557FB79B-C1EB-4700-9047-501857163586}"/>
              </a:ext>
            </a:extLst>
          </p:cNvPr>
          <p:cNvSpPr txBox="1"/>
          <p:nvPr/>
        </p:nvSpPr>
        <p:spPr>
          <a:xfrm>
            <a:off x="8650158" y="5165228"/>
            <a:ext cx="17018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담당교수             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조장 및 </a:t>
            </a:r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PPT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발표                    </a:t>
            </a:r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자료조사</a:t>
            </a:r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2">
            <a:extLst>
              <a:ext uri="{FF2B5EF4-FFF2-40B4-BE49-F238E27FC236}">
                <a16:creationId xmlns:a16="http://schemas.microsoft.com/office/drawing/2014/main" id="{8AD97FDB-80A2-4A6C-AF3E-28F2D1C80CD5}"/>
              </a:ext>
            </a:extLst>
          </p:cNvPr>
          <p:cNvSpPr txBox="1"/>
          <p:nvPr/>
        </p:nvSpPr>
        <p:spPr>
          <a:xfrm>
            <a:off x="10192624" y="5165229"/>
            <a:ext cx="197080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김철수 교수님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오준혁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권영기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변세민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원형: 비어 있음 12">
            <a:hlinkClick r:id="rId2" action="ppaction://hlinksldjump"/>
            <a:extLst>
              <a:ext uri="{FF2B5EF4-FFF2-40B4-BE49-F238E27FC236}">
                <a16:creationId xmlns:a16="http://schemas.microsoft.com/office/drawing/2014/main" id="{0EF6D5CA-EF41-49E6-88A3-80F4D55C0F1E}"/>
              </a:ext>
            </a:extLst>
          </p:cNvPr>
          <p:cNvSpPr/>
          <p:nvPr/>
        </p:nvSpPr>
        <p:spPr>
          <a:xfrm>
            <a:off x="-2058227" y="-2866609"/>
            <a:ext cx="10468802" cy="10468802"/>
          </a:xfrm>
          <a:prstGeom prst="don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hlinkClick r:id="rId3" action="ppaction://hlinksldjump"/>
          </p:cNvPr>
          <p:cNvSpPr txBox="1"/>
          <p:nvPr/>
        </p:nvSpPr>
        <p:spPr>
          <a:xfrm>
            <a:off x="1274182" y="198782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 작성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_1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37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원형: 비어 있음 8">
            <a:hlinkClick r:id="rId2" action="ppaction://hlinksldjump"/>
            <a:extLst>
              <a:ext uri="{FF2B5EF4-FFF2-40B4-BE49-F238E27FC236}">
                <a16:creationId xmlns:a16="http://schemas.microsoft.com/office/drawing/2014/main" id="{C9250A9D-AAE1-4F89-B8A9-B92101EF40FC}"/>
              </a:ext>
            </a:extLst>
          </p:cNvPr>
          <p:cNvSpPr/>
          <p:nvPr/>
        </p:nvSpPr>
        <p:spPr>
          <a:xfrm>
            <a:off x="-2058227" y="-2866609"/>
            <a:ext cx="10468802" cy="10468802"/>
          </a:xfrm>
          <a:prstGeom prst="donu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hlinkClick r:id="rId3" action="ppaction://hlinksldjump"/>
          </p:cNvPr>
          <p:cNvSpPr txBox="1"/>
          <p:nvPr/>
        </p:nvSpPr>
        <p:spPr>
          <a:xfrm>
            <a:off x="1274182" y="198782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 작성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_2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364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원형: 비어 있음 8">
            <a:hlinkClick r:id="rId2" action="ppaction://hlinksldjump"/>
            <a:extLst>
              <a:ext uri="{FF2B5EF4-FFF2-40B4-BE49-F238E27FC236}">
                <a16:creationId xmlns:a16="http://schemas.microsoft.com/office/drawing/2014/main" id="{960F25C7-21B5-41AA-8948-59C5A835D95B}"/>
              </a:ext>
            </a:extLst>
          </p:cNvPr>
          <p:cNvSpPr/>
          <p:nvPr/>
        </p:nvSpPr>
        <p:spPr>
          <a:xfrm>
            <a:off x="-2058227" y="-2866609"/>
            <a:ext cx="10468802" cy="10468802"/>
          </a:xfrm>
          <a:prstGeom prst="don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hlinkClick r:id="rId3" action="ppaction://hlinksldjump"/>
          </p:cNvPr>
          <p:cNvSpPr txBox="1"/>
          <p:nvPr/>
        </p:nvSpPr>
        <p:spPr>
          <a:xfrm>
            <a:off x="1274182" y="198782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 작성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_3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034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원형: 비어 있음 8">
            <a:hlinkClick r:id="rId2" action="ppaction://hlinksldjump"/>
            <a:extLst>
              <a:ext uri="{FF2B5EF4-FFF2-40B4-BE49-F238E27FC236}">
                <a16:creationId xmlns:a16="http://schemas.microsoft.com/office/drawing/2014/main" id="{09477C76-F02D-4AFD-8C23-457F7EB81196}"/>
              </a:ext>
            </a:extLst>
          </p:cNvPr>
          <p:cNvSpPr/>
          <p:nvPr/>
        </p:nvSpPr>
        <p:spPr>
          <a:xfrm>
            <a:off x="-2058227" y="-2866609"/>
            <a:ext cx="10468802" cy="10468802"/>
          </a:xfrm>
          <a:prstGeom prst="donu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hlinkClick r:id="rId3" action="ppaction://hlinksldjump"/>
          </p:cNvPr>
          <p:cNvSpPr txBox="1"/>
          <p:nvPr/>
        </p:nvSpPr>
        <p:spPr>
          <a:xfrm>
            <a:off x="1274182" y="198782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 작성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_4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75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: 비어 있음 6">
            <a:hlinkClick r:id="rId2" action="ppaction://hlinksldjump"/>
            <a:extLst>
              <a:ext uri="{FF2B5EF4-FFF2-40B4-BE49-F238E27FC236}">
                <a16:creationId xmlns:a16="http://schemas.microsoft.com/office/drawing/2014/main" id="{5A5C1EB6-8F1D-4714-B3AC-9DBE51D173E1}"/>
              </a:ext>
            </a:extLst>
          </p:cNvPr>
          <p:cNvSpPr/>
          <p:nvPr/>
        </p:nvSpPr>
        <p:spPr>
          <a:xfrm>
            <a:off x="-2058227" y="-2866609"/>
            <a:ext cx="10468802" cy="10468802"/>
          </a:xfrm>
          <a:prstGeom prst="donut">
            <a:avLst/>
          </a:prstGeom>
          <a:solidFill>
            <a:schemeClr val="accent5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hlinkClick r:id="rId3" action="ppaction://hlinksldjump"/>
          </p:cNvPr>
          <p:cNvSpPr txBox="1"/>
          <p:nvPr/>
        </p:nvSpPr>
        <p:spPr>
          <a:xfrm>
            <a:off x="1274182" y="198782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 작성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_5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81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검토 및 수정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6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テキスト ボックス 3">
            <a:extLst>
              <a:ext uri="{FF2B5EF4-FFF2-40B4-BE49-F238E27FC236}">
                <a16:creationId xmlns:a16="http://schemas.microsoft.com/office/drawing/2014/main" id="{3CF47DEF-1F09-4DAF-8819-96C7C753934D}"/>
              </a:ext>
            </a:extLst>
          </p:cNvPr>
          <p:cNvSpPr txBox="1"/>
          <p:nvPr/>
        </p:nvSpPr>
        <p:spPr>
          <a:xfrm>
            <a:off x="1274182" y="198782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및 해석</a:t>
            </a:r>
            <a:endParaRPr lang="en-US" altLang="ko-KR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057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0DA4D5-3710-42D0-A201-B12C177AD31C}"/>
              </a:ext>
            </a:extLst>
          </p:cNvPr>
          <p:cNvSpPr/>
          <p:nvPr/>
        </p:nvSpPr>
        <p:spPr>
          <a:xfrm>
            <a:off x="1049549" y="1215993"/>
            <a:ext cx="10092901" cy="4947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テキスト ボックス 3">
            <a:hlinkClick r:id="rId2" action="ppaction://hlinksldjump"/>
            <a:extLst>
              <a:ext uri="{FF2B5EF4-FFF2-40B4-BE49-F238E27FC236}">
                <a16:creationId xmlns:a16="http://schemas.microsoft.com/office/drawing/2014/main" id="{620D51E8-CE0B-4F43-82BF-92DDE47BD616}"/>
              </a:ext>
            </a:extLst>
          </p:cNvPr>
          <p:cNvSpPr txBox="1"/>
          <p:nvPr/>
        </p:nvSpPr>
        <p:spPr>
          <a:xfrm>
            <a:off x="1403726" y="198782"/>
            <a:ext cx="52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0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0DA4D5-3710-42D0-A201-B12C177AD31C}"/>
              </a:ext>
            </a:extLst>
          </p:cNvPr>
          <p:cNvSpPr/>
          <p:nvPr/>
        </p:nvSpPr>
        <p:spPr>
          <a:xfrm>
            <a:off x="1049549" y="1215993"/>
            <a:ext cx="10092901" cy="4947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テキスト ボックス 3">
            <a:hlinkClick r:id="rId2" action="ppaction://hlinksldjump"/>
            <a:extLst>
              <a:ext uri="{FF2B5EF4-FFF2-40B4-BE49-F238E27FC236}">
                <a16:creationId xmlns:a16="http://schemas.microsoft.com/office/drawing/2014/main" id="{620D51E8-CE0B-4F43-82BF-92DDE47BD616}"/>
              </a:ext>
            </a:extLst>
          </p:cNvPr>
          <p:cNvSpPr txBox="1"/>
          <p:nvPr/>
        </p:nvSpPr>
        <p:spPr>
          <a:xfrm>
            <a:off x="1403726" y="198782"/>
            <a:ext cx="52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212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740888" y="2910508"/>
            <a:ext cx="4710223" cy="1036983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942A6-6B66-4A6F-A44A-5A6FFAB9CDB9}"/>
              </a:ext>
            </a:extLst>
          </p:cNvPr>
          <p:cNvSpPr txBox="1"/>
          <p:nvPr/>
        </p:nvSpPr>
        <p:spPr>
          <a:xfrm>
            <a:off x="5077130" y="3044279"/>
            <a:ext cx="20377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#</a:t>
            </a:r>
            <a:r>
              <a:rPr lang="ko-KR" altLang="en-US" sz="4400" b="1" dirty="0">
                <a:solidFill>
                  <a:schemeClr val="bg1"/>
                </a:solidFill>
              </a:rPr>
              <a:t>키워드</a:t>
            </a:r>
          </a:p>
        </p:txBody>
      </p:sp>
    </p:spTree>
    <p:extLst>
      <p:ext uri="{BB962C8B-B14F-4D97-AF65-F5344CB8AC3E}">
        <p14:creationId xmlns:p14="http://schemas.microsoft.com/office/powerpoint/2010/main" val="1143351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8760995" y="1765851"/>
            <a:ext cx="2410512" cy="33262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1246268" y="170892"/>
            <a:ext cx="4149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</a:rPr>
              <a:t>Table of Contents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572692" y="1719596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01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1310061" y="1914618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spc="300" dirty="0">
                <a:solidFill>
                  <a:schemeClr val="bg1"/>
                </a:solidFill>
              </a:rPr>
              <a:t>개발 개요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B5A7E-51DA-45F0-A929-5431E5D5A880}"/>
              </a:ext>
            </a:extLst>
          </p:cNvPr>
          <p:cNvSpPr txBox="1"/>
          <p:nvPr/>
        </p:nvSpPr>
        <p:spPr>
          <a:xfrm flipH="1">
            <a:off x="572692" y="3153212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02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2">
            <a:extLst>
              <a:ext uri="{FF2B5EF4-FFF2-40B4-BE49-F238E27FC236}">
                <a16:creationId xmlns:a16="http://schemas.microsoft.com/office/drawing/2014/main" id="{684CA1B1-84A5-4407-9F98-DBDDC4410CA8}"/>
              </a:ext>
            </a:extLst>
          </p:cNvPr>
          <p:cNvSpPr txBox="1"/>
          <p:nvPr/>
        </p:nvSpPr>
        <p:spPr>
          <a:xfrm>
            <a:off x="1310062" y="3362456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bg1"/>
                </a:solidFill>
              </a:rPr>
              <a:t>진행 과정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572692" y="4586828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03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2000CC67-EC4F-443A-AD62-490557A2DC6F}"/>
              </a:ext>
            </a:extLst>
          </p:cNvPr>
          <p:cNvSpPr txBox="1"/>
          <p:nvPr/>
        </p:nvSpPr>
        <p:spPr>
          <a:xfrm>
            <a:off x="1246268" y="4810294"/>
            <a:ext cx="301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bg1"/>
                </a:solidFill>
              </a:rPr>
              <a:t>결과 및 해석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764078" y="2147201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9D4C5111-349B-4C66-9360-465CACA0780D}"/>
              </a:ext>
            </a:extLst>
          </p:cNvPr>
          <p:cNvSpPr/>
          <p:nvPr/>
        </p:nvSpPr>
        <p:spPr>
          <a:xfrm>
            <a:off x="764078" y="3605718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60B14E28-E606-4F67-BC37-14433FFBA3C5}"/>
              </a:ext>
            </a:extLst>
          </p:cNvPr>
          <p:cNvSpPr/>
          <p:nvPr/>
        </p:nvSpPr>
        <p:spPr>
          <a:xfrm>
            <a:off x="764078" y="5064235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0833B-B15E-4EAE-9386-1ABCD7769830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5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577B7444-1BD9-4455-AA32-98B617AA2EA2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F83EF-7ACF-4D34-AB7A-61368AEC4367}"/>
              </a:ext>
            </a:extLst>
          </p:cNvPr>
          <p:cNvSpPr txBox="1"/>
          <p:nvPr/>
        </p:nvSpPr>
        <p:spPr>
          <a:xfrm>
            <a:off x="4464785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참고자료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0652D7BA-A1E8-435B-93C2-914AC626F5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6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F83EF-7ACF-4D34-AB7A-61368AEC4367}"/>
              </a:ext>
            </a:extLst>
          </p:cNvPr>
          <p:cNvSpPr txBox="1"/>
          <p:nvPr/>
        </p:nvSpPr>
        <p:spPr>
          <a:xfrm>
            <a:off x="916889" y="369241"/>
            <a:ext cx="169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참고 자료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0652D7BA-A1E8-435B-93C2-914AC626F57D}"/>
              </a:ext>
            </a:extLst>
          </p:cNvPr>
          <p:cNvSpPr/>
          <p:nvPr/>
        </p:nvSpPr>
        <p:spPr>
          <a:xfrm>
            <a:off x="228600" y="276224"/>
            <a:ext cx="3076575" cy="647701"/>
          </a:xfrm>
          <a:prstGeom prst="bracketPair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F6AF7-2DFA-4E5A-B518-9CF6E5A1CD6D}"/>
              </a:ext>
            </a:extLst>
          </p:cNvPr>
          <p:cNvSpPr txBox="1"/>
          <p:nvPr/>
        </p:nvSpPr>
        <p:spPr>
          <a:xfrm>
            <a:off x="228600" y="1653885"/>
            <a:ext cx="90487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https://finance.naver.com</a:t>
            </a: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  <a:hlinkClick r:id="rId3"/>
              </a:rPr>
              <a:t>https://yusaebyeol.blogspot.com</a:t>
            </a: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https://rbasall.tistory.com</a:t>
            </a: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  <a:hlinkClick r:id="rId5"/>
              </a:rPr>
              <a:t>https://economist.co.kr/2021/04/23/policy/checkReport/20210423101400212.html</a:t>
            </a: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  <a:hlinkClick r:id="rId6"/>
              </a:rPr>
              <a:t>https://www.sedaily.com/NewsView/22L5P0H83H</a:t>
            </a: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https://github.com/facebook/prophet</a:t>
            </a:r>
          </a:p>
          <a:p>
            <a:endParaRPr lang="ko-KR" altLang="en-US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9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4BA9A-1E1F-494C-B13C-A74AB56F5903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4C49ABC6-E01A-444E-AF74-103B1E239E5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718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5A8D0-4FA8-496B-A77D-A5FB9858569C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5">
                    <a:lumMod val="5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F97C5775-2AB3-4A31-96CE-1B076D78B6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3904AF-678F-4570-BCCD-7B0B0DF315DA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6718290A-3B31-4719-949D-147335569FF3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70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DB5D1AC-A1A2-4DFF-8EF2-26244005832E}"/>
              </a:ext>
            </a:extLst>
          </p:cNvPr>
          <p:cNvGrpSpPr/>
          <p:nvPr/>
        </p:nvGrpSpPr>
        <p:grpSpPr>
          <a:xfrm>
            <a:off x="1274182" y="1278715"/>
            <a:ext cx="10186013" cy="4889206"/>
            <a:chOff x="1274182" y="1278715"/>
            <a:chExt cx="10186013" cy="48892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D8156F-0A5E-4E57-8299-C8545E75FDF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96FBCE9-542E-4F61-BD7F-EA3E19C3DC86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F99C4F-EFD7-4DB3-92AD-DA4CC8F2E9AC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6A6FEF-3E84-4215-A77B-A826B9F600B0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75EACF-8326-43CE-BE57-1E8469035B85}"/>
                </a:ext>
              </a:extLst>
            </p:cNvPr>
            <p:cNvSpPr txBox="1"/>
            <p:nvPr/>
          </p:nvSpPr>
          <p:spPr>
            <a:xfrm>
              <a:off x="65833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W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76F807-FFB7-42B8-9BA1-52270DE1BD84}"/>
                </a:ext>
              </a:extLst>
            </p:cNvPr>
            <p:cNvSpPr txBox="1"/>
            <p:nvPr/>
          </p:nvSpPr>
          <p:spPr>
            <a:xfrm>
              <a:off x="55555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S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1E159C-4573-4E74-9C33-2F1A41416575}"/>
                </a:ext>
              </a:extLst>
            </p:cNvPr>
            <p:cNvSpPr txBox="1"/>
            <p:nvPr/>
          </p:nvSpPr>
          <p:spPr>
            <a:xfrm>
              <a:off x="5646005" y="3823441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O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A51013-DF11-4A37-9CC2-A10C16EE8313}"/>
                </a:ext>
              </a:extLst>
            </p:cNvPr>
            <p:cNvSpPr txBox="1"/>
            <p:nvPr/>
          </p:nvSpPr>
          <p:spPr>
            <a:xfrm>
              <a:off x="6523117" y="3823441"/>
              <a:ext cx="606056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47B7F0-07C5-4591-BAD3-4D85E82379D5}"/>
                </a:ext>
              </a:extLst>
            </p:cNvPr>
            <p:cNvSpPr txBox="1"/>
            <p:nvPr/>
          </p:nvSpPr>
          <p:spPr>
            <a:xfrm>
              <a:off x="1477925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61CAF9-E4EB-40F6-B000-3A824E43F899}"/>
                </a:ext>
              </a:extLst>
            </p:cNvPr>
            <p:cNvSpPr txBox="1"/>
            <p:nvPr/>
          </p:nvSpPr>
          <p:spPr>
            <a:xfrm>
              <a:off x="8307571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D794AC-3523-438E-B304-1201F7C9A65A}"/>
                </a:ext>
              </a:extLst>
            </p:cNvPr>
            <p:cNvSpPr txBox="1"/>
            <p:nvPr/>
          </p:nvSpPr>
          <p:spPr>
            <a:xfrm>
              <a:off x="1484496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54BDA4-9273-4195-B566-63D12604A1BC}"/>
                </a:ext>
              </a:extLst>
            </p:cNvPr>
            <p:cNvSpPr txBox="1"/>
            <p:nvPr/>
          </p:nvSpPr>
          <p:spPr>
            <a:xfrm>
              <a:off x="8314142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21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문제의 인식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EC7F602-0B3B-47C2-91A6-93AA383A3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13" y="1034770"/>
            <a:ext cx="4857226" cy="53628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9DE158-EAD9-4D10-B825-5ED1168D1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03" y="634764"/>
            <a:ext cx="5793516" cy="55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41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5A8D0-4FA8-496B-A77D-A5FB9858569C}"/>
              </a:ext>
            </a:extLst>
          </p:cNvPr>
          <p:cNvSpPr txBox="1"/>
          <p:nvPr/>
        </p:nvSpPr>
        <p:spPr>
          <a:xfrm>
            <a:off x="1753928" y="1843947"/>
            <a:ext cx="3701654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solidFill>
                  <a:schemeClr val="accent5">
                    <a:lumMod val="50000"/>
                  </a:schemeClr>
                </a:solidFill>
              </a:rPr>
              <a:t>오준혁 </a:t>
            </a:r>
            <a:r>
              <a:rPr lang="en-US" altLang="ko-KR" sz="3500" dirty="0">
                <a:solidFill>
                  <a:schemeClr val="accent5">
                    <a:lumMod val="50000"/>
                  </a:schemeClr>
                </a:solidFill>
              </a:rPr>
              <a:t>: PPT</a:t>
            </a:r>
          </a:p>
          <a:p>
            <a:endParaRPr lang="en-US" altLang="ko-KR" sz="35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ko-KR" altLang="en-US" sz="3500" dirty="0">
                <a:solidFill>
                  <a:schemeClr val="accent5">
                    <a:lumMod val="50000"/>
                  </a:schemeClr>
                </a:solidFill>
              </a:rPr>
              <a:t>권영기 </a:t>
            </a:r>
            <a:r>
              <a:rPr lang="en-US" altLang="ko-KR" sz="35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3500" dirty="0">
                <a:solidFill>
                  <a:schemeClr val="accent5">
                    <a:lumMod val="50000"/>
                  </a:schemeClr>
                </a:solidFill>
              </a:rPr>
              <a:t>발표</a:t>
            </a:r>
            <a:endParaRPr lang="en-US" altLang="ko-KR" sz="35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35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ko-KR" altLang="en-US" sz="3500" dirty="0" err="1">
                <a:solidFill>
                  <a:schemeClr val="accent5">
                    <a:lumMod val="50000"/>
                  </a:schemeClr>
                </a:solidFill>
              </a:rPr>
              <a:t>변세민</a:t>
            </a:r>
            <a:r>
              <a:rPr lang="ko-KR" altLang="en-US" sz="35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35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3500" dirty="0">
                <a:solidFill>
                  <a:schemeClr val="accent5">
                    <a:lumMod val="50000"/>
                  </a:schemeClr>
                </a:solidFill>
              </a:rPr>
              <a:t>자료조사</a:t>
            </a:r>
            <a:endParaRPr lang="en-US" altLang="ko-KR" sz="35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28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개요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2541584" y="1905001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연필">
            <a:extLst>
              <a:ext uri="{FF2B5EF4-FFF2-40B4-BE49-F238E27FC236}">
                <a16:creationId xmlns:a16="http://schemas.microsoft.com/office/drawing/2014/main" id="{57A1CD4F-5881-46D6-B91E-713E75857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4364" y="2647779"/>
            <a:ext cx="1562440" cy="15624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6178559" y="1905000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7" name="그래픽 6" descr="교사">
            <a:hlinkClick r:id="rId4" action="ppaction://hlinksldjump"/>
            <a:extLst>
              <a:ext uri="{FF2B5EF4-FFF2-40B4-BE49-F238E27FC236}">
                <a16:creationId xmlns:a16="http://schemas.microsoft.com/office/drawing/2014/main" id="{C0E2290D-5D0C-47D0-9620-7CCF777E0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6550" y="2496772"/>
            <a:ext cx="1997200" cy="1997200"/>
          </a:xfrm>
          <a:prstGeom prst="rect">
            <a:avLst/>
          </a:prstGeom>
        </p:spPr>
      </p:pic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3161330" y="516165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문제의 인식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6644416" y="516165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해결방법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모색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hlinkClick r:id="rId7" action="ppaction://hlinksldjump"/>
            <a:extLst>
              <a:ext uri="{FF2B5EF4-FFF2-40B4-BE49-F238E27FC236}">
                <a16:creationId xmlns:a16="http://schemas.microsoft.com/office/drawing/2014/main" id="{ABF1C565-42DD-4E1D-9862-C27986287B8A}"/>
              </a:ext>
            </a:extLst>
          </p:cNvPr>
          <p:cNvSpPr txBox="1"/>
          <p:nvPr/>
        </p:nvSpPr>
        <p:spPr>
          <a:xfrm>
            <a:off x="244607" y="5366556"/>
            <a:ext cx="60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/>
              <a:t>&gt;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47538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24615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문제의 인식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6304026" y="3156197"/>
            <a:ext cx="5259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코로나의 영향으로 인한 사람들의 주식 시장에 대한 관심이 증가 하였다</a:t>
            </a:r>
            <a:r>
              <a:rPr lang="en-US" altLang="ko-KR" dirty="0"/>
              <a:t>. </a:t>
            </a:r>
            <a:r>
              <a:rPr lang="ko-KR" altLang="en-US" dirty="0"/>
              <a:t>주식 투자자들에게 하나의 지표를 마련하기 위하여 이번 프로젝트를 진행한다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351898" y="2068439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주식시장의 관심 증가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CF368A4C-85BB-4F8B-B2E6-EA99DF002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730007"/>
              </p:ext>
            </p:extLst>
          </p:nvPr>
        </p:nvGraphicFramePr>
        <p:xfrm>
          <a:off x="416661" y="1565349"/>
          <a:ext cx="5071603" cy="4553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B4F7E8E-4F95-4CE0-9DE6-1A87ABDC0FDA}"/>
              </a:ext>
            </a:extLst>
          </p:cNvPr>
          <p:cNvCxnSpPr/>
          <p:nvPr/>
        </p:nvCxnSpPr>
        <p:spPr>
          <a:xfrm>
            <a:off x="5954295" y="1628885"/>
            <a:ext cx="0" cy="44263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hlinkClick r:id="rId3" action="ppaction://hlinksldjump"/>
            <a:extLst>
              <a:ext uri="{FF2B5EF4-FFF2-40B4-BE49-F238E27FC236}">
                <a16:creationId xmlns:a16="http://schemas.microsoft.com/office/drawing/2014/main" id="{E5FE987A-9C44-40B6-95E7-43843C54A1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190" y="4755737"/>
            <a:ext cx="1299525" cy="129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24615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해결방법 모색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6028910" y="3103162"/>
            <a:ext cx="5520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주식시장의 예측필요</a:t>
            </a:r>
            <a:r>
              <a:rPr lang="en-US" altLang="ko-KR" dirty="0"/>
              <a:t> </a:t>
            </a:r>
            <a:r>
              <a:rPr lang="ko-KR" altLang="en-US" dirty="0"/>
              <a:t>사항  </a:t>
            </a:r>
            <a:r>
              <a:rPr lang="en-US" altLang="ko-KR" dirty="0"/>
              <a:t>: </a:t>
            </a:r>
            <a:r>
              <a:rPr lang="ko-KR" altLang="en-US" dirty="0" err="1"/>
              <a:t>국가간의</a:t>
            </a:r>
            <a:r>
              <a:rPr lang="ko-KR" altLang="en-US" dirty="0"/>
              <a:t> 이해관계</a:t>
            </a:r>
            <a:endParaRPr lang="en-US" altLang="ko-KR" dirty="0"/>
          </a:p>
          <a:p>
            <a:pPr algn="just"/>
            <a:r>
              <a:rPr lang="en-US" altLang="ko-KR" dirty="0"/>
              <a:t>		 	  </a:t>
            </a:r>
            <a:r>
              <a:rPr lang="ko-KR" altLang="en-US" dirty="0"/>
              <a:t>매도와 매수</a:t>
            </a:r>
            <a:endParaRPr lang="en-US" altLang="ko-KR" dirty="0"/>
          </a:p>
          <a:p>
            <a:pPr algn="just"/>
            <a:r>
              <a:rPr lang="en-US" altLang="ko-KR" dirty="0"/>
              <a:t>			  </a:t>
            </a:r>
            <a:r>
              <a:rPr lang="ko-KR" altLang="en-US" dirty="0"/>
              <a:t>상장기업의 </a:t>
            </a:r>
            <a:r>
              <a:rPr lang="ko-KR" altLang="en-US" dirty="0" err="1"/>
              <a:t>매출등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이번 프로젝트에서는 매도와 매수만으로 의미 있는 데이터가 나올지 알아보려고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351898" y="2068439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주식시장의 예측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컴퓨터, 점수판이(가) 표시된 사진&#10;&#10;자동 생성된 설명">
            <a:extLst>
              <a:ext uri="{FF2B5EF4-FFF2-40B4-BE49-F238E27FC236}">
                <a16:creationId xmlns:a16="http://schemas.microsoft.com/office/drawing/2014/main" id="{AC0A9CE8-9E41-48D6-B91C-00AFE3780F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0" y="1671261"/>
            <a:ext cx="5053253" cy="4488903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EC5C7C-C0E5-4967-B049-017ECFA656DD}"/>
              </a:ext>
            </a:extLst>
          </p:cNvPr>
          <p:cNvCxnSpPr/>
          <p:nvPr/>
        </p:nvCxnSpPr>
        <p:spPr>
          <a:xfrm>
            <a:off x="5954295" y="1628885"/>
            <a:ext cx="0" cy="44263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25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1905987" y="1412470"/>
            <a:ext cx="8380026" cy="4286093"/>
            <a:chOff x="399539" y="428557"/>
            <a:chExt cx="8380026" cy="1879836"/>
          </a:xfrm>
        </p:grpSpPr>
        <p:sp>
          <p:nvSpPr>
            <p:cNvPr id="2" name="正方形/長方形 1"/>
            <p:cNvSpPr/>
            <p:nvPr/>
          </p:nvSpPr>
          <p:spPr>
            <a:xfrm>
              <a:off x="399539" y="428557"/>
              <a:ext cx="1879836" cy="1879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데이터 선정</a:t>
              </a:r>
              <a:endParaRPr kumimoji="1" lang="ja-JP" altLang="en-US" sz="2000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2566269" y="428557"/>
              <a:ext cx="1879836" cy="18798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데이터 분석</a:t>
              </a:r>
              <a:endParaRPr kumimoji="1" lang="ja-JP" altLang="en-US" sz="2000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732999" y="428557"/>
              <a:ext cx="1879836" cy="18798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 dirty="0"/>
                <a:t>코드 작성</a:t>
              </a:r>
              <a:endParaRPr kumimoji="1" lang="ja-JP" altLang="en-US" sz="2000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899729" y="428557"/>
              <a:ext cx="1879836" cy="187983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 dirty="0"/>
                <a:t>검토 및 수정</a:t>
              </a:r>
              <a:endParaRPr kumimoji="1" lang="ja-JP" altLang="en-US" sz="2000" dirty="0"/>
            </a:p>
          </p:txBody>
        </p:sp>
      </p:grp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</a:t>
            </a:r>
            <a:endParaRPr lang="en-US" altLang="ko-KR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3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선정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258C3AC-E72E-44F2-BC39-0D25F09D3FBF}"/>
              </a:ext>
            </a:extLst>
          </p:cNvPr>
          <p:cNvGrpSpPr/>
          <p:nvPr/>
        </p:nvGrpSpPr>
        <p:grpSpPr>
          <a:xfrm>
            <a:off x="397994" y="1267664"/>
            <a:ext cx="5220929" cy="4814047"/>
            <a:chOff x="5604736" y="794869"/>
            <a:chExt cx="5966263" cy="5501295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CD26B84-F08B-42C4-8315-ADB030402498}"/>
                </a:ext>
              </a:extLst>
            </p:cNvPr>
            <p:cNvSpPr/>
            <p:nvPr/>
          </p:nvSpPr>
          <p:spPr>
            <a:xfrm>
              <a:off x="8842378" y="794869"/>
              <a:ext cx="1774215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dirty="0"/>
                <a:t>현대</a:t>
              </a:r>
              <a:endParaRPr lang="en-US" altLang="ko-KR" sz="2000" dirty="0"/>
            </a:p>
            <a:p>
              <a:pPr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kern="1200" dirty="0"/>
                <a:t>제철</a:t>
              </a: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886CFF1-135E-4694-86F2-E36A721A2F4B}"/>
                </a:ext>
              </a:extLst>
            </p:cNvPr>
            <p:cNvSpPr/>
            <p:nvPr/>
          </p:nvSpPr>
          <p:spPr>
            <a:xfrm>
              <a:off x="6926224" y="794869"/>
              <a:ext cx="1774215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dirty="0"/>
                <a:t>삼성</a:t>
              </a:r>
              <a:endParaRPr lang="en-US" altLang="ko-KR" sz="2000" dirty="0"/>
            </a:p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dirty="0"/>
                <a:t>전자</a:t>
              </a:r>
              <a:endParaRPr lang="ko-KR" altLang="en-US" sz="2000" kern="1200" dirty="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D2762A7-CDB1-4358-9383-2FB490A19E8C}"/>
                </a:ext>
              </a:extLst>
            </p:cNvPr>
            <p:cNvSpPr/>
            <p:nvPr/>
          </p:nvSpPr>
          <p:spPr>
            <a:xfrm>
              <a:off x="7880629" y="2525852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kern="1200" dirty="0" err="1"/>
                <a:t>셀트</a:t>
              </a:r>
              <a:endParaRPr lang="en-US" altLang="ko-KR" sz="2000" dirty="0"/>
            </a:p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kern="1200" dirty="0"/>
                <a:t>리온</a:t>
              </a: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A513A66-9526-46D2-B9DE-E97A5E75036F}"/>
                </a:ext>
              </a:extLst>
            </p:cNvPr>
            <p:cNvSpPr/>
            <p:nvPr/>
          </p:nvSpPr>
          <p:spPr>
            <a:xfrm>
              <a:off x="5604736" y="2933719"/>
              <a:ext cx="2202476" cy="1223597"/>
            </a:xfrm>
            <a:custGeom>
              <a:avLst/>
              <a:gdLst>
                <a:gd name="connsiteX0" fmla="*/ 0 w 1440604"/>
                <a:gd name="connsiteY0" fmla="*/ 0 h 800335"/>
                <a:gd name="connsiteX1" fmla="*/ 1440604 w 1440604"/>
                <a:gd name="connsiteY1" fmla="*/ 0 h 800335"/>
                <a:gd name="connsiteX2" fmla="*/ 1440604 w 1440604"/>
                <a:gd name="connsiteY2" fmla="*/ 800335 h 800335"/>
                <a:gd name="connsiteX3" fmla="*/ 0 w 1440604"/>
                <a:gd name="connsiteY3" fmla="*/ 800335 h 800335"/>
                <a:gd name="connsiteX4" fmla="*/ 0 w 1440604"/>
                <a:gd name="connsiteY4" fmla="*/ 0 h 8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604" h="800335">
                  <a:moveTo>
                    <a:pt x="0" y="0"/>
                  </a:moveTo>
                  <a:lnTo>
                    <a:pt x="1440604" y="0"/>
                  </a:lnTo>
                  <a:lnTo>
                    <a:pt x="1440604" y="800335"/>
                  </a:lnTo>
                  <a:lnTo>
                    <a:pt x="0" y="8003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FCC0012-EC8B-44D4-8395-C00AF5ADC8A1}"/>
                </a:ext>
              </a:extLst>
            </p:cNvPr>
            <p:cNvSpPr/>
            <p:nvPr/>
          </p:nvSpPr>
          <p:spPr>
            <a:xfrm>
              <a:off x="9796783" y="2525852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kern="1200" dirty="0"/>
                <a:t>대한</a:t>
              </a:r>
              <a:endParaRPr lang="en-US" altLang="ko-KR" sz="2000" kern="1200" dirty="0"/>
            </a:p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dirty="0"/>
                <a:t>항공</a:t>
              </a:r>
              <a:endParaRPr lang="ko-KR" altLang="en-US" sz="2000" kern="1200" dirty="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3D5DD5C-ECA9-444D-81F1-CD2ED809B207}"/>
                </a:ext>
              </a:extLst>
            </p:cNvPr>
            <p:cNvSpPr/>
            <p:nvPr/>
          </p:nvSpPr>
          <p:spPr>
            <a:xfrm>
              <a:off x="8842378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kern="1200" dirty="0"/>
                <a:t>네이버</a:t>
              </a: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8A1519F-7BBD-4912-A2D3-67D8078E9620}"/>
                </a:ext>
              </a:extLst>
            </p:cNvPr>
            <p:cNvSpPr/>
            <p:nvPr/>
          </p:nvSpPr>
          <p:spPr>
            <a:xfrm>
              <a:off x="6926223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kern="1200" dirty="0"/>
                <a:t>카카오</a:t>
              </a: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868AC57-822E-41DF-A6B7-245EF120F846}"/>
                </a:ext>
              </a:extLst>
            </p:cNvPr>
            <p:cNvSpPr/>
            <p:nvPr/>
          </p:nvSpPr>
          <p:spPr>
            <a:xfrm>
              <a:off x="5957950" y="2521493"/>
              <a:ext cx="1774215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kern="1200" dirty="0" err="1"/>
                <a:t>데브</a:t>
              </a:r>
              <a:endParaRPr lang="en-US" altLang="ko-KR" sz="2000" kern="1200" dirty="0"/>
            </a:p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dirty="0" err="1"/>
                <a:t>시스터즈</a:t>
              </a:r>
              <a:endParaRPr lang="en-US" altLang="ko-KR" sz="2000" kern="1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6351899" y="3016929"/>
            <a:ext cx="4285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/>
              <a:t>주식 시장에서 주목 받고 있는 국내주식으로  선정 하였다</a:t>
            </a:r>
            <a:r>
              <a:rPr lang="en-US" altLang="ko-KR" sz="2400" dirty="0"/>
              <a:t>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6351898" y="1633871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조사대상 선정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4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분석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6351898" y="2984491"/>
            <a:ext cx="5259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주식의 데이터를 보기 쉽게 가공한다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R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사용하기 쉽게 만들려고 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6351898" y="1633871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분석을 위한 가공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0C95B601-4A10-48BA-BDAB-2B62CE1BDABE}"/>
              </a:ext>
            </a:extLst>
          </p:cNvPr>
          <p:cNvSpPr/>
          <p:nvPr/>
        </p:nvSpPr>
        <p:spPr>
          <a:xfrm>
            <a:off x="777892" y="1472852"/>
            <a:ext cx="4523950" cy="646331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데이터 수집</a:t>
            </a:r>
          </a:p>
        </p:txBody>
      </p:sp>
      <p:sp>
        <p:nvSpPr>
          <p:cNvPr id="28" name="사각형: 둥근 대각선 방향 모서리 27">
            <a:extLst>
              <a:ext uri="{FF2B5EF4-FFF2-40B4-BE49-F238E27FC236}">
                <a16:creationId xmlns:a16="http://schemas.microsoft.com/office/drawing/2014/main" id="{027E5929-AA3E-4382-B89F-790337472ACB}"/>
              </a:ext>
            </a:extLst>
          </p:cNvPr>
          <p:cNvSpPr/>
          <p:nvPr/>
        </p:nvSpPr>
        <p:spPr>
          <a:xfrm>
            <a:off x="777892" y="3008202"/>
            <a:ext cx="4523950" cy="646331"/>
          </a:xfrm>
          <a:prstGeom prst="round2Diag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필요데이터 추출 및 처리</a:t>
            </a:r>
            <a:endParaRPr kumimoji="1" lang="ko-KR" altLang="en-US" dirty="0"/>
          </a:p>
        </p:txBody>
      </p:sp>
      <p:sp>
        <p:nvSpPr>
          <p:cNvPr id="30" name="사각형: 둥근 대각선 방향 모서리 29">
            <a:extLst>
              <a:ext uri="{FF2B5EF4-FFF2-40B4-BE49-F238E27FC236}">
                <a16:creationId xmlns:a16="http://schemas.microsoft.com/office/drawing/2014/main" id="{6E7FFD8C-C40D-4875-A6AA-A073805A8836}"/>
              </a:ext>
            </a:extLst>
          </p:cNvPr>
          <p:cNvSpPr/>
          <p:nvPr/>
        </p:nvSpPr>
        <p:spPr>
          <a:xfrm>
            <a:off x="777892" y="4543552"/>
            <a:ext cx="4523950" cy="646331"/>
          </a:xfrm>
          <a:prstGeom prst="round2Diag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데이터 가공</a:t>
            </a:r>
          </a:p>
        </p:txBody>
      </p:sp>
    </p:spTree>
    <p:extLst>
      <p:ext uri="{BB962C8B-B14F-4D97-AF65-F5344CB8AC3E}">
        <p14:creationId xmlns:p14="http://schemas.microsoft.com/office/powerpoint/2010/main" val="1520793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 작성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원형: 비어 있음 34">
            <a:hlinkClick r:id="rId2" action="ppaction://hlinksldjump"/>
            <a:extLst>
              <a:ext uri="{FF2B5EF4-FFF2-40B4-BE49-F238E27FC236}">
                <a16:creationId xmlns:a16="http://schemas.microsoft.com/office/drawing/2014/main" id="{EE318B7C-7388-4538-AE21-1C2B203ED225}"/>
              </a:ext>
            </a:extLst>
          </p:cNvPr>
          <p:cNvSpPr/>
          <p:nvPr/>
        </p:nvSpPr>
        <p:spPr>
          <a:xfrm>
            <a:off x="1918231" y="2994292"/>
            <a:ext cx="754589" cy="754589"/>
          </a:xfrm>
          <a:prstGeom prst="don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36" name="원형: 비어 있음 35">
            <a:hlinkClick r:id="rId3" action="ppaction://hlinksldjump"/>
            <a:extLst>
              <a:ext uri="{FF2B5EF4-FFF2-40B4-BE49-F238E27FC236}">
                <a16:creationId xmlns:a16="http://schemas.microsoft.com/office/drawing/2014/main" id="{4969A326-42F0-4B32-B29E-1BB3A94E4185}"/>
              </a:ext>
            </a:extLst>
          </p:cNvPr>
          <p:cNvSpPr/>
          <p:nvPr/>
        </p:nvSpPr>
        <p:spPr>
          <a:xfrm>
            <a:off x="5375999" y="2651585"/>
            <a:ext cx="1440000" cy="1440000"/>
          </a:xfrm>
          <a:prstGeom prst="don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37" name="원형: 비어 있음 36">
            <a:hlinkClick r:id="rId4" action="ppaction://hlinksldjump"/>
            <a:extLst>
              <a:ext uri="{FF2B5EF4-FFF2-40B4-BE49-F238E27FC236}">
                <a16:creationId xmlns:a16="http://schemas.microsoft.com/office/drawing/2014/main" id="{7A3B6929-4D7F-4166-90D1-C0E20F0FE9F0}"/>
              </a:ext>
            </a:extLst>
          </p:cNvPr>
          <p:cNvSpPr/>
          <p:nvPr/>
        </p:nvSpPr>
        <p:spPr>
          <a:xfrm>
            <a:off x="3484409" y="2831585"/>
            <a:ext cx="1080000" cy="1080000"/>
          </a:xfrm>
          <a:prstGeom prst="donu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38" name="원형: 비어 있음 37">
            <a:hlinkClick r:id="rId5" action="ppaction://hlinksldjump"/>
            <a:extLst>
              <a:ext uri="{FF2B5EF4-FFF2-40B4-BE49-F238E27FC236}">
                <a16:creationId xmlns:a16="http://schemas.microsoft.com/office/drawing/2014/main" id="{20A6C1F7-0A8B-47EE-9E89-DD314BF34A9A}"/>
              </a:ext>
            </a:extLst>
          </p:cNvPr>
          <p:cNvSpPr/>
          <p:nvPr/>
        </p:nvSpPr>
        <p:spPr>
          <a:xfrm>
            <a:off x="7627589" y="2831585"/>
            <a:ext cx="1080000" cy="1080000"/>
          </a:xfrm>
          <a:prstGeom prst="donu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39" name="원형: 비어 있음 38">
            <a:hlinkClick r:id="rId6" action="ppaction://hlinksldjump"/>
            <a:extLst>
              <a:ext uri="{FF2B5EF4-FFF2-40B4-BE49-F238E27FC236}">
                <a16:creationId xmlns:a16="http://schemas.microsoft.com/office/drawing/2014/main" id="{2C28B5ED-BCEA-4A8A-BD0A-EA6D224C67BA}"/>
              </a:ext>
            </a:extLst>
          </p:cNvPr>
          <p:cNvSpPr/>
          <p:nvPr/>
        </p:nvSpPr>
        <p:spPr>
          <a:xfrm>
            <a:off x="9519179" y="2994291"/>
            <a:ext cx="754589" cy="754589"/>
          </a:xfrm>
          <a:prstGeom prst="donut">
            <a:avLst/>
          </a:prstGeom>
          <a:solidFill>
            <a:schemeClr val="accent5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048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369</Words>
  <Application>Microsoft Office PowerPoint</Application>
  <PresentationFormat>와이드스크린</PresentationFormat>
  <Paragraphs>133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HY신명조</vt:lpstr>
      <vt:lpstr>굴림</vt:lpstr>
      <vt:lpstr>맑은 고딕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오준혁</cp:lastModifiedBy>
  <cp:revision>71</cp:revision>
  <dcterms:created xsi:type="dcterms:W3CDTF">2018-12-07T00:32:38Z</dcterms:created>
  <dcterms:modified xsi:type="dcterms:W3CDTF">2021-05-16T15:56:20Z</dcterms:modified>
</cp:coreProperties>
</file>