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media/image4.svg" ContentType="image/svg"/>
  <Override PartName="/ppt/media/image6.svg" ContentType="image/svg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오준혁" initials="오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568"/>
    <p:restoredTop sz="94660"/>
  </p:normalViewPr>
  <p:slideViewPr>
    <p:cSldViewPr snapToGrid="0">
      <p:cViewPr>
        <p:scale>
          <a:sx n="66" d="100"/>
          <a:sy n="66" d="100"/>
        </p:scale>
        <p:origin x="2430" y="1134"/>
      </p:cViewPr>
      <p:guideLst>
        <p:guide orient="horz" pos="215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commentAuthors" Target="commentAuthors.xml"  /><Relationship Id="rId29" Type="http://schemas.openxmlformats.org/officeDocument/2006/relationships/presProps" Target="presProps.xml"  /><Relationship Id="rId3" Type="http://schemas.openxmlformats.org/officeDocument/2006/relationships/slide" Target="slides/slide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1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/>
          <a:lstStyle/>
          <a:p>
            <a:pPr>
              <a:defRPr sz="1862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ko-KR" altLang="en-US" dirty="0" smtClean="0"/>
              <a:t>코스피의 과거 거래량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 cmpd="sng">
              <a:solidFill>
                <a:schemeClr val="accent1"/>
              </a:solidFill>
              <a:round/>
            </a:ln>
            <a:effectLst/>
          </c:spPr>
          <c:marker>
            <c:symbol val="none"/>
            <c:size val="7"/>
          </c:marker>
          <c:cat>
            <c:numRef>
              <c:f>Sheet1!$A$2:$A$75</c:f>
              <c:numCache>
                <c:formatCode>yyyy/mm</c:formatCode>
                <c:ptCount val="74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  <c:pt idx="31">
                  <c:v>42948</c:v>
                </c:pt>
                <c:pt idx="32">
                  <c:v>42979</c:v>
                </c:pt>
                <c:pt idx="33">
                  <c:v>43009</c:v>
                </c:pt>
                <c:pt idx="34">
                  <c:v>43040</c:v>
                </c:pt>
                <c:pt idx="35">
                  <c:v>43070</c:v>
                </c:pt>
                <c:pt idx="36">
                  <c:v>43101</c:v>
                </c:pt>
                <c:pt idx="37">
                  <c:v>43132</c:v>
                </c:pt>
                <c:pt idx="38">
                  <c:v>43160</c:v>
                </c:pt>
                <c:pt idx="39">
                  <c:v>43191</c:v>
                </c:pt>
                <c:pt idx="40">
                  <c:v>43221</c:v>
                </c:pt>
                <c:pt idx="41">
                  <c:v>43252</c:v>
                </c:pt>
                <c:pt idx="42">
                  <c:v>43282</c:v>
                </c:pt>
                <c:pt idx="43">
                  <c:v>43313</c:v>
                </c:pt>
                <c:pt idx="44">
                  <c:v>43344</c:v>
                </c:pt>
                <c:pt idx="45">
                  <c:v>43374</c:v>
                </c:pt>
                <c:pt idx="46">
                  <c:v>43405</c:v>
                </c:pt>
                <c:pt idx="47">
                  <c:v>43435</c:v>
                </c:pt>
                <c:pt idx="48">
                  <c:v>43466</c:v>
                </c:pt>
                <c:pt idx="49">
                  <c:v>43497</c:v>
                </c:pt>
                <c:pt idx="50">
                  <c:v>43525</c:v>
                </c:pt>
                <c:pt idx="51">
                  <c:v>43556</c:v>
                </c:pt>
                <c:pt idx="52">
                  <c:v>43586</c:v>
                </c:pt>
                <c:pt idx="53">
                  <c:v>43617</c:v>
                </c:pt>
                <c:pt idx="54">
                  <c:v>43647</c:v>
                </c:pt>
                <c:pt idx="55">
                  <c:v>43678</c:v>
                </c:pt>
                <c:pt idx="56">
                  <c:v>43709</c:v>
                </c:pt>
                <c:pt idx="57">
                  <c:v>43739</c:v>
                </c:pt>
                <c:pt idx="58">
                  <c:v>43770</c:v>
                </c:pt>
                <c:pt idx="59">
                  <c:v>43800</c:v>
                </c:pt>
                <c:pt idx="60">
                  <c:v>43831</c:v>
                </c:pt>
                <c:pt idx="61">
                  <c:v>43862</c:v>
                </c:pt>
                <c:pt idx="62">
                  <c:v>43891</c:v>
                </c:pt>
                <c:pt idx="63">
                  <c:v>43922</c:v>
                </c:pt>
                <c:pt idx="64">
                  <c:v>43952</c:v>
                </c:pt>
                <c:pt idx="65">
                  <c:v>43983</c:v>
                </c:pt>
                <c:pt idx="66">
                  <c:v>44013</c:v>
                </c:pt>
                <c:pt idx="67">
                  <c:v>44044</c:v>
                </c:pt>
                <c:pt idx="68">
                  <c:v>44075</c:v>
                </c:pt>
                <c:pt idx="69">
                  <c:v>44105</c:v>
                </c:pt>
                <c:pt idx="70">
                  <c:v>44136</c:v>
                </c:pt>
                <c:pt idx="71">
                  <c:v>44166</c:v>
                </c:pt>
                <c:pt idx="72">
                  <c:v>44197</c:v>
                </c:pt>
                <c:pt idx="73">
                  <c:v>44228</c:v>
                </c:pt>
              </c:numCache>
            </c:numRef>
          </c:cat>
          <c:val>
            <c:numRef>
              <c:f>Sheet1!$B$2:$B$75</c:f>
              <c:numCache>
                <c:formatCode xml:space="preserve">#,##0_ </c:formatCode>
                <c:ptCount val="74"/>
                <c:pt idx="0">
                  <c:v>10439000</c:v>
                </c:pt>
                <c:pt idx="1">
                  <c:v>10211000</c:v>
                </c:pt>
                <c:pt idx="2">
                  <c:v>10626000</c:v>
                </c:pt>
                <c:pt idx="3">
                  <c:v>11837000</c:v>
                </c:pt>
                <c:pt idx="4">
                  <c:v>9455000</c:v>
                </c:pt>
                <c:pt idx="5">
                  <c:v>18150000</c:v>
                </c:pt>
                <c:pt idx="6">
                  <c:v>10331000</c:v>
                </c:pt>
                <c:pt idx="7">
                  <c:v>11913000</c:v>
                </c:pt>
                <c:pt idx="8">
                  <c:v>20480000</c:v>
                </c:pt>
                <c:pt idx="9">
                  <c:v>12608000</c:v>
                </c:pt>
                <c:pt idx="10">
                  <c:v>10937000</c:v>
                </c:pt>
                <c:pt idx="11">
                  <c:v>10719000</c:v>
                </c:pt>
                <c:pt idx="12">
                  <c:v>13698000</c:v>
                </c:pt>
                <c:pt idx="13">
                  <c:v>12622000</c:v>
                </c:pt>
                <c:pt idx="14">
                  <c:v>11427000</c:v>
                </c:pt>
                <c:pt idx="15">
                  <c:v>14753000</c:v>
                </c:pt>
                <c:pt idx="16">
                  <c:v>8425000</c:v>
                </c:pt>
                <c:pt idx="17">
                  <c:v>10199000</c:v>
                </c:pt>
                <c:pt idx="18">
                  <c:v>13284000</c:v>
                </c:pt>
                <c:pt idx="19">
                  <c:v>8647000</c:v>
                </c:pt>
                <c:pt idx="20">
                  <c:v>8014000</c:v>
                </c:pt>
                <c:pt idx="21">
                  <c:v>7538000</c:v>
                </c:pt>
                <c:pt idx="22">
                  <c:v>12446000</c:v>
                </c:pt>
                <c:pt idx="23">
                  <c:v>11377000</c:v>
                </c:pt>
                <c:pt idx="24">
                  <c:v>8117000</c:v>
                </c:pt>
                <c:pt idx="25">
                  <c:v>11610000</c:v>
                </c:pt>
                <c:pt idx="26">
                  <c:v>12658000</c:v>
                </c:pt>
                <c:pt idx="27">
                  <c:v>12169000</c:v>
                </c:pt>
                <c:pt idx="28">
                  <c:v>20916000</c:v>
                </c:pt>
                <c:pt idx="29">
                  <c:v>21052000</c:v>
                </c:pt>
                <c:pt idx="30">
                  <c:v>14431000</c:v>
                </c:pt>
                <c:pt idx="31">
                  <c:v>12939000</c:v>
                </c:pt>
                <c:pt idx="32">
                  <c:v>17548000</c:v>
                </c:pt>
                <c:pt idx="33">
                  <c:v>23367000</c:v>
                </c:pt>
                <c:pt idx="34">
                  <c:v>17337000</c:v>
                </c:pt>
                <c:pt idx="35">
                  <c:v>17966000</c:v>
                </c:pt>
                <c:pt idx="36">
                  <c:v>13140000</c:v>
                </c:pt>
                <c:pt idx="37">
                  <c:v>28300000</c:v>
                </c:pt>
                <c:pt idx="38">
                  <c:v>23109000</c:v>
                </c:pt>
                <c:pt idx="39">
                  <c:v>15346000</c:v>
                </c:pt>
                <c:pt idx="40">
                  <c:v>13369000</c:v>
                </c:pt>
                <c:pt idx="41">
                  <c:v>16698000</c:v>
                </c:pt>
                <c:pt idx="42">
                  <c:v>28099000</c:v>
                </c:pt>
                <c:pt idx="43">
                  <c:v>26891000</c:v>
                </c:pt>
                <c:pt idx="44">
                  <c:v>17341000</c:v>
                </c:pt>
                <c:pt idx="45">
                  <c:v>23386000</c:v>
                </c:pt>
                <c:pt idx="46">
                  <c:v>38384000</c:v>
                </c:pt>
                <c:pt idx="47">
                  <c:v>22564000</c:v>
                </c:pt>
                <c:pt idx="48">
                  <c:v>22744000</c:v>
                </c:pt>
                <c:pt idx="49">
                  <c:v>23819000</c:v>
                </c:pt>
                <c:pt idx="50">
                  <c:v>23455000</c:v>
                </c:pt>
                <c:pt idx="51">
                  <c:v>13555000</c:v>
                </c:pt>
                <c:pt idx="52">
                  <c:v>20316000</c:v>
                </c:pt>
                <c:pt idx="53">
                  <c:v>26081000</c:v>
                </c:pt>
                <c:pt idx="54">
                  <c:v>20199000</c:v>
                </c:pt>
                <c:pt idx="55">
                  <c:v>23391000</c:v>
                </c:pt>
                <c:pt idx="56">
                  <c:v>12859000</c:v>
                </c:pt>
                <c:pt idx="57">
                  <c:v>22567000</c:v>
                </c:pt>
                <c:pt idx="58">
                  <c:v>16099000</c:v>
                </c:pt>
                <c:pt idx="59">
                  <c:v>17971000</c:v>
                </c:pt>
                <c:pt idx="60">
                  <c:v>17971000</c:v>
                </c:pt>
                <c:pt idx="61">
                  <c:v>49606000</c:v>
                </c:pt>
                <c:pt idx="62">
                  <c:v>53750000</c:v>
                </c:pt>
                <c:pt idx="63">
                  <c:v>53375000</c:v>
                </c:pt>
                <c:pt idx="64">
                  <c:v>36328000</c:v>
                </c:pt>
                <c:pt idx="65">
                  <c:v>26504000</c:v>
                </c:pt>
                <c:pt idx="66">
                  <c:v>22306000</c:v>
                </c:pt>
                <c:pt idx="67">
                  <c:v>22485000</c:v>
                </c:pt>
                <c:pt idx="68">
                  <c:v>26193000</c:v>
                </c:pt>
                <c:pt idx="69">
                  <c:v>28034000</c:v>
                </c:pt>
                <c:pt idx="70">
                  <c:v>27212000</c:v>
                </c:pt>
                <c:pt idx="71">
                  <c:v>32615000</c:v>
                </c:pt>
                <c:pt idx="72">
                  <c:v>35548000</c:v>
                </c:pt>
                <c:pt idx="73">
                  <c:v>37634000</c:v>
                </c:pt>
              </c:numCache>
            </c:numRef>
          </c:val>
          <c:smooth val="0"/>
        </c:ser>
        <c:dLbls>
          <c:delete val="0"/>
          <c:dLblPos val="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smooth val="0"/>
        <c:axId val="234366000"/>
        <c:axId val="234368912"/>
      </c:lineChart>
      <c:dateAx>
        <c:axId val="234366000"/>
        <c:scaling>
          <c:orientation val="minMax"/>
        </c:scaling>
        <c:axPos val="b"/>
        <c:crossAx val="234368912"/>
        <c:delete val="0"/>
        <c:numFmt formatCode="yyyy/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/>
          <a:lstStyle/>
          <a:p>
            <a:pPr>
              <a:defRPr sz="1197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ko-KR"/>
          </a:p>
        </c:txPr>
        <c:crosses val="autoZero"/>
        <c:lblOffset val="100"/>
        <c:baseTimeUnit val="months"/>
      </c:dateAx>
      <c:valAx>
        <c:axId val="234368912"/>
        <c:scaling>
          <c:orientation val="minMax"/>
        </c:scaling>
        <c:axPos val="l"/>
        <c:crossAx val="234366000"/>
        <c:delete val="0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/>
          <a:lstStyle/>
          <a:p>
            <a:pPr>
              <a:defRPr sz="1197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ko-KR"/>
          </a:p>
        </c:txPr>
        <c:crosses val="autoZero"/>
        <c:crossBetween val="between"/>
      </c:valAx>
      <c:spPr>
        <a:noFill/>
        <a:ln>
          <a:noFill/>
        </a:ln>
        <a:effectLst/>
      </c:spPr>
    </c:plotArea>
    <c:dispBlanksAs val="gap"/>
  </c:chart>
  <c:txPr>
    <a:bodyPr/>
    <a:lstStyle/>
    <a:p>
      <a:pPr>
        <a:defRPr/>
      </a:pPr>
      <a:endParaRPr lang="ko-KR"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21-06-21T21:43:29.193" idx="2">
    <p:pos x="5792" y="1838"/>
    <p:text/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21-04-30T22:55:17.316" idx="1">
    <p:pos x="9" y="9"/>
    <p:text>이미지1</p:text>
  </p:cm>
</p:cmLst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870E8D4-0A8A-41F8-8CC9-B2DB57F40557}" type="datetime1">
              <a:rPr lang="ko-KR" altLang="en-US"/>
              <a:pPr lvl="0">
                <a:defRPr/>
              </a:pPr>
              <a:t>2021-06-22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810FD9B-B9F1-4943-B722-EC395C945D7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12.xml"  /><Relationship Id="rId3" Type="http://schemas.openxmlformats.org/officeDocument/2006/relationships/slide" Target="slide14.xml"  /><Relationship Id="rId4" Type="http://schemas.openxmlformats.org/officeDocument/2006/relationships/slide" Target="slide15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1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11.xml"  /><Relationship Id="rId3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11.xml"  /><Relationship Id="rId3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11.xml"  /><Relationship Id="rId3" Type="http://schemas.openxmlformats.org/officeDocument/2006/relationships/image" Target="../media/image1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16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16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16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comments" Target="../comments/commen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github.com/Capstone-Class/Capstone" TargetMode="External" /><Relationship Id="rId3" Type="http://schemas.openxmlformats.org/officeDocument/2006/relationships/image" Target="../media/image1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finance.naver.com" TargetMode="External" /><Relationship Id="rId3" Type="http://schemas.openxmlformats.org/officeDocument/2006/relationships/hyperlink" Target="https://yusaebyeol.blogspot.com/" TargetMode="External" /><Relationship Id="rId4" Type="http://schemas.openxmlformats.org/officeDocument/2006/relationships/hyperlink" Target="https://rbasall.tistory.com/" TargetMode="External" /><Relationship Id="rId5" Type="http://schemas.openxmlformats.org/officeDocument/2006/relationships/hyperlink" Target="https://economist.co.kr/2021/04/23/policy/checkReport/20210423101400212.html" TargetMode="External" /><Relationship Id="rId6" Type="http://schemas.openxmlformats.org/officeDocument/2006/relationships/hyperlink" Target="https://www.sedaily.com/NewsView/22L5P0H83H" TargetMode="External" /><Relationship Id="rId7" Type="http://schemas.openxmlformats.org/officeDocument/2006/relationships/hyperlink" Target="https://github.com/facebook/prophet" TargetMode="External"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comments" Target="../comments/comment2.xml"  /><Relationship Id="rId3" Type="http://schemas.openxmlformats.org/officeDocument/2006/relationships/slide" Target="slide6.xml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svg"  /><Relationship Id="rId4" Type="http://schemas.openxmlformats.org/officeDocument/2006/relationships/slide" Target="slide7.xml"  /><Relationship Id="rId5" Type="http://schemas.openxmlformats.org/officeDocument/2006/relationships/image" Target="../media/image5.png"  /><Relationship Id="rId6" Type="http://schemas.openxmlformats.org/officeDocument/2006/relationships/image" Target="../media/image6.svg"  /><Relationship Id="rId7" Type="http://schemas.openxmlformats.org/officeDocument/2006/relationships/slide" Target="slide2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chart" Target="../charts/chart1.xml"  /><Relationship Id="rId3" Type="http://schemas.openxmlformats.org/officeDocument/2006/relationships/slide" Target="slide25.xml"  /><Relationship Id="rId4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5.xml"  /><Relationship Id="rId3" Type="http://schemas.openxmlformats.org/officeDocument/2006/relationships/image" Target="../media/image8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070349" y="1466851"/>
            <a:ext cx="4051302" cy="392429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36970" y="2936556"/>
            <a:ext cx="391805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주식시장의 예측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매도와 매수를 바탕으로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557FB79B-C1EB-4700-9047-501857163586}"/>
              </a:ext>
            </a:extLst>
          </p:cNvPr>
          <p:cNvSpPr txBox="1"/>
          <p:nvPr/>
        </p:nvSpPr>
        <p:spPr>
          <a:xfrm>
            <a:off x="8650158" y="5165228"/>
            <a:ext cx="17018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담당교수             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조장 및 </a:t>
            </a:r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PPT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발표                    </a:t>
            </a:r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자료조사</a:t>
            </a:r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2">
            <a:extLst>
              <a:ext uri="{FF2B5EF4-FFF2-40B4-BE49-F238E27FC236}">
                <a16:creationId xmlns:a16="http://schemas.microsoft.com/office/drawing/2014/main" id="{8AD97FDB-80A2-4A6C-AF3E-28F2D1C80CD5}"/>
              </a:ext>
            </a:extLst>
          </p:cNvPr>
          <p:cNvSpPr txBox="1"/>
          <p:nvPr/>
        </p:nvSpPr>
        <p:spPr>
          <a:xfrm>
            <a:off x="10192624" y="5165229"/>
            <a:ext cx="197080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김철수 교수님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오준혁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권영기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변세민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513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spc="60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수집 및 가공</a:t>
            </a:r>
            <a:endParaRPr lang="ko-KR" altLang="en-US" sz="3600" b="1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1100" b="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b="0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51898" y="2984491"/>
            <a:ext cx="52595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/>
              <a:t>주식의 데이터를 보기 쉽게 가공한다</a:t>
            </a:r>
            <a:r>
              <a:rPr lang="en-US" altLang="ko-KR"/>
              <a:t>.</a:t>
            </a: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en-US" altLang="ko-KR"/>
              <a:t>R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사용하기 쉽게 만들려고 한다</a:t>
            </a:r>
            <a:r>
              <a:rPr lang="en-US" altLang="ko-KR"/>
              <a:t>.</a:t>
            </a:r>
            <a:endParaRPr lang="en-US" altLang="ko-KR"/>
          </a:p>
          <a:p>
            <a:pPr algn="just">
              <a:defRPr/>
            </a:pPr>
            <a:endParaRPr lang="en-US" altLang="ko-KR"/>
          </a:p>
        </p:txBody>
      </p:sp>
      <p:sp>
        <p:nvSpPr>
          <p:cNvPr id="21" name="TextBox 20"/>
          <p:cNvSpPr txBox="1"/>
          <p:nvPr/>
        </p:nvSpPr>
        <p:spPr>
          <a:xfrm>
            <a:off x="6351898" y="1633871"/>
            <a:ext cx="367280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/>
              <a:t>분석을 위한 가공</a:t>
            </a:r>
            <a:endParaRPr lang="ko-KR" altLang="en-US" sz="3600" b="1"/>
          </a:p>
        </p:txBody>
      </p:sp>
      <p:cxnSp>
        <p:nvCxnSpPr>
          <p:cNvPr id="22" name="직선 연결선 21"/>
          <p:cNvCxnSpPr/>
          <p:nvPr/>
        </p:nvCxnSpPr>
        <p:spPr>
          <a:xfrm>
            <a:off x="6406697" y="1383599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대각선 방향 모서리 8"/>
          <p:cNvSpPr/>
          <p:nvPr/>
        </p:nvSpPr>
        <p:spPr>
          <a:xfrm>
            <a:off x="777892" y="1472852"/>
            <a:ext cx="4523950" cy="64633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ko-KR" altLang="en-US"/>
              <a:t>데이터 수집</a:t>
            </a:r>
            <a:endParaRPr kumimoji="1" lang="ko-KR" altLang="en-US"/>
          </a:p>
        </p:txBody>
      </p:sp>
      <p:sp>
        <p:nvSpPr>
          <p:cNvPr id="28" name="사각형: 둥근 대각선 방향 모서리 27"/>
          <p:cNvSpPr/>
          <p:nvPr/>
        </p:nvSpPr>
        <p:spPr>
          <a:xfrm>
            <a:off x="777892" y="3008202"/>
            <a:ext cx="4523950" cy="64633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ko-KR" altLang="en-US"/>
              <a:t>시계열 모델 </a:t>
            </a:r>
            <a:r>
              <a:rPr kumimoji="1" lang="en-US" altLang="ko-KR"/>
              <a:t>Prophet </a:t>
            </a:r>
            <a:r>
              <a:rPr kumimoji="1" lang="ko-KR" altLang="en-US"/>
              <a:t>적용</a:t>
            </a:r>
            <a:endParaRPr kumimoji="1" lang="ko-KR" altLang="en-US"/>
          </a:p>
        </p:txBody>
      </p:sp>
      <p:sp>
        <p:nvSpPr>
          <p:cNvPr id="30" name="사각형: 둥근 대각선 방향 모서리 29"/>
          <p:cNvSpPr/>
          <p:nvPr/>
        </p:nvSpPr>
        <p:spPr>
          <a:xfrm>
            <a:off x="777892" y="4543552"/>
            <a:ext cx="4523950" cy="64633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ko-KR" altLang="en-US"/>
              <a:t>데이터 가공</a:t>
            </a:r>
            <a:endParaRPr kumimoji="1"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5035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spc="600">
                <a:solidFill>
                  <a:schemeClr val="tx1">
                    <a:lumMod val="75000"/>
                    <a:lumOff val="25000"/>
                  </a:schemeClr>
                </a:solidFill>
              </a:rPr>
              <a:t>관련이론 소개</a:t>
            </a:r>
            <a:endParaRPr lang="ko-KR" altLang="en-US" sz="3600" b="1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1100" b="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b="0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원형: 비어 있음 34">
            <a:hlinkClick r:id="rId2" action="ppaction://hlinksldjump"/>
          </p:cNvPr>
          <p:cNvSpPr/>
          <p:nvPr/>
        </p:nvSpPr>
        <p:spPr>
          <a:xfrm>
            <a:off x="1918231" y="2994292"/>
            <a:ext cx="754589" cy="754589"/>
          </a:xfrm>
          <a:prstGeom prst="donut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36" name="원형: 비어 있음 35">
            <a:hlinkClick r:id="rId3" action="ppaction://hlinksldjump"/>
          </p:cNvPr>
          <p:cNvSpPr/>
          <p:nvPr/>
        </p:nvSpPr>
        <p:spPr>
          <a:xfrm>
            <a:off x="6326301" y="2828877"/>
            <a:ext cx="1082708" cy="1082708"/>
          </a:xfrm>
          <a:prstGeom prst="donut">
            <a:avLst>
              <a:gd name="adj" fmla="val 25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37" name="원형: 비어 있음 36">
            <a:hlinkClick r:id="" action="ppaction://noaction"/>
          </p:cNvPr>
          <p:cNvSpPr/>
          <p:nvPr/>
        </p:nvSpPr>
        <p:spPr>
          <a:xfrm>
            <a:off x="3957219" y="2831585"/>
            <a:ext cx="1080000" cy="1080000"/>
          </a:xfrm>
          <a:prstGeom prst="donut">
            <a:avLst>
              <a:gd name="adj" fmla="val 25000"/>
            </a:avLst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38" name="원형: 비어 있음 37">
            <a:hlinkClick r:id="rId4" action="ppaction://hlinksldjump"/>
          </p:cNvPr>
          <p:cNvSpPr/>
          <p:nvPr/>
        </p:nvSpPr>
        <p:spPr>
          <a:xfrm>
            <a:off x="8698091" y="2992936"/>
            <a:ext cx="754589" cy="754589"/>
          </a:xfrm>
          <a:prstGeom prst="donut">
            <a:avLst>
              <a:gd name="adj" fmla="val 25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원형: 비어 있음 12"/>
          <p:cNvSpPr/>
          <p:nvPr/>
        </p:nvSpPr>
        <p:spPr>
          <a:xfrm>
            <a:off x="-2058227" y="-2866609"/>
            <a:ext cx="10468802" cy="10468802"/>
          </a:xfrm>
          <a:prstGeom prst="donut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" name="テキスト ボックス 3">
            <a:hlinkClick r:id="rId2" action="ppaction://hlinksldjump"/>
          </p:cNvPr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spc="600">
                <a:solidFill>
                  <a:schemeClr val="tx1">
                    <a:lumMod val="75000"/>
                    <a:lumOff val="25000"/>
                  </a:schemeClr>
                </a:solidFill>
              </a:rPr>
              <a:t>시계열 데이터</a:t>
            </a:r>
            <a:endParaRPr lang="ja-JP" altLang="en-US" sz="3600" b="1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1100" b="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b="0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599" y="1467285"/>
            <a:ext cx="10468802" cy="3188535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5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defRPr/>
            </a:pPr>
            <a:r>
              <a:rPr lang="ko-KR" altLang="ko-KR" sz="2400" kern="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시계열데이터</a:t>
            </a:r>
            <a:endParaRPr lang="ko-KR" altLang="ko-KR" sz="2400" kern="0">
              <a:solidFill>
                <a:srgbClr val="24292e"/>
              </a:solidFill>
              <a:effectLst/>
              <a:latin typeface="맑은 고딕"/>
              <a:ea typeface="맑은 고딕"/>
              <a:cs typeface="굴림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Font typeface="맑은 고딕"/>
              <a:buChar char="-"/>
              <a:defRPr/>
            </a:pPr>
            <a:r>
              <a:rPr lang="ko-KR" altLang="ko-KR" sz="1800" kern="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시계열 데이터란 시간의 흐름에 따라 관찰된 데이터를 의미합니다</a:t>
            </a:r>
            <a:r>
              <a:rPr lang="en-US" altLang="ko-KR" sz="1800" kern="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.</a:t>
            </a:r>
            <a:r>
              <a:rPr lang="en-US" altLang="ko-KR" sz="1800" kern="0">
                <a:solidFill>
                  <a:srgbClr val="000000"/>
                </a:solidFill>
                <a:effectLst/>
                <a:latin typeface="맑은 고딕"/>
                <a:ea typeface="맑은 고딕"/>
                <a:cs typeface="굴림"/>
              </a:rPr>
              <a:t> </a:t>
            </a:r>
            <a:endParaRPr lang="en-US" altLang="ko-KR" sz="1800" kern="0">
              <a:solidFill>
                <a:srgbClr val="000000"/>
              </a:solidFill>
              <a:effectLst/>
              <a:latin typeface="맑은 고딕"/>
              <a:ea typeface="맑은 고딕"/>
              <a:cs typeface="굴림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Font typeface="맑은 고딕"/>
              <a:buChar char="-"/>
              <a:defRPr/>
            </a:pPr>
            <a:endParaRPr lang="en-US" altLang="ko-KR" sz="1800" kern="0">
              <a:solidFill>
                <a:srgbClr val="000000"/>
              </a:solidFill>
              <a:effectLst/>
              <a:latin typeface="맑은 고딕"/>
              <a:ea typeface="맑은 고딕"/>
              <a:cs typeface="굴림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ko-KR" altLang="ko-KR" sz="2400" kern="100">
                <a:effectLst/>
                <a:latin typeface="맑은 고딕"/>
                <a:ea typeface="맑은 고딕"/>
                <a:cs typeface="Times New Roman"/>
              </a:rPr>
              <a:t>정상성 시계열과 비정상성 시계열</a:t>
            </a:r>
            <a:endParaRPr lang="ko-KR" altLang="ko-KR" sz="2400" kern="100">
              <a:effectLst/>
              <a:latin typeface="맑은 고딕"/>
              <a:ea typeface="맑은 고딕"/>
              <a:cs typeface="Times New Roman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/>
              <a:buChar char="-"/>
              <a:defRPr/>
            </a:pPr>
            <a:r>
              <a:rPr lang="ko-KR" altLang="ko-KR" sz="1800" kern="100">
                <a:effectLst/>
                <a:latin typeface="맑은 고딕"/>
                <a:ea typeface="맑은 고딕"/>
                <a:cs typeface="굴림"/>
              </a:rPr>
              <a:t>정상성 시계열은 어떤 시계열자료의 변화 패턴이 평균값을 중심으로 일정한 변동폭을 갖는 시계열로 시간의 추이와 관계없이 평균과 분산이 일정합니다</a:t>
            </a:r>
            <a:r>
              <a:rPr lang="en-US" altLang="ko-KR" sz="1800" kern="100">
                <a:effectLst/>
                <a:latin typeface="맑은 고딕"/>
                <a:ea typeface="맑은 고딕"/>
                <a:cs typeface="굴림"/>
              </a:rPr>
              <a:t>.</a:t>
            </a:r>
            <a:endParaRPr lang="en-US" altLang="ko-KR" sz="1800" kern="100">
              <a:effectLst/>
              <a:latin typeface="맑은 고딕"/>
              <a:ea typeface="맑은 고딕"/>
              <a:cs typeface="굴림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/>
              <a:buChar char="-"/>
              <a:defRPr/>
            </a:pPr>
            <a:r>
              <a:rPr lang="ko-KR" altLang="en-US" sz="1800" kern="100">
                <a:effectLst/>
                <a:latin typeface="맑은 고딕"/>
                <a:ea typeface="맑은 고딕"/>
                <a:cs typeface="굴림"/>
              </a:rPr>
              <a:t>비정상성 시계열은 시간의 추이에 따라서 점진적으로 증가하는 추세를 보이거나 분산이 일정하지 않은 특징을 가진 시계열로 대부분의 시계열자료 입니다</a:t>
            </a:r>
            <a:r>
              <a:rPr lang="en-US" altLang="ko-KR" sz="1800" kern="100">
                <a:effectLst/>
                <a:latin typeface="맑은 고딕"/>
                <a:ea typeface="맑은 고딕"/>
                <a:cs typeface="굴림"/>
              </a:rPr>
              <a:t>. </a:t>
            </a:r>
            <a:endParaRPr lang="ko-KR" altLang="ko-KR" sz="1800" kern="100">
              <a:effectLst/>
              <a:latin typeface="맑은 고딕"/>
              <a:ea typeface="맑은 고딕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원형: 비어 있음 8"/>
          <p:cNvSpPr/>
          <p:nvPr/>
        </p:nvSpPr>
        <p:spPr>
          <a:xfrm>
            <a:off x="-2058227" y="-2866609"/>
            <a:ext cx="10468802" cy="10468802"/>
          </a:xfrm>
          <a:prstGeom prst="donut">
            <a:avLst>
              <a:gd name="adj" fmla="val 25000"/>
            </a:avLst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" name="テキスト ボックス 3">
            <a:hlinkClick r:id="rId2" action="ppaction://hlinksldjump"/>
          </p:cNvPr>
          <p:cNvSpPr txBox="1"/>
          <p:nvPr/>
        </p:nvSpPr>
        <p:spPr>
          <a:xfrm>
            <a:off x="1274182" y="176574"/>
            <a:ext cx="374974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3600" b="1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Prophet </a:t>
            </a:r>
            <a:r>
              <a:rPr lang="ko-KR" altLang="en-US" sz="3600" b="1" spc="600">
                <a:solidFill>
                  <a:schemeClr val="tx1">
                    <a:lumMod val="75000"/>
                    <a:lumOff val="25000"/>
                  </a:schemeClr>
                </a:solidFill>
              </a:rPr>
              <a:t>모델</a:t>
            </a:r>
            <a:endParaRPr lang="ja-JP" altLang="en-US" sz="3600" b="1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1100" b="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b="0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1599" y="1065080"/>
            <a:ext cx="10468802" cy="5202193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ko-KR" altLang="ko-KR" sz="2400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Times New Roman"/>
              </a:rPr>
              <a:t>시계열 분석 모델</a:t>
            </a:r>
            <a:r>
              <a:rPr lang="en-US" altLang="ko-KR" sz="2400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Times New Roman"/>
              </a:rPr>
              <a:t> Prophet</a:t>
            </a:r>
            <a:endParaRPr lang="en-US" altLang="ko-KR" sz="2400" kern="100">
              <a:solidFill>
                <a:srgbClr val="24292e"/>
              </a:solidFill>
              <a:effectLst/>
              <a:latin typeface="맑은 고딕"/>
              <a:ea typeface="맑은 고딕"/>
              <a:cs typeface="Times New Roman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Font typeface="맑은 고딕"/>
              <a:buChar char="-"/>
              <a:defRPr/>
            </a:pPr>
            <a:r>
              <a:rPr lang="en-US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Additive </a:t>
            </a:r>
            <a:r>
              <a:rPr lang="ko-KR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모델</a:t>
            </a:r>
            <a:r>
              <a:rPr lang="ko-KR" altLang="en-US" kern="100">
                <a:solidFill>
                  <a:srgbClr val="24292e"/>
                </a:solidFill>
                <a:latin typeface="맑은 고딕"/>
                <a:ea typeface="맑은 고딕"/>
                <a:cs typeface="굴림"/>
              </a:rPr>
              <a:t>을 </a:t>
            </a:r>
            <a:r>
              <a:rPr lang="ko-KR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개량한 분석 모델로 선형적이지 않은 시계열 데이터의 트렌드성을</a:t>
            </a:r>
            <a:r>
              <a:rPr lang="en-US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(</a:t>
            </a:r>
            <a:r>
              <a:rPr lang="ko-KR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연간</a:t>
            </a:r>
            <a:r>
              <a:rPr lang="en-US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/</a:t>
            </a:r>
            <a:r>
              <a:rPr lang="ko-KR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월간</a:t>
            </a:r>
            <a:r>
              <a:rPr lang="en-US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/</a:t>
            </a:r>
            <a:r>
              <a:rPr lang="ko-KR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일간</a:t>
            </a:r>
            <a:r>
              <a:rPr lang="en-US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) </a:t>
            </a:r>
            <a:r>
              <a:rPr lang="ko-KR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단위로 쉽</a:t>
            </a:r>
            <a:r>
              <a:rPr lang="ko-KR" altLang="en-US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게 </a:t>
            </a:r>
            <a:r>
              <a:rPr lang="ko-KR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찾아내도록 해주는 것에 초점이 맞추어져 있</a:t>
            </a:r>
            <a:r>
              <a:rPr lang="ko-KR" altLang="en-US" kern="100">
                <a:solidFill>
                  <a:srgbClr val="24292e"/>
                </a:solidFill>
                <a:latin typeface="맑은 고딕"/>
                <a:ea typeface="맑은 고딕"/>
                <a:cs typeface="굴림"/>
              </a:rPr>
              <a:t>는 모델이다</a:t>
            </a:r>
            <a:r>
              <a:rPr lang="en-US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.</a:t>
            </a:r>
            <a:endParaRPr lang="en-US" altLang="ko-KR" kern="100">
              <a:solidFill>
                <a:srgbClr val="24292e"/>
              </a:solidFill>
              <a:effectLst/>
              <a:latin typeface="맑은 고딕"/>
              <a:ea typeface="맑은 고딕"/>
              <a:cs typeface="굴림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Font typeface="맑은 고딕"/>
              <a:buChar char="-"/>
              <a:defRPr/>
            </a:pPr>
            <a:endParaRPr lang="en-US" altLang="ko-KR" kern="100">
              <a:latin typeface="맑은 고딕"/>
              <a:ea typeface="맑은 고딕"/>
              <a:cs typeface="굴림"/>
            </a:endParaRPr>
          </a:p>
          <a:p>
            <a:pPr lvl="0" algn="l" latinLnBrk="0">
              <a:lnSpc>
                <a:spcPct val="107000"/>
              </a:lnSpc>
              <a:spcAft>
                <a:spcPts val="800"/>
              </a:spcAft>
              <a:defRPr/>
            </a:pPr>
            <a:r>
              <a:rPr lang="ko-KR" altLang="ko-KR" sz="2400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Times New Roman"/>
              </a:rPr>
              <a:t>특징</a:t>
            </a:r>
            <a:endParaRPr lang="ko-KR" altLang="ko-KR" sz="2400" kern="100">
              <a:solidFill>
                <a:srgbClr val="24292e"/>
              </a:solidFill>
              <a:effectLst/>
              <a:latin typeface="맑은 고딕"/>
              <a:ea typeface="맑은 고딕"/>
              <a:cs typeface="Times New Roman"/>
            </a:endParaRPr>
          </a:p>
          <a:p>
            <a:pPr algn="l">
              <a:spcAft>
                <a:spcPts val="1200"/>
              </a:spcAft>
              <a:defRPr/>
            </a:pPr>
            <a:r>
              <a:rPr lang="en-US" altLang="ko-KR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Prophet </a:t>
            </a:r>
            <a:r>
              <a:rPr lang="ko-KR" altLang="ko-KR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모델은 트렌드</a:t>
            </a:r>
            <a:r>
              <a:rPr lang="en-US" altLang="ko-KR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(growth), </a:t>
            </a:r>
            <a:r>
              <a:rPr lang="ko-KR" altLang="ko-KR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계절성</a:t>
            </a:r>
            <a:r>
              <a:rPr lang="en-US" altLang="ko-KR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(seasonality), </a:t>
            </a:r>
            <a:r>
              <a:rPr lang="ko-KR" altLang="ko-KR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휴일</a:t>
            </a:r>
            <a:r>
              <a:rPr lang="en-US" altLang="ko-KR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(holidays) 3</a:t>
            </a:r>
            <a:r>
              <a:rPr lang="ko-KR" altLang="ko-KR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가지의 주요 구성요소로 이루어져있습니다</a:t>
            </a:r>
            <a:r>
              <a:rPr lang="en-US" altLang="ko-KR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.</a:t>
            </a:r>
            <a:endParaRPr lang="en-US" altLang="ko-KR">
              <a:solidFill>
                <a:srgbClr val="24292e"/>
              </a:solidFill>
              <a:effectLst/>
              <a:latin typeface="맑은 고딕"/>
              <a:ea typeface="맑은 고딕"/>
              <a:cs typeface="굴림"/>
            </a:endParaRPr>
          </a:p>
          <a:p>
            <a:pPr algn="l">
              <a:spcAft>
                <a:spcPts val="1200"/>
              </a:spcAft>
              <a:defRPr/>
            </a:pPr>
            <a:endParaRPr lang="ko-KR" altLang="ko-KR">
              <a:effectLst/>
              <a:latin typeface="맑은 고딕"/>
              <a:ea typeface="맑은 고딕"/>
              <a:cs typeface="굴림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Font typeface="맑은 고딕"/>
              <a:buChar char="-"/>
              <a:defRPr/>
            </a:pPr>
            <a:r>
              <a:rPr lang="en-US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g(t)</a:t>
            </a:r>
            <a:r>
              <a:rPr lang="ko-KR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는 비주기적 변화를 반영하는 추세 함수</a:t>
            </a:r>
            <a:endParaRPr lang="ko-KR" altLang="ko-KR" kern="100">
              <a:solidFill>
                <a:srgbClr val="24292e"/>
              </a:solidFill>
              <a:effectLst/>
              <a:latin typeface="맑은 고딕"/>
              <a:ea typeface="맑은 고딕"/>
              <a:cs typeface="굴림"/>
            </a:endParaRPr>
          </a:p>
          <a:p>
            <a:pPr marL="342900" lvl="0" indent="-342900" algn="l" latinLnBrk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lang="en-US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s(t)</a:t>
            </a:r>
            <a:r>
              <a:rPr lang="ko-KR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는 주기적인 변화</a:t>
            </a:r>
            <a:r>
              <a:rPr lang="en-US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(</a:t>
            </a:r>
            <a:r>
              <a:rPr lang="ko-KR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주간</a:t>
            </a:r>
            <a:r>
              <a:rPr lang="en-US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/</a:t>
            </a:r>
            <a:r>
              <a:rPr lang="ko-KR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연간</a:t>
            </a:r>
            <a:r>
              <a:rPr lang="en-US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)</a:t>
            </a:r>
            <a:endParaRPr lang="en-US" altLang="ko-KR" kern="100">
              <a:solidFill>
                <a:srgbClr val="24292e"/>
              </a:solidFill>
              <a:effectLst/>
              <a:latin typeface="맑은 고딕"/>
              <a:ea typeface="맑은 고딕"/>
              <a:cs typeface="굴림"/>
            </a:endParaRPr>
          </a:p>
          <a:p>
            <a:pPr marL="342900" lvl="0" indent="-342900" algn="l" latinLnBrk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lang="en-US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h(t)</a:t>
            </a:r>
            <a:r>
              <a:rPr lang="ko-KR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는 휴일</a:t>
            </a:r>
            <a:r>
              <a:rPr lang="en-US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(</a:t>
            </a:r>
            <a:r>
              <a:rPr lang="ko-KR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불규칙 이벤트</a:t>
            </a:r>
            <a:r>
              <a:rPr lang="en-US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)</a:t>
            </a:r>
            <a:r>
              <a:rPr lang="ko-KR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의 영향력</a:t>
            </a:r>
            <a:endParaRPr lang="ko-KR" altLang="ko-KR" kern="100">
              <a:solidFill>
                <a:srgbClr val="24292e"/>
              </a:solidFill>
              <a:effectLst/>
              <a:latin typeface="맑은 고딕"/>
              <a:ea typeface="맑은 고딕"/>
              <a:cs typeface="굴림"/>
            </a:endParaRPr>
          </a:p>
          <a:p>
            <a:pPr marL="342900" lvl="0" indent="-342900" algn="l" latinLnBrk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Font typeface="맑은 고딕"/>
              <a:buChar char="-"/>
              <a:defRPr/>
            </a:pPr>
            <a:r>
              <a:rPr lang="ko-KR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오차항</a:t>
            </a:r>
            <a:r>
              <a:rPr lang="en-US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 epsilon_t</a:t>
            </a:r>
            <a:r>
              <a:rPr lang="ko-KR" altLang="ko-KR" kern="100">
                <a:solidFill>
                  <a:srgbClr val="24292e"/>
                </a:solidFill>
                <a:effectLst/>
                <a:latin typeface="맑은 고딕"/>
                <a:ea typeface="맑은 고딕"/>
                <a:cs typeface="굴림"/>
              </a:rPr>
              <a:t>은 모델이 설명하지 못하는 나머지 부분</a:t>
            </a:r>
            <a:endParaRPr lang="ko-KR" altLang="ko-KR" kern="100">
              <a:effectLst/>
              <a:latin typeface="맑은 고딕"/>
              <a:ea typeface="맑은 고딕"/>
              <a:cs typeface="굴림"/>
            </a:endParaRPr>
          </a:p>
        </p:txBody>
      </p:sp>
      <p:pic>
        <p:nvPicPr>
          <p:cNvPr id="1026" name="Picture 2" descr="68747470733a2f2f626c6f672e6b616b616f63646e2e6e65742f646e2f636b783254352f62747145304f3159334b582f42576b657a617064504c3051777451483854726f496b2f696d672e706e67 (326×63)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200275" y="2828924"/>
            <a:ext cx="3105150" cy="6000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960F25C7-21B5-41AA-8948-59C5A835D95B}"/>
              </a:ext>
            </a:extLst>
          </p:cNvPr>
          <p:cNvSpPr/>
          <p:nvPr/>
        </p:nvSpPr>
        <p:spPr>
          <a:xfrm>
            <a:off x="-2058227" y="-2866609"/>
            <a:ext cx="10468802" cy="10468802"/>
          </a:xfrm>
          <a:prstGeom prst="don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hlinkClick r:id="rId2" action="ppaction://hlinksldjump"/>
          </p:cNvPr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 작성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D64300-595A-4956-BE40-9B4B20C17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83" y="1065756"/>
            <a:ext cx="6919314" cy="5114879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4034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원형: 비어 있음 8"/>
          <p:cNvSpPr/>
          <p:nvPr/>
        </p:nvSpPr>
        <p:spPr>
          <a:xfrm>
            <a:off x="-2058227" y="-2866609"/>
            <a:ext cx="10468802" cy="10468802"/>
          </a:xfrm>
          <a:prstGeom prst="donut">
            <a:avLst>
              <a:gd name="adj" fmla="val 25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" name="テキスト ボックス 3">
            <a:hlinkClick r:id="rId2" action="ppaction://hlinksldjump"/>
          </p:cNvPr>
          <p:cNvSpPr txBox="1"/>
          <p:nvPr/>
        </p:nvSpPr>
        <p:spPr>
          <a:xfrm>
            <a:off x="1274182" y="198782"/>
            <a:ext cx="298920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spc="60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추출</a:t>
            </a:r>
            <a:endParaRPr lang="ko-KR" altLang="en-US" sz="3600" b="1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1100" b="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b="0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85975" y="1297703"/>
            <a:ext cx="8020050" cy="3667147"/>
          </a:xfrm>
          <a:prstGeom prst="rect">
            <a:avLst/>
          </a:prstGeom>
          <a:ln w="63500">
            <a:solidFill>
              <a:schemeClr val="accent5">
                <a:lumMod val="2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012949" y="5362553"/>
            <a:ext cx="8166100" cy="646331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5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&gt; R</a:t>
            </a:r>
            <a:r>
              <a:rPr lang="ko-KR" altLang="en-US"/>
              <a:t>에서 데이터를 </a:t>
            </a:r>
            <a:r>
              <a:rPr lang="en-US" altLang="ko-KR"/>
              <a:t>Excel</a:t>
            </a:r>
            <a:r>
              <a:rPr lang="ko-KR" altLang="en-US"/>
              <a:t>로 받았다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&gt; Excel</a:t>
            </a:r>
            <a:r>
              <a:rPr lang="ko-KR" altLang="en-US"/>
              <a:t>을 이용하여 데이터를 정리하였다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テキスト ボックス 3">
            <a:extLst>
              <a:ext uri="{FF2B5EF4-FFF2-40B4-BE49-F238E27FC236}">
                <a16:creationId xmlns:a16="http://schemas.microsoft.com/office/drawing/2014/main" id="{3CF47DEF-1F09-4DAF-8819-96C7C753934D}"/>
              </a:ext>
            </a:extLst>
          </p:cNvPr>
          <p:cNvSpPr txBox="1"/>
          <p:nvPr/>
        </p:nvSpPr>
        <p:spPr>
          <a:xfrm>
            <a:off x="1274182" y="198782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및 해석</a:t>
            </a:r>
            <a:endParaRPr lang="en-US" altLang="ko-KR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사각형: 둥근 대각선 방향 모서리 23">
            <a:extLst>
              <a:ext uri="{FF2B5EF4-FFF2-40B4-BE49-F238E27FC236}">
                <a16:creationId xmlns:a16="http://schemas.microsoft.com/office/drawing/2014/main" id="{EEFA899A-13AB-4825-A5F6-C709AF144B0C}"/>
              </a:ext>
            </a:extLst>
          </p:cNvPr>
          <p:cNvSpPr/>
          <p:nvPr/>
        </p:nvSpPr>
        <p:spPr>
          <a:xfrm>
            <a:off x="2876550" y="1838326"/>
            <a:ext cx="6438900" cy="1086780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dirty="0"/>
              <a:t>결  과</a:t>
            </a: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D67C77F8-8435-43CE-B353-29B50D0CA3FC}"/>
              </a:ext>
            </a:extLst>
          </p:cNvPr>
          <p:cNvSpPr/>
          <p:nvPr/>
        </p:nvSpPr>
        <p:spPr>
          <a:xfrm>
            <a:off x="2876550" y="3932895"/>
            <a:ext cx="6438900" cy="1086780"/>
          </a:xfrm>
          <a:prstGeom prst="round2Diag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해  석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84057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1100" b="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b="0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49549" y="1215993"/>
            <a:ext cx="10092901" cy="4947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7" name="テキスト ボックス 3">
            <a:hlinkClick r:id="rId2" action="ppaction://hlinksldjump"/>
          </p:cNvPr>
          <p:cNvSpPr txBox="1"/>
          <p:nvPr/>
        </p:nvSpPr>
        <p:spPr>
          <a:xfrm>
            <a:off x="1403725" y="198782"/>
            <a:ext cx="5272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ja-JP" sz="3600" b="1" spc="6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ja-JP" altLang="en-US" sz="3600" b="1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416000" y="2103110"/>
            <a:ext cx="4680000" cy="3600000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208314" y="2088679"/>
            <a:ext cx="4680000" cy="360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74179" y="1467670"/>
            <a:ext cx="2526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&gt;</a:t>
            </a:r>
            <a:r>
              <a:rPr lang="ko-KR" altLang="en-US"/>
              <a:t> 삼성전자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237821" y="1467670"/>
            <a:ext cx="2526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&gt;</a:t>
            </a:r>
            <a:r>
              <a:rPr lang="ko-KR" altLang="en-US"/>
              <a:t> 삼성 바이오로직스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1100" b="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b="0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49549" y="1215993"/>
            <a:ext cx="10092901" cy="4947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ko-KR" altLang="en-US"/>
              <a:t>ㄹ</a:t>
            </a:r>
            <a:endParaRPr kumimoji="1" lang="ko-KR" altLang="en-US"/>
          </a:p>
        </p:txBody>
      </p:sp>
      <p:sp>
        <p:nvSpPr>
          <p:cNvPr id="17" name="テキスト ボックス 3">
            <a:hlinkClick r:id="rId2" action="ppaction://hlinksldjump"/>
          </p:cNvPr>
          <p:cNvSpPr txBox="1"/>
          <p:nvPr/>
        </p:nvSpPr>
        <p:spPr>
          <a:xfrm>
            <a:off x="1403726" y="198782"/>
            <a:ext cx="529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ja-JP" sz="3600" b="1" spc="6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ja-JP" altLang="en-US" sz="3600" b="1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274182" y="2042007"/>
            <a:ext cx="4680000" cy="360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74179" y="1467670"/>
            <a:ext cx="2526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&gt;</a:t>
            </a:r>
            <a:r>
              <a:rPr lang="ko-KR" altLang="en-US"/>
              <a:t> </a:t>
            </a:r>
            <a:r>
              <a:rPr lang="en-US" altLang="ko-KR"/>
              <a:t>LG</a:t>
            </a:r>
            <a:r>
              <a:rPr lang="ko-KR" altLang="en-US"/>
              <a:t>화학</a:t>
            </a:r>
            <a:endParaRPr lang="ko-KR" altLang="en-US"/>
          </a:p>
        </p:txBody>
      </p:sp>
      <p:pic>
        <p:nvPicPr>
          <p:cNvPr id="10" name="그림 9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237818" y="2042007"/>
            <a:ext cx="4680000" cy="360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37821" y="1467670"/>
            <a:ext cx="2526296" cy="359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&gt;</a:t>
            </a:r>
            <a:r>
              <a:rPr lang="ko-KR" altLang="en-US"/>
              <a:t> </a:t>
            </a:r>
            <a:r>
              <a:rPr lang="en-US" altLang="ko-KR"/>
              <a:t>SK </a:t>
            </a:r>
            <a:r>
              <a:rPr lang="ko-KR" altLang="en-US"/>
              <a:t>하이닉스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0DA4D5-3710-42D0-A201-B12C177AD31C}"/>
              </a:ext>
            </a:extLst>
          </p:cNvPr>
          <p:cNvSpPr/>
          <p:nvPr/>
        </p:nvSpPr>
        <p:spPr>
          <a:xfrm>
            <a:off x="1049549" y="1215993"/>
            <a:ext cx="10092901" cy="4947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テキスト ボックス 3">
            <a:hlinkClick r:id="rId2" action="ppaction://hlinksldjump"/>
            <a:extLst>
              <a:ext uri="{FF2B5EF4-FFF2-40B4-BE49-F238E27FC236}">
                <a16:creationId xmlns:a16="http://schemas.microsoft.com/office/drawing/2014/main" id="{620D51E8-CE0B-4F43-82BF-92DDE47BD616}"/>
              </a:ext>
            </a:extLst>
          </p:cNvPr>
          <p:cNvSpPr txBox="1"/>
          <p:nvPr/>
        </p:nvSpPr>
        <p:spPr>
          <a:xfrm>
            <a:off x="1403726" y="198782"/>
            <a:ext cx="52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733D28-7948-4667-8890-CE366E139CF1}"/>
              </a:ext>
            </a:extLst>
          </p:cNvPr>
          <p:cNvSpPr txBox="1"/>
          <p:nvPr/>
        </p:nvSpPr>
        <p:spPr>
          <a:xfrm>
            <a:off x="1274179" y="1467670"/>
            <a:ext cx="252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 네이버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D462E1-9D12-43B4-BEA2-53218D8B300A}"/>
              </a:ext>
            </a:extLst>
          </p:cNvPr>
          <p:cNvSpPr txBox="1"/>
          <p:nvPr/>
        </p:nvSpPr>
        <p:spPr>
          <a:xfrm>
            <a:off x="6237821" y="1467670"/>
            <a:ext cx="252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 카카오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0C9D81-2690-4CEE-9F25-25E74DCED47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74179" y="2088679"/>
            <a:ext cx="4680000" cy="36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10F15E-EEF8-4534-90CD-CA81564376D4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37821" y="2088679"/>
            <a:ext cx="468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24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805" y="1690062"/>
            <a:ext cx="127659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오준혁   </a:t>
            </a:r>
            <a:r>
              <a:rPr lang="en-US" altLang="ko-KR" sz="2000" b="1">
                <a:solidFill>
                  <a:schemeClr val="bg1"/>
                </a:solidFill>
              </a:rPr>
              <a:t>:</a:t>
            </a:r>
            <a:endParaRPr lang="en-US" altLang="ko-KR" sz="2000" b="1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권영기   </a:t>
            </a:r>
            <a:r>
              <a:rPr lang="en-US" altLang="ko-KR" sz="2000" b="1">
                <a:solidFill>
                  <a:schemeClr val="bg1"/>
                </a:solidFill>
              </a:rPr>
              <a:t>:</a:t>
            </a:r>
            <a:endParaRPr lang="en-US" altLang="ko-KR" sz="2000" b="1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변세민   </a:t>
            </a:r>
            <a:r>
              <a:rPr lang="en-US" altLang="ko-KR" sz="2000" b="1">
                <a:solidFill>
                  <a:schemeClr val="bg1"/>
                </a:solidFill>
              </a:rPr>
              <a:t>:</a:t>
            </a:r>
            <a:endParaRPr lang="en-US" altLang="ko-KR" sz="2000" b="1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1400" y="1694199"/>
            <a:ext cx="3187502" cy="343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PPT</a:t>
            </a:r>
            <a:r>
              <a:rPr lang="ko-KR" altLang="en-US" sz="2000" b="1">
                <a:solidFill>
                  <a:schemeClr val="bg1"/>
                </a:solidFill>
              </a:rPr>
              <a:t>작성</a:t>
            </a:r>
            <a:endParaRPr lang="ko-KR" altLang="en-US" sz="20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자료 분석</a:t>
            </a:r>
            <a:endParaRPr lang="ko-KR" altLang="en-US" sz="2000" b="1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발표</a:t>
            </a:r>
            <a:endParaRPr lang="ko-KR" altLang="en-US" sz="20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코드 작성</a:t>
            </a:r>
            <a:r>
              <a:rPr lang="en-US" altLang="ko-KR" sz="2000" b="1">
                <a:solidFill>
                  <a:schemeClr val="bg1"/>
                </a:solidFill>
              </a:rPr>
              <a:t> </a:t>
            </a:r>
            <a:r>
              <a:rPr lang="ko-KR" altLang="en-US" sz="2000" b="1">
                <a:solidFill>
                  <a:schemeClr val="bg1"/>
                </a:solidFill>
              </a:rPr>
              <a:t>및 분석</a:t>
            </a:r>
            <a:endParaRPr lang="ko-KR" altLang="en-US" sz="2000" b="1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코드 작성</a:t>
            </a:r>
            <a:r>
              <a:rPr lang="en-US" altLang="ko-KR" sz="2000" b="1">
                <a:solidFill>
                  <a:schemeClr val="bg1"/>
                </a:solidFill>
              </a:rPr>
              <a:t> </a:t>
            </a:r>
            <a:r>
              <a:rPr lang="ko-KR" altLang="en-US" sz="2000" b="1">
                <a:solidFill>
                  <a:schemeClr val="bg1"/>
                </a:solidFill>
              </a:rPr>
              <a:t>및 분석</a:t>
            </a:r>
            <a:endParaRPr lang="ko-KR" altLang="en-US" sz="20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자료 분석</a:t>
            </a:r>
            <a:endParaRPr lang="ko-KR" altLang="en-US" sz="2000" b="1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03400" y="1426445"/>
            <a:ext cx="169481" cy="3741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1100" b="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b="0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テキスト ボックス 3"/>
          <p:cNvSpPr txBox="1"/>
          <p:nvPr/>
        </p:nvSpPr>
        <p:spPr>
          <a:xfrm>
            <a:off x="1274182" y="198782"/>
            <a:ext cx="126188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spc="600">
                <a:solidFill>
                  <a:schemeClr val="tx1">
                    <a:lumMod val="75000"/>
                    <a:lumOff val="25000"/>
                  </a:schemeClr>
                </a:solidFill>
              </a:rPr>
              <a:t>해석</a:t>
            </a:r>
            <a:endParaRPr lang="en-US" altLang="ko-KR" sz="3600" b="1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124" y="1906292"/>
            <a:ext cx="7920152" cy="2825728"/>
          </a:xfrm>
          <a:prstGeom prst="rect">
            <a:avLst/>
          </a:prstGeom>
          <a:noFill/>
          <a:ln w="38100">
            <a:solidFill>
              <a:schemeClr val="accent5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b="1" i="0">
                <a:solidFill>
                  <a:srgbClr val="24292e"/>
                </a:solidFill>
                <a:effectLst/>
                <a:latin typeface="-apple-system"/>
              </a:rPr>
              <a:t>TO-DO list</a:t>
            </a:r>
            <a:endParaRPr lang="en-US" altLang="ko-KR" b="1" i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defRPr/>
            </a:pPr>
            <a:r>
              <a:rPr lang="ko-KR" altLang="en-US" b="0" i="0">
                <a:solidFill>
                  <a:srgbClr val="24292e"/>
                </a:solidFill>
                <a:effectLst/>
                <a:latin typeface="-apple-system"/>
              </a:rPr>
              <a:t>추후 개발이 더 필요한 리스트 목록입니다</a:t>
            </a:r>
            <a:r>
              <a:rPr lang="en-US" altLang="ko-KR" b="0" i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altLang="ko-KR" b="0" i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defRPr/>
            </a:pPr>
            <a:endParaRPr lang="en-US" altLang="ko-KR" b="0" i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defRPr/>
            </a:pPr>
            <a:r>
              <a:rPr lang="ko-KR" altLang="en-US" b="1" i="0">
                <a:solidFill>
                  <a:srgbClr val="24292e"/>
                </a:solidFill>
                <a:effectLst/>
                <a:latin typeface="-apple-system"/>
              </a:rPr>
              <a:t>기능</a:t>
            </a:r>
            <a:endParaRPr lang="ko-KR" altLang="en-US" b="1" i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/>
              <a:buChar char="•"/>
              <a:defRPr/>
            </a:pPr>
            <a:r>
              <a:rPr lang="ko-KR" altLang="en-US" b="0" i="0">
                <a:solidFill>
                  <a:srgbClr val="24292e"/>
                </a:solidFill>
                <a:effectLst/>
                <a:latin typeface="-apple-system"/>
              </a:rPr>
              <a:t> 정확성 높히기</a:t>
            </a:r>
            <a:endParaRPr lang="ko-KR" altLang="en-US" b="0" i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/>
              <a:buChar char="•"/>
              <a:defRPr/>
            </a:pPr>
            <a:r>
              <a:rPr lang="ko-KR" altLang="en-US" b="0" i="0">
                <a:solidFill>
                  <a:srgbClr val="24292e"/>
                </a:solidFill>
                <a:effectLst/>
                <a:latin typeface="-apple-system"/>
              </a:rPr>
              <a:t> 사용자 친화적인 웹페이지로 구현</a:t>
            </a:r>
            <a:endParaRPr lang="ko-KR" altLang="en-US" b="0" i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/>
              <a:buChar char="•"/>
              <a:defRPr/>
            </a:pPr>
            <a:r>
              <a:rPr lang="ko-KR" altLang="en-US" b="0" i="0">
                <a:solidFill>
                  <a:srgbClr val="24292e"/>
                </a:solidFill>
                <a:effectLst/>
                <a:latin typeface="-apple-system"/>
              </a:rPr>
              <a:t> 포털 주식 키워드들을 시각적으로 나타내도록 구현하기</a:t>
            </a:r>
            <a:endParaRPr lang="ko-KR" altLang="en-US" b="0" i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/>
              <a:buChar char="•"/>
              <a:defRPr/>
            </a:pPr>
            <a:r>
              <a:rPr lang="ko-KR" altLang="en-US" b="0" i="0">
                <a:solidFill>
                  <a:srgbClr val="24292e"/>
                </a:solidFill>
                <a:effectLst/>
                <a:latin typeface="-apple-system"/>
              </a:rPr>
              <a:t> 사용자들이 접근한 주식에 빈도수 보여주기</a:t>
            </a:r>
            <a:endParaRPr lang="ko-KR" altLang="en-US" b="0" i="0">
              <a:solidFill>
                <a:srgbClr val="24292e"/>
              </a:solidFill>
              <a:effectLst/>
              <a:latin typeface="-apple-system"/>
            </a:endParaRPr>
          </a:p>
          <a:p>
            <a:pPr lvl="0">
              <a:defRPr/>
            </a:pPr>
            <a:br>
              <a:rPr lang="ko-KR" altLang="en-US"/>
            </a:b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2811" y="6250605"/>
            <a:ext cx="4776090" cy="369332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hlinkClick r:id="rId2"/>
              </a:rPr>
              <a:t>https://github.com/Capstone-Class/Capstone</a:t>
            </a:r>
            <a:endParaRPr lang="ko-KR" altLang="en-US"/>
          </a:p>
        </p:txBody>
      </p:sp>
      <p:sp>
        <p:nvSpPr>
          <p:cNvPr id="6" name="テキスト ボックス 3"/>
          <p:cNvSpPr txBox="1"/>
          <p:nvPr/>
        </p:nvSpPr>
        <p:spPr>
          <a:xfrm>
            <a:off x="392811" y="224501"/>
            <a:ext cx="213391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 spc="60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en-US" altLang="ko-KR" sz="3600" b="1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4550" y="1218226"/>
            <a:ext cx="8078009" cy="4755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F83EF-7ACF-4D34-AB7A-61368AEC4367}"/>
              </a:ext>
            </a:extLst>
          </p:cNvPr>
          <p:cNvSpPr txBox="1"/>
          <p:nvPr/>
        </p:nvSpPr>
        <p:spPr>
          <a:xfrm>
            <a:off x="4464785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참고자료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0652D7BA-A1E8-435B-93C2-914AC626F57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6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6889" y="369241"/>
            <a:ext cx="16999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accent3">
                    <a:lumMod val="20000"/>
                    <a:lumOff val="80000"/>
                  </a:schemeClr>
                </a:solidFill>
              </a:rPr>
              <a:t>참고 자료</a:t>
            </a:r>
            <a:endParaRPr lang="ko-KR" altLang="en-US" sz="24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양쪽 대괄호 2"/>
          <p:cNvSpPr/>
          <p:nvPr/>
        </p:nvSpPr>
        <p:spPr>
          <a:xfrm>
            <a:off x="228600" y="276224"/>
            <a:ext cx="3076575" cy="647701"/>
          </a:xfrm>
          <a:prstGeom prst="bracketPair">
            <a:avLst>
              <a:gd name="adj" fmla="val 16667"/>
            </a:avLst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/>
          </a:p>
        </p:txBody>
      </p:sp>
      <p:sp>
        <p:nvSpPr>
          <p:cNvPr id="5" name="TextBox 4"/>
          <p:cNvSpPr txBox="1"/>
          <p:nvPr/>
        </p:nvSpPr>
        <p:spPr>
          <a:xfrm>
            <a:off x="228600" y="1653885"/>
            <a:ext cx="9048750" cy="3287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>
                <a:latin typeface="HY신명조"/>
                <a:ea typeface="HY신명조"/>
                <a:hlinkClick r:id="rId2"/>
              </a:rPr>
              <a:t>네이버 증권</a:t>
            </a:r>
            <a:r>
              <a:rPr lang="ko-KR" altLang="en-US" sz="1500">
                <a:latin typeface="HY신명조"/>
                <a:ea typeface="HY신명조"/>
              </a:rPr>
              <a:t> </a:t>
            </a:r>
            <a:endParaRPr lang="ko-KR" altLang="en-US" sz="1500">
              <a:latin typeface="HY신명조"/>
              <a:ea typeface="HY신명조"/>
            </a:endParaRPr>
          </a:p>
          <a:p>
            <a:pPr lvl="0">
              <a:defRPr/>
            </a:pPr>
            <a:endParaRPr lang="ko-KR" altLang="en-US" sz="1500">
              <a:latin typeface="HY신명조"/>
              <a:ea typeface="HY신명조"/>
            </a:endParaRPr>
          </a:p>
          <a:p>
            <a:pPr lvl="0">
              <a:defRPr/>
            </a:pPr>
            <a:r>
              <a:rPr lang="en-US" altLang="ko-KR" sz="1500">
                <a:latin typeface="HY신명조"/>
                <a:ea typeface="HY신명조"/>
                <a:hlinkClick r:id="rId3"/>
              </a:rPr>
              <a:t>PPT 템플릿</a:t>
            </a:r>
            <a:endParaRPr lang="en-US" altLang="ko-KR" sz="1500">
              <a:latin typeface="HY신명조"/>
              <a:ea typeface="HY신명조"/>
            </a:endParaRPr>
          </a:p>
          <a:p>
            <a:pPr lvl="0">
              <a:defRPr/>
            </a:pPr>
            <a:endParaRPr lang="en-US" altLang="ko-KR" sz="1500">
              <a:latin typeface="HY신명조"/>
              <a:ea typeface="HY신명조"/>
            </a:endParaRPr>
          </a:p>
          <a:p>
            <a:pPr lvl="0">
              <a:defRPr/>
            </a:pPr>
            <a:r>
              <a:rPr lang="en-US" altLang="ko-KR" sz="1500">
                <a:latin typeface="HY신명조"/>
                <a:ea typeface="HY신명조"/>
                <a:hlinkClick r:id="rId4"/>
              </a:rPr>
              <a:t>R </a:t>
            </a:r>
            <a:r>
              <a:rPr lang="ko-KR" altLang="en-US" sz="1500">
                <a:latin typeface="HY신명조"/>
                <a:ea typeface="HY신명조"/>
                <a:hlinkClick r:id="rId4"/>
              </a:rPr>
              <a:t>학습</a:t>
            </a:r>
            <a:r>
              <a:rPr lang="ko-KR" altLang="en-US" sz="1500">
                <a:latin typeface="HY신명조"/>
                <a:ea typeface="HY신명조"/>
              </a:rPr>
              <a:t> </a:t>
            </a:r>
            <a:endParaRPr lang="ko-KR" altLang="en-US" sz="1500">
              <a:latin typeface="HY신명조"/>
              <a:ea typeface="HY신명조"/>
            </a:endParaRPr>
          </a:p>
          <a:p>
            <a:pPr lvl="0">
              <a:defRPr/>
            </a:pPr>
            <a:endParaRPr lang="en-US" altLang="ko-KR" sz="1500">
              <a:latin typeface="HY신명조"/>
              <a:ea typeface="HY신명조"/>
            </a:endParaRPr>
          </a:p>
          <a:p>
            <a:pPr lvl="0">
              <a:defRPr/>
            </a:pPr>
            <a:r>
              <a:rPr lang="ko-KR" altLang="en-US" sz="1500">
                <a:latin typeface="HY신명조"/>
                <a:ea typeface="HY신명조"/>
                <a:hlinkClick r:id="rId5"/>
              </a:rPr>
              <a:t>주식 관련 뉴스 1</a:t>
            </a:r>
            <a:r>
              <a:rPr lang="ko-KR" altLang="en-US" sz="1500">
                <a:latin typeface="HY신명조"/>
                <a:ea typeface="HY신명조"/>
              </a:rPr>
              <a:t>  </a:t>
            </a:r>
            <a:endParaRPr lang="ko-KR" altLang="en-US" sz="1500">
              <a:latin typeface="HY신명조"/>
              <a:ea typeface="HY신명조"/>
            </a:endParaRPr>
          </a:p>
          <a:p>
            <a:pPr lvl="0">
              <a:defRPr/>
            </a:pPr>
            <a:endParaRPr lang="ko-KR" altLang="en-US" sz="1500">
              <a:latin typeface="HY신명조"/>
              <a:ea typeface="HY신명조"/>
            </a:endParaRPr>
          </a:p>
          <a:p>
            <a:pPr lvl="0">
              <a:defRPr/>
            </a:pPr>
            <a:r>
              <a:rPr lang="ko-KR" altLang="en-US" sz="1500">
                <a:latin typeface="HY신명조"/>
                <a:ea typeface="HY신명조"/>
                <a:hlinkClick r:id="rId6"/>
              </a:rPr>
              <a:t>주식 관련 뉴스 </a:t>
            </a:r>
            <a:r>
              <a:rPr lang="en-US" altLang="ko-KR" sz="1500">
                <a:latin typeface="HY신명조"/>
                <a:ea typeface="HY신명조"/>
                <a:hlinkClick r:id="rId6"/>
              </a:rPr>
              <a:t>2</a:t>
            </a:r>
            <a:endParaRPr lang="en-US" altLang="ko-KR" sz="1500">
              <a:latin typeface="HY신명조"/>
              <a:ea typeface="HY신명조"/>
            </a:endParaRPr>
          </a:p>
          <a:p>
            <a:pPr lvl="0">
              <a:defRPr/>
            </a:pPr>
            <a:endParaRPr lang="en-US" altLang="ko-KR" sz="1500">
              <a:latin typeface="HY신명조"/>
              <a:ea typeface="HY신명조"/>
            </a:endParaRPr>
          </a:p>
          <a:p>
            <a:pPr lvl="0">
              <a:defRPr/>
            </a:pPr>
            <a:r>
              <a:rPr lang="en-US" altLang="ko-KR" sz="1500">
                <a:latin typeface="HY신명조"/>
                <a:ea typeface="HY신명조"/>
                <a:hlinkClick r:id="rId7"/>
              </a:rPr>
              <a:t>Github Prophet</a:t>
            </a:r>
            <a:endParaRPr lang="en-US" altLang="ko-KR" sz="1500">
              <a:latin typeface="HY신명조"/>
              <a:ea typeface="HY신명조"/>
            </a:endParaRPr>
          </a:p>
          <a:p>
            <a:pPr lvl="0">
              <a:defRPr/>
            </a:pPr>
            <a:endParaRPr lang="en-US" altLang="ko-KR" sz="1500">
              <a:latin typeface="HY신명조"/>
              <a:ea typeface="HY신명조"/>
            </a:endParaRPr>
          </a:p>
          <a:p>
            <a:pPr lvl="0">
              <a:defRPr/>
            </a:pPr>
            <a:endParaRPr lang="en-US" altLang="ko-KR" sz="1500">
              <a:latin typeface="HY신명조"/>
              <a:ea typeface="HY신명조"/>
            </a:endParaRPr>
          </a:p>
          <a:p>
            <a:pPr lvl="0">
              <a:defRPr/>
            </a:pPr>
            <a:endParaRPr lang="ko-KR" altLang="en-US" sz="1500">
              <a:latin typeface="HY신명조"/>
              <a:ea typeface="HY신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" name="テキスト ボックス 3">
            <a:hlinkClick r:id="rId3" action="ppaction://hlinksldjump"/>
          </p:cNvPr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spc="600">
                <a:solidFill>
                  <a:schemeClr val="tx1">
                    <a:lumMod val="75000"/>
                    <a:lumOff val="25000"/>
                  </a:schemeClr>
                </a:solidFill>
              </a:rPr>
              <a:t>문제의 인식</a:t>
            </a:r>
            <a:endParaRPr lang="ja-JP" altLang="en-US" sz="3600" b="1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1100" b="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b="0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413" y="1034770"/>
            <a:ext cx="4857226" cy="53628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99403" y="634764"/>
            <a:ext cx="5793516" cy="5588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5A8D0-4FA8-496B-A77D-A5FB9858569C}"/>
              </a:ext>
            </a:extLst>
          </p:cNvPr>
          <p:cNvSpPr txBox="1"/>
          <p:nvPr/>
        </p:nvSpPr>
        <p:spPr>
          <a:xfrm>
            <a:off x="2304805" y="698499"/>
            <a:ext cx="7982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주 </a:t>
            </a:r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</a:rPr>
              <a:t>회 온</a:t>
            </a:r>
            <a:r>
              <a:rPr lang="en-US" altLang="ko-KR" sz="2000" b="1" dirty="0">
                <a:solidFill>
                  <a:schemeClr val="bg1"/>
                </a:solidFill>
              </a:rPr>
              <a:t>,</a:t>
            </a:r>
            <a:r>
              <a:rPr lang="ko-KR" altLang="en-US" sz="2000" b="1" dirty="0">
                <a:solidFill>
                  <a:schemeClr val="bg1"/>
                </a:solidFill>
              </a:rPr>
              <a:t> 오프라인으로 프로젝트 진행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 err="1">
                <a:solidFill>
                  <a:schemeClr val="bg1"/>
                </a:solidFill>
              </a:rPr>
              <a:t>Github</a:t>
            </a:r>
            <a:r>
              <a:rPr lang="ko-KR" altLang="en-US" sz="2000" b="1" dirty="0">
                <a:solidFill>
                  <a:schemeClr val="bg1"/>
                </a:solidFill>
              </a:rPr>
              <a:t>를 이용하여 진행정도를 확인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정리 하였다.</a:t>
            </a:r>
            <a:endParaRPr lang="en-US" altLang="ko-KR" sz="2000" b="1" dirty="0"/>
          </a:p>
          <a:p>
            <a:endParaRPr lang="en-US" altLang="ko-KR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3FC1C-C5F9-438F-ABC0-30DFB087D6D6}"/>
              </a:ext>
            </a:extLst>
          </p:cNvPr>
          <p:cNvSpPr/>
          <p:nvPr/>
        </p:nvSpPr>
        <p:spPr>
          <a:xfrm>
            <a:off x="1803400" y="434879"/>
            <a:ext cx="169482" cy="5724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BA0602-218B-4DA7-A71F-30A2C2BD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05" y="2021937"/>
            <a:ext cx="7044240" cy="41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96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8760995" y="1765851"/>
            <a:ext cx="2410512" cy="332629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1246268" y="170892"/>
            <a:ext cx="4149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spc="-150" dirty="0">
                <a:solidFill>
                  <a:schemeClr val="bg1"/>
                </a:solidFill>
              </a:rPr>
              <a:t>Table of Contents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572692" y="1719596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01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7CC15B21-9934-4063-A981-1254F24D8805}"/>
              </a:ext>
            </a:extLst>
          </p:cNvPr>
          <p:cNvSpPr txBox="1"/>
          <p:nvPr/>
        </p:nvSpPr>
        <p:spPr>
          <a:xfrm>
            <a:off x="1310061" y="1914618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spc="300" dirty="0">
                <a:solidFill>
                  <a:schemeClr val="bg1"/>
                </a:solidFill>
              </a:rPr>
              <a:t>개발 개요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B5A7E-51DA-45F0-A929-5431E5D5A880}"/>
              </a:ext>
            </a:extLst>
          </p:cNvPr>
          <p:cNvSpPr txBox="1"/>
          <p:nvPr/>
        </p:nvSpPr>
        <p:spPr>
          <a:xfrm flipH="1">
            <a:off x="572692" y="3153212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02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2">
            <a:extLst>
              <a:ext uri="{FF2B5EF4-FFF2-40B4-BE49-F238E27FC236}">
                <a16:creationId xmlns:a16="http://schemas.microsoft.com/office/drawing/2014/main" id="{684CA1B1-84A5-4407-9F98-DBDDC4410CA8}"/>
              </a:ext>
            </a:extLst>
          </p:cNvPr>
          <p:cNvSpPr txBox="1"/>
          <p:nvPr/>
        </p:nvSpPr>
        <p:spPr>
          <a:xfrm>
            <a:off x="1310062" y="3362456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bg1"/>
                </a:solidFill>
              </a:rPr>
              <a:t>진행 과정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C6803-C36E-419F-B459-0FEDB76C58AE}"/>
              </a:ext>
            </a:extLst>
          </p:cNvPr>
          <p:cNvSpPr txBox="1"/>
          <p:nvPr/>
        </p:nvSpPr>
        <p:spPr>
          <a:xfrm flipH="1">
            <a:off x="572692" y="4586828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03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id="{2000CC67-EC4F-443A-AD62-490557A2DC6F}"/>
              </a:ext>
            </a:extLst>
          </p:cNvPr>
          <p:cNvSpPr txBox="1"/>
          <p:nvPr/>
        </p:nvSpPr>
        <p:spPr>
          <a:xfrm>
            <a:off x="1246268" y="4810294"/>
            <a:ext cx="301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bg1"/>
                </a:solidFill>
              </a:rPr>
              <a:t>결과 및 해석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9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764078" y="2147201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id="{9D4C5111-349B-4C66-9360-465CACA0780D}"/>
              </a:ext>
            </a:extLst>
          </p:cNvPr>
          <p:cNvSpPr/>
          <p:nvPr/>
        </p:nvSpPr>
        <p:spPr>
          <a:xfrm>
            <a:off x="764078" y="3605718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60B14E28-E606-4F67-BC37-14433FFBA3C5}"/>
              </a:ext>
            </a:extLst>
          </p:cNvPr>
          <p:cNvSpPr/>
          <p:nvPr/>
        </p:nvSpPr>
        <p:spPr>
          <a:xfrm>
            <a:off x="764078" y="5064235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개요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2541584" y="1905001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연필">
            <a:extLst>
              <a:ext uri="{FF2B5EF4-FFF2-40B4-BE49-F238E27FC236}">
                <a16:creationId xmlns:a16="http://schemas.microsoft.com/office/drawing/2014/main" id="{57A1CD4F-5881-46D6-B91E-713E75857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4364" y="2647779"/>
            <a:ext cx="1562440" cy="1562440"/>
          </a:xfrm>
          <a:prstGeom prst="rect">
            <a:avLst/>
          </a:prstGeom>
        </p:spPr>
      </p:pic>
      <p:sp>
        <p:nvSpPr>
          <p:cNvPr id="12" name="타원 11">
            <a:hlinkClick r:id="rId4" action="ppaction://hlinksldjump"/>
            <a:extLst>
              <a:ext uri="{FF2B5EF4-FFF2-40B4-BE49-F238E27FC236}">
                <a16:creationId xmlns:a16="http://schemas.microsoft.com/office/drawing/2014/main" id="{274B4049-12A0-4E6C-9EDC-EE9081F2F21C}"/>
              </a:ext>
            </a:extLst>
          </p:cNvPr>
          <p:cNvSpPr/>
          <p:nvPr/>
        </p:nvSpPr>
        <p:spPr>
          <a:xfrm>
            <a:off x="6178559" y="1905000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7" name="그래픽 6" descr="교사">
            <a:hlinkClick r:id="rId4" action="ppaction://hlinksldjump"/>
            <a:extLst>
              <a:ext uri="{FF2B5EF4-FFF2-40B4-BE49-F238E27FC236}">
                <a16:creationId xmlns:a16="http://schemas.microsoft.com/office/drawing/2014/main" id="{C0E2290D-5D0C-47D0-9620-7CCF777E0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6550" y="2496772"/>
            <a:ext cx="1997200" cy="1997200"/>
          </a:xfrm>
          <a:prstGeom prst="rect">
            <a:avLst/>
          </a:prstGeom>
        </p:spPr>
      </p:pic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3161330" y="516165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문제의 인식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6644416" y="5161650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해결방법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모색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hlinkClick r:id="rId7" action="ppaction://hlinksldjump"/>
            <a:extLst>
              <a:ext uri="{FF2B5EF4-FFF2-40B4-BE49-F238E27FC236}">
                <a16:creationId xmlns:a16="http://schemas.microsoft.com/office/drawing/2014/main" id="{ABF1C565-42DD-4E1D-9862-C27986287B8A}"/>
              </a:ext>
            </a:extLst>
          </p:cNvPr>
          <p:cNvSpPr txBox="1"/>
          <p:nvPr/>
        </p:nvSpPr>
        <p:spPr>
          <a:xfrm>
            <a:off x="244607" y="5366556"/>
            <a:ext cx="60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/>
              <a:t>&gt;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47538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4615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spc="600">
                <a:solidFill>
                  <a:schemeClr val="tx1">
                    <a:lumMod val="75000"/>
                    <a:lumOff val="25000"/>
                  </a:schemeClr>
                </a:solidFill>
              </a:rPr>
              <a:t>문제의 인식</a:t>
            </a:r>
            <a:endParaRPr lang="ja-JP" altLang="en-US" sz="3600" b="1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1100" b="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b="0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4026" y="3156197"/>
            <a:ext cx="52595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/>
              <a:t>코로나의 영향으로 인한 사람들의 주식 시장에 대한 관심이 증가 하였다</a:t>
            </a:r>
            <a:r>
              <a:rPr lang="en-US" altLang="ko-KR"/>
              <a:t>. </a:t>
            </a:r>
            <a:r>
              <a:rPr lang="ko-KR" altLang="en-US"/>
              <a:t>주식 투자자들에게 하나의 지표를 마련하기 위하여 이번 프로젝트를 진행한다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51898" y="2068439"/>
            <a:ext cx="459613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/>
              <a:t>주식시장의 관심 증가</a:t>
            </a:r>
            <a:endParaRPr lang="ko-KR" altLang="en-US" sz="3600" b="1"/>
          </a:p>
        </p:txBody>
      </p:sp>
      <p:cxnSp>
        <p:nvCxnSpPr>
          <p:cNvPr id="13" name="직선 연결선 12"/>
          <p:cNvCxnSpPr/>
          <p:nvPr/>
        </p:nvCxnSpPr>
        <p:spPr>
          <a:xfrm>
            <a:off x="6406697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차트 11"/>
          <p:cNvGraphicFramePr/>
          <p:nvPr/>
        </p:nvGraphicFramePr>
        <p:xfrm>
          <a:off x="416661" y="1565349"/>
          <a:ext cx="5071603" cy="4553449"/>
        </p:xfrm>
        <a:graphic>
          <a:graphicData uri="http://schemas.openxmlformats.org/drawingml/2006/chart">
            <c:chart r:id="rId2"/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5954295" y="1628885"/>
            <a:ext cx="0" cy="44263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46190" y="4755737"/>
            <a:ext cx="1299525" cy="1299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24615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hlinkClick r:id="rId2" action="ppaction://hlinksldjump"/>
          </p:cNvPr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해결방법 모색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6028910" y="3103162"/>
            <a:ext cx="55207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주식시장의 예측 필요</a:t>
            </a:r>
            <a:r>
              <a:rPr lang="en-US" altLang="ko-KR" dirty="0"/>
              <a:t> </a:t>
            </a:r>
            <a:r>
              <a:rPr lang="ko-KR" altLang="en-US" dirty="0"/>
              <a:t>사항  </a:t>
            </a:r>
            <a:r>
              <a:rPr lang="en-US" altLang="ko-KR" dirty="0"/>
              <a:t>: </a:t>
            </a:r>
            <a:r>
              <a:rPr lang="ko-KR" altLang="en-US" dirty="0" err="1"/>
              <a:t>국가간의</a:t>
            </a:r>
            <a:r>
              <a:rPr lang="ko-KR" altLang="en-US" dirty="0"/>
              <a:t> 이해관계</a:t>
            </a:r>
            <a:endParaRPr lang="en-US" altLang="ko-KR" dirty="0"/>
          </a:p>
          <a:p>
            <a:pPr algn="just"/>
            <a:r>
              <a:rPr lang="en-US" altLang="ko-KR" dirty="0"/>
              <a:t>		 	   </a:t>
            </a:r>
            <a:r>
              <a:rPr lang="ko-KR" altLang="en-US" dirty="0"/>
              <a:t>매도와 매수</a:t>
            </a:r>
            <a:endParaRPr lang="en-US" altLang="ko-KR" dirty="0"/>
          </a:p>
          <a:p>
            <a:pPr algn="just"/>
            <a:r>
              <a:rPr lang="en-US" altLang="ko-KR" dirty="0"/>
              <a:t>			   </a:t>
            </a:r>
            <a:r>
              <a:rPr lang="ko-KR" altLang="en-US" dirty="0"/>
              <a:t>상장기업의 매출</a:t>
            </a:r>
            <a:endParaRPr lang="en-US" altLang="ko-KR" dirty="0"/>
          </a:p>
          <a:p>
            <a:pPr algn="just"/>
            <a:r>
              <a:rPr lang="ko-KR" altLang="en-US" dirty="0"/>
              <a:t>                                              관심을 받는 기업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이번 프로젝트에서는 매도와 매수만으로 의미 있는 데이터가 나올지 알아보려고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6351898" y="2068439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주식시장의 예측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406697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컴퓨터, 점수판이(가) 표시된 사진&#10;&#10;자동 생성된 설명">
            <a:extLst>
              <a:ext uri="{FF2B5EF4-FFF2-40B4-BE49-F238E27FC236}">
                <a16:creationId xmlns:a16="http://schemas.microsoft.com/office/drawing/2014/main" id="{AC0A9CE8-9E41-48D6-B91C-00AFE3780F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0" y="1671261"/>
            <a:ext cx="5053253" cy="4488903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0EC5C7C-C0E5-4967-B049-017ECFA656DD}"/>
              </a:ext>
            </a:extLst>
          </p:cNvPr>
          <p:cNvCxnSpPr/>
          <p:nvPr/>
        </p:nvCxnSpPr>
        <p:spPr>
          <a:xfrm>
            <a:off x="5954295" y="1628885"/>
            <a:ext cx="0" cy="44263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253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1712688" y="1480150"/>
            <a:ext cx="8766626" cy="4286093"/>
            <a:chOff x="354159" y="428557"/>
            <a:chExt cx="6304057" cy="1879836"/>
          </a:xfrm>
        </p:grpSpPr>
        <p:sp>
          <p:nvSpPr>
            <p:cNvPr id="2" name="正方形/長方形 1"/>
            <p:cNvSpPr/>
            <p:nvPr/>
          </p:nvSpPr>
          <p:spPr>
            <a:xfrm>
              <a:off x="354159" y="428557"/>
              <a:ext cx="1970601" cy="1879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/>
                <a:t>데이터 선정</a:t>
              </a:r>
              <a:endParaRPr kumimoji="1" lang="ja-JP" altLang="en-US" sz="3000" dirty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2520891" y="428557"/>
              <a:ext cx="1970595" cy="18798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/>
                <a:t>데이터 가공</a:t>
              </a:r>
              <a:endParaRPr kumimoji="1" lang="ja-JP" altLang="en-US" sz="3000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687621" y="428557"/>
              <a:ext cx="1970595" cy="18798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000" dirty="0"/>
                <a:t>데이터 </a:t>
              </a:r>
              <a:r>
                <a:rPr lang="ko-KR" altLang="en-US" sz="3000" dirty="0"/>
                <a:t>추출</a:t>
              </a:r>
              <a:endParaRPr kumimoji="1" lang="ja-JP" altLang="en-US" sz="3000" dirty="0"/>
            </a:p>
          </p:txBody>
        </p:sp>
      </p:grp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과정</a:t>
            </a:r>
            <a:endParaRPr lang="en-US" altLang="ko-KR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43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선정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258C3AC-E72E-44F2-BC39-0D25F09D3FBF}"/>
              </a:ext>
            </a:extLst>
          </p:cNvPr>
          <p:cNvGrpSpPr/>
          <p:nvPr/>
        </p:nvGrpSpPr>
        <p:grpSpPr>
          <a:xfrm>
            <a:off x="397994" y="1267664"/>
            <a:ext cx="5220929" cy="4814047"/>
            <a:chOff x="5604736" y="794869"/>
            <a:chExt cx="5966262" cy="5501295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CD26B84-F08B-42C4-8315-ADB030402498}"/>
                </a:ext>
              </a:extLst>
            </p:cNvPr>
            <p:cNvSpPr/>
            <p:nvPr/>
          </p:nvSpPr>
          <p:spPr>
            <a:xfrm>
              <a:off x="8842378" y="794869"/>
              <a:ext cx="1774215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/>
                <a:t>SK</a:t>
              </a:r>
            </a:p>
            <a:p>
              <a:pPr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000" dirty="0"/>
                <a:t>하이닉스</a:t>
              </a:r>
              <a:endParaRPr lang="en-US" altLang="ko-KR" sz="2000" dirty="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886CFF1-135E-4694-86F2-E36A721A2F4B}"/>
                </a:ext>
              </a:extLst>
            </p:cNvPr>
            <p:cNvSpPr/>
            <p:nvPr/>
          </p:nvSpPr>
          <p:spPr>
            <a:xfrm>
              <a:off x="6926224" y="794869"/>
              <a:ext cx="1774215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dirty="0"/>
                <a:t>삼성</a:t>
              </a:r>
              <a:endParaRPr lang="en-US" altLang="ko-KR" sz="2000" dirty="0"/>
            </a:p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dirty="0"/>
                <a:t>전자</a:t>
              </a:r>
              <a:endParaRPr lang="ko-KR" altLang="en-US" sz="2000" kern="1200" dirty="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A513A66-9526-46D2-B9DE-E97A5E75036F}"/>
                </a:ext>
              </a:extLst>
            </p:cNvPr>
            <p:cNvSpPr/>
            <p:nvPr/>
          </p:nvSpPr>
          <p:spPr>
            <a:xfrm>
              <a:off x="5604736" y="2933719"/>
              <a:ext cx="2202476" cy="1223597"/>
            </a:xfrm>
            <a:custGeom>
              <a:avLst/>
              <a:gdLst>
                <a:gd name="connsiteX0" fmla="*/ 0 w 1440604"/>
                <a:gd name="connsiteY0" fmla="*/ 0 h 800335"/>
                <a:gd name="connsiteX1" fmla="*/ 1440604 w 1440604"/>
                <a:gd name="connsiteY1" fmla="*/ 0 h 800335"/>
                <a:gd name="connsiteX2" fmla="*/ 1440604 w 1440604"/>
                <a:gd name="connsiteY2" fmla="*/ 800335 h 800335"/>
                <a:gd name="connsiteX3" fmla="*/ 0 w 1440604"/>
                <a:gd name="connsiteY3" fmla="*/ 800335 h 800335"/>
                <a:gd name="connsiteX4" fmla="*/ 0 w 1440604"/>
                <a:gd name="connsiteY4" fmla="*/ 0 h 80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604" h="800335">
                  <a:moveTo>
                    <a:pt x="0" y="0"/>
                  </a:moveTo>
                  <a:lnTo>
                    <a:pt x="1440604" y="0"/>
                  </a:lnTo>
                  <a:lnTo>
                    <a:pt x="1440604" y="800335"/>
                  </a:lnTo>
                  <a:lnTo>
                    <a:pt x="0" y="8003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800" kern="120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FCC0012-EC8B-44D4-8395-C00AF5ADC8A1}"/>
                </a:ext>
              </a:extLst>
            </p:cNvPr>
            <p:cNvSpPr/>
            <p:nvPr/>
          </p:nvSpPr>
          <p:spPr>
            <a:xfrm>
              <a:off x="9796783" y="2525852"/>
              <a:ext cx="1774215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kern="1200" dirty="0"/>
                <a:t>NAVER</a:t>
              </a:r>
              <a:endParaRPr lang="ko-KR" altLang="en-US" sz="2000" kern="1200" dirty="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3D5DD5C-ECA9-444D-81F1-CD2ED809B207}"/>
                </a:ext>
              </a:extLst>
            </p:cNvPr>
            <p:cNvSpPr/>
            <p:nvPr/>
          </p:nvSpPr>
          <p:spPr>
            <a:xfrm>
              <a:off x="8842378" y="4256835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dirty="0"/>
                <a:t>삼성</a:t>
              </a:r>
              <a:endParaRPr lang="en-US" altLang="ko-KR" sz="2000" dirty="0"/>
            </a:p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kern="1200" dirty="0"/>
                <a:t>바이오 </a:t>
              </a:r>
              <a:r>
                <a:rPr lang="ko-KR" altLang="en-US" sz="2000" kern="1200" dirty="0" err="1"/>
                <a:t>로직스</a:t>
              </a:r>
              <a:endParaRPr lang="ko-KR" altLang="en-US" sz="2000" kern="1200" dirty="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8A1519F-7BBD-4912-A2D3-67D8078E9620}"/>
                </a:ext>
              </a:extLst>
            </p:cNvPr>
            <p:cNvSpPr/>
            <p:nvPr/>
          </p:nvSpPr>
          <p:spPr>
            <a:xfrm>
              <a:off x="6926223" y="4256835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kern="1200" dirty="0"/>
                <a:t>카카오</a:t>
              </a: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868AC57-822E-41DF-A6B7-245EF120F846}"/>
                </a:ext>
              </a:extLst>
            </p:cNvPr>
            <p:cNvSpPr/>
            <p:nvPr/>
          </p:nvSpPr>
          <p:spPr>
            <a:xfrm>
              <a:off x="5957950" y="2521493"/>
              <a:ext cx="1774215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kern="1200" dirty="0"/>
                <a:t>LG</a:t>
              </a:r>
            </a:p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dirty="0"/>
                <a:t>화학</a:t>
              </a:r>
              <a:endParaRPr lang="en-US" altLang="ko-KR" sz="2000" kern="12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6351899" y="3016929"/>
            <a:ext cx="42857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/>
              <a:t>주식 시장에서 주목 받고 있는 국내주식으로  선정 하였다</a:t>
            </a:r>
            <a:r>
              <a:rPr lang="en-US" altLang="ko-KR" sz="2400" dirty="0"/>
              <a:t>. </a:t>
            </a:r>
          </a:p>
          <a:p>
            <a:pPr algn="just"/>
            <a:endParaRPr lang="en-US" altLang="ko-KR" sz="2400" dirty="0"/>
          </a:p>
          <a:p>
            <a:pPr marL="342900" indent="-342900" algn="just">
              <a:buFontTx/>
              <a:buChar char="-"/>
            </a:pPr>
            <a:r>
              <a:rPr lang="ko-KR" altLang="en-US" sz="2400" dirty="0"/>
              <a:t>코스피 </a:t>
            </a:r>
            <a:r>
              <a:rPr lang="en-US" altLang="ko-KR" sz="2400" dirty="0"/>
              <a:t>200</a:t>
            </a:r>
          </a:p>
          <a:p>
            <a:pPr marL="342900" indent="-342900" algn="just">
              <a:buFontTx/>
              <a:buChar char="-"/>
            </a:pPr>
            <a:r>
              <a:rPr lang="ko-KR" altLang="en-US" sz="2400" dirty="0"/>
              <a:t>시가총액 높은 순</a:t>
            </a:r>
            <a:endParaRPr lang="en-US" altLang="ko-KR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6351898" y="1633871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조사대상 선정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6406697" y="1383599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4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384</ep:Words>
  <ep:PresentationFormat>와이드스크린</ep:PresentationFormat>
  <ep:Paragraphs>125</ep:Paragraphs>
  <ep:Slides>25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Office テーマ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2018-12-07T00:32:38.000</dcterms:created>
  <dc:creator>Saebyeol Yu</dc:creator>
  <cp:lastModifiedBy>kyg98</cp:lastModifiedBy>
  <dcterms:modified xsi:type="dcterms:W3CDTF">2021-06-22T04:22:38.687</dcterms:modified>
  <cp:revision>119</cp:revision>
  <dc:title>PowerPoint プレゼンテーション</dc:title>
  <cp:version>0906.0100.01</cp:version>
</cp:coreProperties>
</file>