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4.svg" ContentType="image/svg"/>
  <Override PartName="/ppt/media/image6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오준혁" initials="오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1"/>
    <p:restoredTop sz="94660"/>
  </p:normalViewPr>
  <p:slideViewPr>
    <p:cSldViewPr snapToGrid="0">
      <p:cViewPr>
        <p:scale>
          <a:sx n="66" d="100"/>
          <a:sy n="66" d="100"/>
        </p:scale>
        <p:origin x="2430" y="1134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코스피의 과거 거래량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yyyy/mm</c:formatCode>
                <c:ptCount val="7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  <c:pt idx="72">
                  <c:v>44197</c:v>
                </c:pt>
                <c:pt idx="73">
                  <c:v>44228</c:v>
                </c:pt>
              </c:numCache>
            </c:numRef>
          </c:cat>
          <c:val>
            <c:numRef>
              <c:f>Sheet1!$B$2:$B$75</c:f>
              <c:numCache>
                <c:formatCode>#,##0_ </c:formatCode>
                <c:ptCount val="74"/>
                <c:pt idx="0">
                  <c:v>10439000</c:v>
                </c:pt>
                <c:pt idx="1">
                  <c:v>10211000</c:v>
                </c:pt>
                <c:pt idx="2">
                  <c:v>10626000</c:v>
                </c:pt>
                <c:pt idx="3">
                  <c:v>11837000</c:v>
                </c:pt>
                <c:pt idx="4">
                  <c:v>9455000</c:v>
                </c:pt>
                <c:pt idx="5">
                  <c:v>18150000</c:v>
                </c:pt>
                <c:pt idx="6">
                  <c:v>10331000</c:v>
                </c:pt>
                <c:pt idx="7">
                  <c:v>11913000</c:v>
                </c:pt>
                <c:pt idx="8">
                  <c:v>20480000</c:v>
                </c:pt>
                <c:pt idx="9">
                  <c:v>12608000</c:v>
                </c:pt>
                <c:pt idx="10">
                  <c:v>10937000</c:v>
                </c:pt>
                <c:pt idx="11">
                  <c:v>10719000</c:v>
                </c:pt>
                <c:pt idx="12">
                  <c:v>13698000</c:v>
                </c:pt>
                <c:pt idx="13">
                  <c:v>12622000</c:v>
                </c:pt>
                <c:pt idx="14">
                  <c:v>11427000</c:v>
                </c:pt>
                <c:pt idx="15">
                  <c:v>14753000</c:v>
                </c:pt>
                <c:pt idx="16">
                  <c:v>8425000</c:v>
                </c:pt>
                <c:pt idx="17">
                  <c:v>10199000</c:v>
                </c:pt>
                <c:pt idx="18">
                  <c:v>13284000</c:v>
                </c:pt>
                <c:pt idx="19">
                  <c:v>8647000</c:v>
                </c:pt>
                <c:pt idx="20">
                  <c:v>8014000</c:v>
                </c:pt>
                <c:pt idx="21">
                  <c:v>7538000</c:v>
                </c:pt>
                <c:pt idx="22">
                  <c:v>12446000</c:v>
                </c:pt>
                <c:pt idx="23">
                  <c:v>11377000</c:v>
                </c:pt>
                <c:pt idx="24">
                  <c:v>8117000</c:v>
                </c:pt>
                <c:pt idx="25">
                  <c:v>11610000</c:v>
                </c:pt>
                <c:pt idx="26">
                  <c:v>12658000</c:v>
                </c:pt>
                <c:pt idx="27">
                  <c:v>12169000</c:v>
                </c:pt>
                <c:pt idx="28">
                  <c:v>20916000</c:v>
                </c:pt>
                <c:pt idx="29">
                  <c:v>21052000</c:v>
                </c:pt>
                <c:pt idx="30">
                  <c:v>14431000</c:v>
                </c:pt>
                <c:pt idx="31">
                  <c:v>12939000</c:v>
                </c:pt>
                <c:pt idx="32">
                  <c:v>17548000</c:v>
                </c:pt>
                <c:pt idx="33">
                  <c:v>23367000</c:v>
                </c:pt>
                <c:pt idx="34">
                  <c:v>17337000</c:v>
                </c:pt>
                <c:pt idx="35">
                  <c:v>17966000</c:v>
                </c:pt>
                <c:pt idx="36">
                  <c:v>13140000</c:v>
                </c:pt>
                <c:pt idx="37">
                  <c:v>28300000</c:v>
                </c:pt>
                <c:pt idx="38">
                  <c:v>23109000</c:v>
                </c:pt>
                <c:pt idx="39">
                  <c:v>15346000</c:v>
                </c:pt>
                <c:pt idx="40">
                  <c:v>13369000</c:v>
                </c:pt>
                <c:pt idx="41">
                  <c:v>16698000</c:v>
                </c:pt>
                <c:pt idx="42">
                  <c:v>28099000</c:v>
                </c:pt>
                <c:pt idx="43">
                  <c:v>26891000</c:v>
                </c:pt>
                <c:pt idx="44">
                  <c:v>17341000</c:v>
                </c:pt>
                <c:pt idx="45">
                  <c:v>23386000</c:v>
                </c:pt>
                <c:pt idx="46">
                  <c:v>38384000</c:v>
                </c:pt>
                <c:pt idx="47">
                  <c:v>22564000</c:v>
                </c:pt>
                <c:pt idx="48">
                  <c:v>22744000</c:v>
                </c:pt>
                <c:pt idx="49">
                  <c:v>23819000</c:v>
                </c:pt>
                <c:pt idx="50">
                  <c:v>23455000</c:v>
                </c:pt>
                <c:pt idx="51">
                  <c:v>13555000</c:v>
                </c:pt>
                <c:pt idx="52">
                  <c:v>20316000</c:v>
                </c:pt>
                <c:pt idx="53">
                  <c:v>26081000</c:v>
                </c:pt>
                <c:pt idx="54">
                  <c:v>20199000</c:v>
                </c:pt>
                <c:pt idx="55">
                  <c:v>23391000</c:v>
                </c:pt>
                <c:pt idx="56">
                  <c:v>12859000</c:v>
                </c:pt>
                <c:pt idx="57">
                  <c:v>22567000</c:v>
                </c:pt>
                <c:pt idx="58">
                  <c:v>16099000</c:v>
                </c:pt>
                <c:pt idx="59">
                  <c:v>17971000</c:v>
                </c:pt>
                <c:pt idx="60">
                  <c:v>17971000</c:v>
                </c:pt>
                <c:pt idx="61">
                  <c:v>49606000</c:v>
                </c:pt>
                <c:pt idx="62">
                  <c:v>53750000</c:v>
                </c:pt>
                <c:pt idx="63">
                  <c:v>53375000</c:v>
                </c:pt>
                <c:pt idx="64">
                  <c:v>36328000</c:v>
                </c:pt>
                <c:pt idx="65">
                  <c:v>26504000</c:v>
                </c:pt>
                <c:pt idx="66">
                  <c:v>22306000</c:v>
                </c:pt>
                <c:pt idx="67">
                  <c:v>22485000</c:v>
                </c:pt>
                <c:pt idx="68">
                  <c:v>26193000</c:v>
                </c:pt>
                <c:pt idx="69">
                  <c:v>28034000</c:v>
                </c:pt>
                <c:pt idx="70">
                  <c:v>27212000</c:v>
                </c:pt>
                <c:pt idx="71">
                  <c:v>32615000</c:v>
                </c:pt>
                <c:pt idx="72">
                  <c:v>35548000</c:v>
                </c:pt>
                <c:pt idx="73">
                  <c:v>37634000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AB-41F5-B9B7-7B2060806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366000"/>
        <c:axId val="234368912"/>
      </c:lineChart>
      <c:dateAx>
        <c:axId val="234366000"/>
        <c:scaling>
          <c:orientation val="minMax"/>
        </c:scaling>
        <c:delete val="0"/>
        <c:axPos val="b"/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8912"/>
        <c:crosses val="autoZero"/>
        <c:auto val="1"/>
        <c:lblOffset val="100"/>
        <c:baseTimeUnit val="months"/>
      </c:dateAx>
      <c:valAx>
        <c:axId val="2343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6-21T21:43:29.193" idx="2">
    <p:pos x="5792" y="1838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4-30T22:55:17.316" idx="1">
    <p:pos x="9" y="9"/>
    <p:text>이미지1</p:tex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870E8D4-0A8A-41F8-8CC9-B2DB57F40557}" type="datetime1">
              <a:rPr lang="ko-KR" altLang="en-US"/>
              <a:pPr lvl="0">
                <a:defRPr/>
              </a:pPr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10FD9B-B9F1-4943-B722-EC395C945D7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2.xml"  /><Relationship Id="rId3" Type="http://schemas.openxmlformats.org/officeDocument/2006/relationships/slide" Target="slide14.xml"  /><Relationship Id="rId4" Type="http://schemas.openxmlformats.org/officeDocument/2006/relationships/slide" Target="slide13.xml"  /><Relationship Id="rId5" Type="http://schemas.openxmlformats.org/officeDocument/2006/relationships/slide" Target="slide1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omments" Target="../comments/commen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Capstone-Class/Capstone" TargetMode="External"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finance.naver.com" TargetMode="External" /><Relationship Id="rId3" Type="http://schemas.openxmlformats.org/officeDocument/2006/relationships/hyperlink" Target="https://yusaebyeol.blogspot.com/" TargetMode="External" /><Relationship Id="rId4" Type="http://schemas.openxmlformats.org/officeDocument/2006/relationships/hyperlink" Target="https://rbasall.tistory.com/" TargetMode="External" /><Relationship Id="rId5" Type="http://schemas.openxmlformats.org/officeDocument/2006/relationships/hyperlink" Target="https://economist.co.kr/2021/04/23/policy/checkReport/20210423101400212.html" TargetMode="External" /><Relationship Id="rId6" Type="http://schemas.openxmlformats.org/officeDocument/2006/relationships/hyperlink" Target="https://www.sedaily.com/NewsView/22L5P0H83H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5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comments" Target="../comments/commen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Relationship Id="rId4" Type="http://schemas.openxmlformats.org/officeDocument/2006/relationships/slide" Target="slide7.xml"  /><Relationship Id="rId5" Type="http://schemas.openxmlformats.org/officeDocument/2006/relationships/image" Target="../media/image5.png"  /><Relationship Id="rId6" Type="http://schemas.openxmlformats.org/officeDocument/2006/relationships/image" Target="../media/image6.svg"  /><Relationship Id="rId7" Type="http://schemas.openxmlformats.org/officeDocument/2006/relationships/slide" Target="slide2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Relationship Id="rId3" Type="http://schemas.openxmlformats.org/officeDocument/2006/relationships/slide" Target="slide25.xml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5.xml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70349" y="1466851"/>
            <a:ext cx="4051302" cy="392429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6970" y="2936556"/>
            <a:ext cx="39180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주식시장의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매도와 매수를 바탕으로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57FB79B-C1EB-4700-9047-501857163586}"/>
              </a:ext>
            </a:extLst>
          </p:cNvPr>
          <p:cNvSpPr txBox="1"/>
          <p:nvPr/>
        </p:nvSpPr>
        <p:spPr>
          <a:xfrm>
            <a:off x="8650158" y="5165228"/>
            <a:ext cx="1701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담당교수      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조장 및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자료조사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8AD97FDB-80A2-4A6C-AF3E-28F2D1C80CD5}"/>
              </a:ext>
            </a:extLst>
          </p:cNvPr>
          <p:cNvSpPr txBox="1"/>
          <p:nvPr/>
        </p:nvSpPr>
        <p:spPr>
          <a:xfrm>
            <a:off x="10192624" y="5165229"/>
            <a:ext cx="19708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김철수 교수님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오준혁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권영기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가공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8" y="2984491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주식의 데이터를 보기 쉽게 가공한다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사용하기 쉽게 만들려고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분석을 위한 가공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0C95B601-4A10-48BA-BDAB-2B62CE1BDABE}"/>
              </a:ext>
            </a:extLst>
          </p:cNvPr>
          <p:cNvSpPr/>
          <p:nvPr/>
        </p:nvSpPr>
        <p:spPr>
          <a:xfrm>
            <a:off x="777892" y="1472852"/>
            <a:ext cx="4523950" cy="64633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수집</a:t>
            </a: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027E5929-AA3E-4382-B89F-790337472ACB}"/>
              </a:ext>
            </a:extLst>
          </p:cNvPr>
          <p:cNvSpPr/>
          <p:nvPr/>
        </p:nvSpPr>
        <p:spPr>
          <a:xfrm>
            <a:off x="777892" y="3008202"/>
            <a:ext cx="4523950" cy="646331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시계열 모델 </a:t>
            </a:r>
            <a:r>
              <a:rPr kumimoji="1" lang="en-US" altLang="ko-KR" dirty="0"/>
              <a:t>Prophet </a:t>
            </a:r>
            <a:r>
              <a:rPr kumimoji="1" lang="ko-KR" altLang="en-US" dirty="0"/>
              <a:t>적용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6E7FFD8C-C40D-4875-A6AA-A073805A8836}"/>
              </a:ext>
            </a:extLst>
          </p:cNvPr>
          <p:cNvSpPr/>
          <p:nvPr/>
        </p:nvSpPr>
        <p:spPr>
          <a:xfrm>
            <a:off x="777892" y="4543552"/>
            <a:ext cx="4523950" cy="646331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152079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추출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원형: 비어 있음 34">
            <a:hlinkClick r:id="rId2" action="ppaction://hlinksldjump"/>
            <a:extLst>
              <a:ext uri="{FF2B5EF4-FFF2-40B4-BE49-F238E27FC236}">
                <a16:creationId xmlns:a16="http://schemas.microsoft.com/office/drawing/2014/main" id="{EE318B7C-7388-4538-AE21-1C2B203ED225}"/>
              </a:ext>
            </a:extLst>
          </p:cNvPr>
          <p:cNvSpPr/>
          <p:nvPr/>
        </p:nvSpPr>
        <p:spPr>
          <a:xfrm>
            <a:off x="1918231" y="2994292"/>
            <a:ext cx="754589" cy="754589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원형: 비어 있음 35">
            <a:hlinkClick r:id="rId3" action="ppaction://hlinksldjump"/>
            <a:extLst>
              <a:ext uri="{FF2B5EF4-FFF2-40B4-BE49-F238E27FC236}">
                <a16:creationId xmlns:a16="http://schemas.microsoft.com/office/drawing/2014/main" id="{4969A326-42F0-4B32-B29E-1BB3A94E4185}"/>
              </a:ext>
            </a:extLst>
          </p:cNvPr>
          <p:cNvSpPr/>
          <p:nvPr/>
        </p:nvSpPr>
        <p:spPr>
          <a:xfrm>
            <a:off x="6326301" y="2828877"/>
            <a:ext cx="1082708" cy="1082708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원형: 비어 있음 36">
            <a:hlinkClick r:id="rId4" action="ppaction://hlinksldjump"/>
            <a:extLst>
              <a:ext uri="{FF2B5EF4-FFF2-40B4-BE49-F238E27FC236}">
                <a16:creationId xmlns:a16="http://schemas.microsoft.com/office/drawing/2014/main" id="{7A3B6929-4D7F-4166-90D1-C0E20F0FE9F0}"/>
              </a:ext>
            </a:extLst>
          </p:cNvPr>
          <p:cNvSpPr/>
          <p:nvPr/>
        </p:nvSpPr>
        <p:spPr>
          <a:xfrm>
            <a:off x="3957219" y="2831585"/>
            <a:ext cx="1080000" cy="1080000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원형: 비어 있음 37">
            <a:hlinkClick r:id="rId5" action="ppaction://hlinksldjump"/>
            <a:extLst>
              <a:ext uri="{FF2B5EF4-FFF2-40B4-BE49-F238E27FC236}">
                <a16:creationId xmlns:a16="http://schemas.microsoft.com/office/drawing/2014/main" id="{20A6C1F7-0A8B-47EE-9E89-DD314BF34A9A}"/>
              </a:ext>
            </a:extLst>
          </p:cNvPr>
          <p:cNvSpPr/>
          <p:nvPr/>
        </p:nvSpPr>
        <p:spPr>
          <a:xfrm>
            <a:off x="8698091" y="2992936"/>
            <a:ext cx="754589" cy="754589"/>
          </a:xfrm>
          <a:prstGeom prst="don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4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0EF6D5CA-EF41-49E6-88A3-80F4D55C0F1E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시계열 데이터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FB176-A954-4BA6-A866-FB5B068674C0}"/>
              </a:ext>
            </a:extLst>
          </p:cNvPr>
          <p:cNvSpPr txBox="1"/>
          <p:nvPr/>
        </p:nvSpPr>
        <p:spPr>
          <a:xfrm>
            <a:off x="861599" y="1467285"/>
            <a:ext cx="10468802" cy="399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sz="24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시계열데이터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 데이터란 시간의 흐름에 따라 관찰된 데이터를 의미합니다</a:t>
            </a:r>
            <a:r>
              <a:rPr lang="en-US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 데이터 분석의 목적은 미래를 예측하는 것입니다</a:t>
            </a:r>
            <a:r>
              <a:rPr lang="en-US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정상성 시계열과 비정상성 시계열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정상성 시계열은 어떤 시계열자료의 변화 패턴이 평균값을 중심으로 일정한 변동폭을 갖는 시계열로 시간의 추이와 관계없이 평균과 분산이 일정합니다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비정상성 시계열은 시간의 추이에 따라서 점진적으로 증가하는 추세를 보이거나 분산이 일정하지 않은 특징을 가진 시계열로 대부분의 시계열자료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73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C9250A9D-AAE1-4F89-B8A9-B92101EF40FC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7657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Prophet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AE64-4E4C-499E-A718-7A954EA14407}"/>
              </a:ext>
            </a:extLst>
          </p:cNvPr>
          <p:cNvSpPr txBox="1"/>
          <p:nvPr/>
        </p:nvSpPr>
        <p:spPr>
          <a:xfrm>
            <a:off x="861599" y="1065080"/>
            <a:ext cx="10468802" cy="520219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시계열 분석 모델</a:t>
            </a:r>
            <a:r>
              <a:rPr lang="en-US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Prophet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Additive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</a:t>
            </a:r>
            <a:r>
              <a:rPr lang="ko-KR" altLang="en-US" kern="100" dirty="0">
                <a:solidFill>
                  <a:srgbClr val="2429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개량한 분석 모델로 선형적이지 않은 시계열 데이터의 </a:t>
            </a: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트렌드성을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일간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단위로 쉽</a:t>
            </a:r>
            <a:r>
              <a:rPr lang="ko-KR" altLang="en-US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게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찾아내도록 해주는 것에 초점이 </a:t>
            </a: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맞추어져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있</a:t>
            </a:r>
            <a:r>
              <a:rPr lang="ko-KR" altLang="en-US" kern="100" dirty="0">
                <a:solidFill>
                  <a:srgbClr val="2429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모델이다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특징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Prophet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모델은 트렌드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(growth),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계절성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(seasonality),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휴일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(holidays) 3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가지의 주요 구성요소로 </a:t>
            </a:r>
            <a:r>
              <a:rPr lang="ko-KR" altLang="ko-KR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이루어져있습니다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l">
              <a:spcAft>
                <a:spcPts val="1200"/>
              </a:spcAft>
            </a:pPr>
            <a:endParaRPr lang="ko-KR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g(t)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비주기적 변화를 반영하는 추세 함수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주기적인 변화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주간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h(t)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휴일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불규칙 이벤트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영향력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오차항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epsilon_t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은 모델이 설명하지 못하는 나머지 부분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1026" name="Picture 2" descr="68747470733a2f2f626c6f672e6b616b616f63646e2e6e65742f646e2f636b783254352f62747145304f3159334b582f42576b657a617064504c3051777451483854726f496b2f696d672e706e67 (326×63)">
            <a:extLst>
              <a:ext uri="{FF2B5EF4-FFF2-40B4-BE49-F238E27FC236}">
                <a16:creationId xmlns:a16="http://schemas.microsoft.com/office/drawing/2014/main" id="{1F944448-C053-469E-87D7-A90086ED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828924"/>
            <a:ext cx="31051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6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960F25C7-21B5-41AA-8948-59C5A835D95B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64300-595A-4956-BE40-9B4B20C1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3" y="1065756"/>
            <a:ext cx="6919314" cy="511487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03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/>
          <p:cNvSpPr/>
          <p:nvPr/>
        </p:nvSpPr>
        <p:spPr>
          <a:xfrm>
            <a:off x="-2058227" y="-2866609"/>
            <a:ext cx="10468802" cy="10468802"/>
          </a:xfrm>
          <a:prstGeom prst="donut">
            <a:avLst>
              <a:gd name="adj" fmla="val 25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9892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추출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5975" y="1297703"/>
            <a:ext cx="8020050" cy="3667147"/>
          </a:xfrm>
          <a:prstGeom prst="rect">
            <a:avLst/>
          </a:prstGeom>
          <a:ln w="63500">
            <a:solidFill>
              <a:schemeClr val="accent5">
                <a:lumMod val="2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12949" y="5362553"/>
            <a:ext cx="8166100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 R</a:t>
            </a:r>
            <a:r>
              <a:rPr lang="ko-KR" altLang="en-US"/>
              <a:t>에서 데이터를 </a:t>
            </a:r>
            <a:r>
              <a:rPr lang="en-US" altLang="ko-KR"/>
              <a:t>Excel</a:t>
            </a:r>
            <a:r>
              <a:rPr lang="ko-KR" altLang="en-US"/>
              <a:t>로 받았다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&gt; Excel</a:t>
            </a:r>
            <a:r>
              <a:rPr lang="ko-KR" altLang="en-US"/>
              <a:t>을 이용하여 데이터를 정리하였다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3CF47DEF-1F09-4DAF-8819-96C7C753934D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및 해석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EEFA899A-13AB-4825-A5F6-C709AF144B0C}"/>
              </a:ext>
            </a:extLst>
          </p:cNvPr>
          <p:cNvSpPr/>
          <p:nvPr/>
        </p:nvSpPr>
        <p:spPr>
          <a:xfrm>
            <a:off x="2876550" y="1838326"/>
            <a:ext cx="6438900" cy="108678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/>
              <a:t>결  과</a:t>
            </a: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D67C77F8-8435-43CE-B353-29B50D0CA3FC}"/>
              </a:ext>
            </a:extLst>
          </p:cNvPr>
          <p:cNvSpPr/>
          <p:nvPr/>
        </p:nvSpPr>
        <p:spPr>
          <a:xfrm>
            <a:off x="2876550" y="3932895"/>
            <a:ext cx="6438900" cy="1086780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해  석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5" y="198782"/>
            <a:ext cx="5272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16000" y="2103110"/>
            <a:ext cx="4680000" cy="360000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08314" y="2088679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삼성전자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 바이오로직스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ㄹ</a:t>
            </a: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74182" y="2042007"/>
            <a:ext cx="4680000" cy="36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LG</a:t>
            </a:r>
            <a:r>
              <a:rPr lang="ko-KR" altLang="en-US"/>
              <a:t>화학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37818" y="2042007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7821" y="1467670"/>
            <a:ext cx="2526296" cy="359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SK </a:t>
            </a:r>
            <a:r>
              <a:rPr lang="ko-KR" altLang="en-US"/>
              <a:t>하이닉스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DA4D5-3710-42D0-A201-B12C177AD31C}"/>
              </a:ext>
            </a:extLst>
          </p:cNvPr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テキスト ボックス 3">
            <a:hlinkClick r:id="rId2" action="ppaction://hlinksldjump"/>
            <a:extLst>
              <a:ext uri="{FF2B5EF4-FFF2-40B4-BE49-F238E27FC236}">
                <a16:creationId xmlns:a16="http://schemas.microsoft.com/office/drawing/2014/main" id="{620D51E8-CE0B-4F43-82BF-92DDE47BD616}"/>
              </a:ext>
            </a:extLst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33D28-7948-4667-8890-CE366E139CF1}"/>
              </a:ext>
            </a:extLst>
          </p:cNvPr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네이버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462E1-9D12-43B4-BEA2-53218D8B300A}"/>
              </a:ext>
            </a:extLst>
          </p:cNvPr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카카오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C9D81-2690-4CEE-9F25-25E74DCED47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79" y="2088679"/>
            <a:ext cx="468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10F15E-EEF8-4534-90CD-CA81564376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21" y="2088679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2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2304805" y="1690062"/>
            <a:ext cx="12765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오준혁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권영기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E763F-E708-4E35-9DB1-ED7582B215C9}"/>
              </a:ext>
            </a:extLst>
          </p:cNvPr>
          <p:cNvSpPr txBox="1"/>
          <p:nvPr/>
        </p:nvSpPr>
        <p:spPr>
          <a:xfrm>
            <a:off x="3581400" y="1694199"/>
            <a:ext cx="3187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</a:rPr>
              <a:t>작성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자료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발표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코드 작성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및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코드 작성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및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자료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3FC1C-C5F9-438F-ABC0-30DFB087D6D6}"/>
              </a:ext>
            </a:extLst>
          </p:cNvPr>
          <p:cNvSpPr/>
          <p:nvPr/>
        </p:nvSpPr>
        <p:spPr>
          <a:xfrm>
            <a:off x="1803400" y="1426445"/>
            <a:ext cx="169481" cy="374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02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해석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124" y="1906292"/>
            <a:ext cx="7920152" cy="2825728"/>
          </a:xfrm>
          <a:prstGeom prst="rect">
            <a:avLst/>
          </a:prstGeom>
          <a:noFill/>
          <a:ln w="38100">
            <a:solidFill>
              <a:schemeClr val="accent5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i="0">
                <a:solidFill>
                  <a:srgbClr val="24292e"/>
                </a:solidFill>
                <a:effectLst/>
                <a:latin typeface="-apple-system"/>
              </a:rPr>
              <a:t>TO-DO list</a:t>
            </a:r>
            <a:endParaRPr lang="en-US" altLang="ko-KR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추후 개발이 더 필요한 리스트 목록입니다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1" i="0">
                <a:solidFill>
                  <a:srgbClr val="24292e"/>
                </a:solidFill>
                <a:effectLst/>
                <a:latin typeface="-apple-system"/>
              </a:rPr>
              <a:t>기능</a:t>
            </a:r>
            <a:endParaRPr lang="ko-KR" altLang="en-US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정확성 높히기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 친화적인 웹페이지로 구현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포털 주식 키워드들을 시각적으로 나타내도록 구현하기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사용자들이 접근한 주식에 빈도수 보여주기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lvl="0">
              <a:defRPr/>
            </a:pP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811" y="6250605"/>
            <a:ext cx="4776090" cy="3693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https://github.com/Capstone-Class/Capstone</a:t>
            </a:r>
            <a:endParaRPr lang="ko-KR" altLang="en-US"/>
          </a:p>
        </p:txBody>
      </p:sp>
      <p:sp>
        <p:nvSpPr>
          <p:cNvPr id="6" name="テキスト ボックス 3"/>
          <p:cNvSpPr txBox="1"/>
          <p:nvPr/>
        </p:nvSpPr>
        <p:spPr>
          <a:xfrm>
            <a:off x="392811" y="224501"/>
            <a:ext cx="21339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550" y="1218226"/>
            <a:ext cx="8078009" cy="4755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4785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참고자료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889" y="369241"/>
            <a:ext cx="1699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 자료</a:t>
            </a:r>
            <a:endParaRPr lang="ko-KR" altLang="en-US" sz="2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28600" y="276224"/>
            <a:ext cx="3076575" cy="647701"/>
          </a:xfrm>
          <a:prstGeom prst="bracketPair">
            <a:avLst>
              <a:gd name="adj" fmla="val 16667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228600" y="1653885"/>
            <a:ext cx="9048750" cy="214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2"/>
              </a:rPr>
              <a:t>네이버 증권</a:t>
            </a:r>
            <a:r>
              <a:rPr lang="ko-KR" altLang="en-US" sz="1500">
                <a:latin typeface="HY신명조"/>
                <a:ea typeface="HY신명조"/>
              </a:rPr>
              <a:t>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3"/>
              </a:rPr>
              <a:t>https://yusaebyeol.blogspot.com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4"/>
              </a:rPr>
              <a:t>https://rbasall.tistory.com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5"/>
              </a:rPr>
              <a:t>https://economist.co.kr/2021/04/23/policy/checkReport/20210423101400212.html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6"/>
              </a:rPr>
              <a:t>https://www.sedaily.com/NewsView/22L5P0H83H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</a:rPr>
              <a:t>https://github.com/facebook/prophet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C7F602-0B3B-47C2-91A6-93AA383A3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3" y="1034770"/>
            <a:ext cx="4857226" cy="5362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9DE158-EAD9-4D10-B825-5ED1168D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3" y="634764"/>
            <a:ext cx="5793516" cy="5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2304805" y="698499"/>
            <a:ext cx="7982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주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회 온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오프라인으로 프로젝트 진행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Github</a:t>
            </a:r>
            <a:r>
              <a:rPr lang="ko-KR" altLang="en-US" sz="2000" b="1" dirty="0">
                <a:solidFill>
                  <a:schemeClr val="bg1"/>
                </a:solidFill>
              </a:rPr>
              <a:t>를 이용하여 진행정도를 확인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정리 하였다.</a:t>
            </a:r>
            <a:endParaRPr lang="en-US" altLang="ko-KR" sz="2000" b="1" dirty="0"/>
          </a:p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3FC1C-C5F9-438F-ABC0-30DFB087D6D6}"/>
              </a:ext>
            </a:extLst>
          </p:cNvPr>
          <p:cNvSpPr/>
          <p:nvPr/>
        </p:nvSpPr>
        <p:spPr>
          <a:xfrm>
            <a:off x="1803400" y="434879"/>
            <a:ext cx="169482" cy="572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A0602-218B-4DA7-A71F-30A2C2BD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5" y="2021937"/>
            <a:ext cx="7044240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1461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개발 개요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10062" y="336245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진행 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246268" y="4810294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결과 및 해석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541584" y="190500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364" y="2647779"/>
            <a:ext cx="1562440" cy="1562440"/>
          </a:xfrm>
          <a:prstGeom prst="rect">
            <a:avLst/>
          </a:prstGeom>
        </p:spPr>
      </p:pic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6178559" y="190500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래픽 6" descr="교사">
            <a:hlinkClick r:id="rId4" action="ppaction://hlinksldjump"/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50" y="2496772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3161330" y="516165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문제의 인식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644416" y="516165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해결방법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모색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ABF1C565-42DD-4E1D-9862-C27986287B8A}"/>
              </a:ext>
            </a:extLst>
          </p:cNvPr>
          <p:cNvSpPr txBox="1"/>
          <p:nvPr/>
        </p:nvSpPr>
        <p:spPr>
          <a:xfrm>
            <a:off x="244607" y="5366556"/>
            <a:ext cx="6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753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04026" y="3156197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코로나의 영향으로 인한 사람들의 주식 시장에 대한 관심이 증가 하였다</a:t>
            </a:r>
            <a:r>
              <a:rPr lang="en-US" altLang="ko-KR" dirty="0"/>
              <a:t>. </a:t>
            </a:r>
            <a:r>
              <a:rPr lang="ko-KR" altLang="en-US" dirty="0"/>
              <a:t>주식 투자자들에게 하나의 지표를 마련하기 위하여 이번 프로젝트를 진행한다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관심 증가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F368A4C-85BB-4F8B-B2E6-EA99DF002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730007"/>
              </p:ext>
            </p:extLst>
          </p:nvPr>
        </p:nvGraphicFramePr>
        <p:xfrm>
          <a:off x="416661" y="1565349"/>
          <a:ext cx="5071603" cy="455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4F7E8E-4F95-4CE0-9DE6-1A87ABDC0FDA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E5FE987A-9C44-40B6-95E7-43843C54A1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90" y="4755737"/>
            <a:ext cx="1299525" cy="1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해결방법 모색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028910" y="3103162"/>
            <a:ext cx="552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주식시장의 예측 필요</a:t>
            </a:r>
            <a:r>
              <a:rPr lang="en-US" altLang="ko-KR" dirty="0"/>
              <a:t> </a:t>
            </a:r>
            <a:r>
              <a:rPr lang="ko-KR" altLang="en-US" dirty="0"/>
              <a:t>사항  </a:t>
            </a:r>
            <a:r>
              <a:rPr lang="en-US" altLang="ko-KR" dirty="0"/>
              <a:t>: </a:t>
            </a:r>
            <a:r>
              <a:rPr lang="ko-KR" altLang="en-US" dirty="0" err="1"/>
              <a:t>국가간의</a:t>
            </a:r>
            <a:r>
              <a:rPr lang="ko-KR" altLang="en-US" dirty="0"/>
              <a:t> 이해관계</a:t>
            </a:r>
            <a:endParaRPr lang="en-US" altLang="ko-KR" dirty="0"/>
          </a:p>
          <a:p>
            <a:pPr algn="just"/>
            <a:r>
              <a:rPr lang="en-US" altLang="ko-KR" dirty="0"/>
              <a:t>		 	   </a:t>
            </a:r>
            <a:r>
              <a:rPr lang="ko-KR" altLang="en-US" dirty="0"/>
              <a:t>매도와 매수</a:t>
            </a:r>
            <a:endParaRPr lang="en-US" altLang="ko-KR" dirty="0"/>
          </a:p>
          <a:p>
            <a:pPr algn="just"/>
            <a:r>
              <a:rPr lang="en-US" altLang="ko-KR" dirty="0"/>
              <a:t>			   </a:t>
            </a:r>
            <a:r>
              <a:rPr lang="ko-KR" altLang="en-US" dirty="0"/>
              <a:t>상장기업의 매출</a:t>
            </a:r>
            <a:endParaRPr lang="en-US" altLang="ko-KR" dirty="0"/>
          </a:p>
          <a:p>
            <a:pPr algn="just"/>
            <a:r>
              <a:rPr lang="ko-KR" altLang="en-US" dirty="0"/>
              <a:t>                                              관심을 받는 기업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이번 프로젝트에서는 매도와 매수만으로 의미 있는 데이터가 나올지 알아보려고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예측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컴퓨터, 점수판이(가) 표시된 사진&#10;&#10;자동 생성된 설명">
            <a:extLst>
              <a:ext uri="{FF2B5EF4-FFF2-40B4-BE49-F238E27FC236}">
                <a16:creationId xmlns:a16="http://schemas.microsoft.com/office/drawing/2014/main" id="{AC0A9CE8-9E41-48D6-B91C-00AFE3780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0" y="1671261"/>
            <a:ext cx="5053253" cy="44889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EC5C7C-C0E5-4967-B049-017ECFA656DD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712688" y="1480150"/>
            <a:ext cx="8766626" cy="4286093"/>
            <a:chOff x="354159" y="428557"/>
            <a:chExt cx="6304057" cy="1879836"/>
          </a:xfrm>
        </p:grpSpPr>
        <p:sp>
          <p:nvSpPr>
            <p:cNvPr id="2" name="正方形/長方形 1"/>
            <p:cNvSpPr/>
            <p:nvPr/>
          </p:nvSpPr>
          <p:spPr>
            <a:xfrm>
              <a:off x="354159" y="428557"/>
              <a:ext cx="1970601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선정</a:t>
              </a:r>
              <a:endParaRPr kumimoji="1" lang="ja-JP" altLang="en-US" sz="3000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20891" y="428557"/>
              <a:ext cx="1970595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가공</a:t>
              </a:r>
              <a:endParaRPr kumimoji="1" lang="ja-JP" altLang="en-US" sz="30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687621" y="428557"/>
              <a:ext cx="1970595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000" dirty="0"/>
                <a:t>데이터 </a:t>
              </a:r>
              <a:r>
                <a:rPr lang="ko-KR" altLang="en-US" sz="3000" dirty="0"/>
                <a:t>추출</a:t>
              </a:r>
              <a:endParaRPr kumimoji="1" lang="ja-JP" altLang="en-US" sz="3000" dirty="0"/>
            </a:p>
          </p:txBody>
        </p:sp>
      </p:grp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선정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2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/>
                <a:t>SK</a:t>
              </a:r>
            </a:p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/>
                <a:t>하이닉스</a:t>
              </a:r>
              <a:endParaRPr lang="en-US" altLang="ko-KR" sz="20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전자</a:t>
              </a:r>
              <a:endParaRPr lang="ko-KR" altLang="en-US" sz="2000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NAVER</a:t>
              </a:r>
              <a:endParaRPr lang="ko-KR" altLang="en-US" sz="2000" kern="1200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바이오 </a:t>
              </a:r>
              <a:r>
                <a:rPr lang="ko-KR" altLang="en-US" sz="2000" kern="1200" dirty="0" err="1"/>
                <a:t>로직스</a:t>
              </a:r>
              <a:endParaRPr lang="ko-KR" altLang="en-US" sz="2000" kern="1200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카카오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LG</a:t>
              </a: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화학</a:t>
              </a:r>
              <a:endParaRPr lang="en-US" altLang="ko-KR" sz="20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9" y="3016929"/>
            <a:ext cx="4285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주식 시장에서 주목 받고 있는 국내주식으로  선정 하였다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코스피 </a:t>
            </a:r>
            <a:r>
              <a:rPr lang="en-US" altLang="ko-KR" sz="2400" dirty="0"/>
              <a:t>200</a:t>
            </a:r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시가총액 높은 순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조사대상 선정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와이드스크린</ep:PresentationFormat>
  <ep:Paragraphs>127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2018-12-07T00:32:38.000</dcterms:created>
  <dc:creator>Saebyeol Yu</dc:creator>
  <cp:lastModifiedBy>kyg98</cp:lastModifiedBy>
  <dcterms:modified xsi:type="dcterms:W3CDTF">2021-06-22T00:59:29.214</dcterms:modified>
  <cp:revision>110</cp:revision>
  <dc:title>PowerPoint プレゼンテーション</dc:title>
  <cp:version>0906.0100.01</cp:version>
</cp:coreProperties>
</file>