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42794225" cx="30267275"/>
  <p:notesSz cx="6858000" cy="9144000"/>
  <p:embeddedFontLst>
    <p:embeddedFont>
      <p:font typeface="Play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Play-regular.fntdata"/><Relationship Id="rId7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2080875" y="7576457"/>
            <a:ext cx="26105525" cy="297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2080875" y="11391985"/>
            <a:ext cx="12863592" cy="27152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2" type="body"/>
          </p:nvPr>
        </p:nvSpPr>
        <p:spPr>
          <a:xfrm>
            <a:off x="15322808" y="11391985"/>
            <a:ext cx="12863592" cy="27152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2080875" y="6138775"/>
            <a:ext cx="26105525" cy="4411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 rot="5400000">
            <a:off x="2117057" y="11355804"/>
            <a:ext cx="26033160" cy="2610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 rot="5400000">
            <a:off x="6790141" y="17148276"/>
            <a:ext cx="36266139" cy="652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-6451791" y="10811065"/>
            <a:ext cx="36266139" cy="1920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2270046" y="7003597"/>
            <a:ext cx="25727184" cy="14898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61"/>
              <a:buFont typeface="Play"/>
              <a:buNone/>
              <a:defRPr sz="1986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3783410" y="22476884"/>
            <a:ext cx="22700456" cy="10332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3310"/>
              </a:spcBef>
              <a:spcAft>
                <a:spcPts val="0"/>
              </a:spcAft>
              <a:buClr>
                <a:schemeClr val="dk1"/>
              </a:buClr>
              <a:buSzPts val="7944"/>
              <a:buNone/>
              <a:defRPr sz="7944"/>
            </a:lvl1pPr>
            <a:lvl2pPr lvl="1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0"/>
              <a:buNone/>
              <a:defRPr sz="6619"/>
            </a:lvl2pPr>
            <a:lvl3pPr lvl="2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None/>
              <a:defRPr sz="5958"/>
            </a:lvl3pPr>
            <a:lvl4pPr lvl="3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None/>
              <a:defRPr sz="5296"/>
            </a:lvl4pPr>
            <a:lvl5pPr lvl="4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None/>
              <a:defRPr sz="5296"/>
            </a:lvl5pPr>
            <a:lvl6pPr lvl="5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None/>
              <a:defRPr sz="5296"/>
            </a:lvl6pPr>
            <a:lvl7pPr lvl="6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None/>
              <a:defRPr sz="5296"/>
            </a:lvl7pPr>
            <a:lvl8pPr lvl="7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None/>
              <a:defRPr sz="5296"/>
            </a:lvl8pPr>
            <a:lvl9pPr lvl="8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None/>
              <a:defRPr sz="5296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2080875" y="6138775"/>
            <a:ext cx="26105525" cy="4411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2080875" y="11391986"/>
            <a:ext cx="26105525" cy="26033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2065112" y="10668854"/>
            <a:ext cx="26105525" cy="178012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61"/>
              <a:buFont typeface="Play"/>
              <a:buNone/>
              <a:defRPr sz="1986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2065112" y="28638472"/>
            <a:ext cx="26105525" cy="9361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310"/>
              </a:spcBef>
              <a:spcAft>
                <a:spcPts val="0"/>
              </a:spcAft>
              <a:buClr>
                <a:srgbClr val="757575"/>
              </a:buClr>
              <a:buSzPts val="7944"/>
              <a:buNone/>
              <a:defRPr sz="7944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757575"/>
              </a:buClr>
              <a:buSzPts val="6620"/>
              <a:buNone/>
              <a:defRPr sz="6619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757575"/>
              </a:buClr>
              <a:buSzPts val="5958"/>
              <a:buNone/>
              <a:defRPr sz="5958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757575"/>
              </a:buClr>
              <a:buSzPts val="5296"/>
              <a:buNone/>
              <a:defRPr sz="5296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757575"/>
              </a:buClr>
              <a:buSzPts val="5296"/>
              <a:buNone/>
              <a:defRPr sz="5296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757575"/>
              </a:buClr>
              <a:buSzPts val="5296"/>
              <a:buNone/>
              <a:defRPr sz="5296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757575"/>
              </a:buClr>
              <a:buSzPts val="5296"/>
              <a:buNone/>
              <a:defRPr sz="5296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757575"/>
              </a:buClr>
              <a:buSzPts val="5296"/>
              <a:buNone/>
              <a:defRPr sz="5296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757575"/>
              </a:buClr>
              <a:buSzPts val="5296"/>
              <a:buNone/>
              <a:defRPr sz="5296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2084817" y="2278406"/>
            <a:ext cx="26105525" cy="8271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2084821" y="10490535"/>
            <a:ext cx="12804474" cy="51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310"/>
              </a:spcBef>
              <a:spcAft>
                <a:spcPts val="0"/>
              </a:spcAft>
              <a:buClr>
                <a:schemeClr val="dk1"/>
              </a:buClr>
              <a:buSzPts val="7944"/>
              <a:buNone/>
              <a:defRPr b="1" sz="7944"/>
            </a:lvl1pPr>
            <a:lvl2pPr indent="-228600" lvl="1" marL="9144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0"/>
              <a:buNone/>
              <a:defRPr b="1" sz="6619"/>
            </a:lvl2pPr>
            <a:lvl3pPr indent="-228600" lvl="2" marL="1371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None/>
              <a:defRPr b="1" sz="5958"/>
            </a:lvl3pPr>
            <a:lvl4pPr indent="-228600" lvl="3" marL="18288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None/>
              <a:defRPr b="1" sz="5296"/>
            </a:lvl4pPr>
            <a:lvl5pPr indent="-228600" lvl="4" marL="22860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None/>
              <a:defRPr b="1" sz="5296"/>
            </a:lvl5pPr>
            <a:lvl6pPr indent="-228600" lvl="5" marL="27432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None/>
              <a:defRPr b="1" sz="5296"/>
            </a:lvl6pPr>
            <a:lvl7pPr indent="-228600" lvl="6" marL="32004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None/>
              <a:defRPr b="1" sz="5296"/>
            </a:lvl7pPr>
            <a:lvl8pPr indent="-228600" lvl="7" marL="3657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None/>
              <a:defRPr b="1" sz="5296"/>
            </a:lvl8pPr>
            <a:lvl9pPr indent="-228600" lvl="8" marL="41148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None/>
              <a:defRPr b="1" sz="5296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2084821" y="15631784"/>
            <a:ext cx="12804474" cy="229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15322810" y="10490535"/>
            <a:ext cx="12867534" cy="51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310"/>
              </a:spcBef>
              <a:spcAft>
                <a:spcPts val="0"/>
              </a:spcAft>
              <a:buClr>
                <a:schemeClr val="dk1"/>
              </a:buClr>
              <a:buSzPts val="7944"/>
              <a:buNone/>
              <a:defRPr b="1" sz="7944"/>
            </a:lvl1pPr>
            <a:lvl2pPr indent="-228600" lvl="1" marL="9144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0"/>
              <a:buNone/>
              <a:defRPr b="1" sz="6619"/>
            </a:lvl2pPr>
            <a:lvl3pPr indent="-228600" lvl="2" marL="1371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None/>
              <a:defRPr b="1" sz="5958"/>
            </a:lvl3pPr>
            <a:lvl4pPr indent="-228600" lvl="3" marL="18288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None/>
              <a:defRPr b="1" sz="5296"/>
            </a:lvl4pPr>
            <a:lvl5pPr indent="-228600" lvl="4" marL="22860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None/>
              <a:defRPr b="1" sz="5296"/>
            </a:lvl5pPr>
            <a:lvl6pPr indent="-228600" lvl="5" marL="27432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None/>
              <a:defRPr b="1" sz="5296"/>
            </a:lvl6pPr>
            <a:lvl7pPr indent="-228600" lvl="6" marL="32004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None/>
              <a:defRPr b="1" sz="5296"/>
            </a:lvl7pPr>
            <a:lvl8pPr indent="-228600" lvl="7" marL="3657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None/>
              <a:defRPr b="1" sz="5296"/>
            </a:lvl8pPr>
            <a:lvl9pPr indent="-228600" lvl="8" marL="41148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None/>
              <a:defRPr b="1" sz="5296"/>
            </a:lvl9pPr>
          </a:lstStyle>
          <a:p/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15322810" y="15631784"/>
            <a:ext cx="12867534" cy="229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31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2080875" y="6138775"/>
            <a:ext cx="26105525" cy="4411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2084817" y="2852949"/>
            <a:ext cx="9761984" cy="99853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92"/>
              <a:buFont typeface="Play"/>
              <a:buNone/>
              <a:defRPr sz="1059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12867534" y="6161587"/>
            <a:ext cx="15322808" cy="30411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901192" lvl="0" marL="457200" algn="l">
              <a:lnSpc>
                <a:spcPct val="90000"/>
              </a:lnSpc>
              <a:spcBef>
                <a:spcPts val="3310"/>
              </a:spcBef>
              <a:spcAft>
                <a:spcPts val="0"/>
              </a:spcAft>
              <a:buClr>
                <a:schemeClr val="dk1"/>
              </a:buClr>
              <a:buSzPts val="10592"/>
              <a:buChar char="•"/>
              <a:defRPr sz="10592"/>
            </a:lvl1pPr>
            <a:lvl2pPr indent="-817117" lvl="1" marL="9144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9268"/>
              <a:buChar char="•"/>
              <a:defRPr sz="9268"/>
            </a:lvl2pPr>
            <a:lvl3pPr indent="-733044" lvl="2" marL="1371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4"/>
              <a:buChar char="•"/>
              <a:defRPr sz="7944"/>
            </a:lvl3pPr>
            <a:lvl4pPr indent="-648970" lvl="3" marL="18288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0"/>
              <a:buChar char="•"/>
              <a:defRPr sz="6619"/>
            </a:lvl4pPr>
            <a:lvl5pPr indent="-648970" lvl="4" marL="22860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0"/>
              <a:buChar char="•"/>
              <a:defRPr sz="6619"/>
            </a:lvl5pPr>
            <a:lvl6pPr indent="-648970" lvl="5" marL="27432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0"/>
              <a:buChar char="•"/>
              <a:defRPr sz="6619"/>
            </a:lvl6pPr>
            <a:lvl7pPr indent="-648970" lvl="6" marL="32004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0"/>
              <a:buChar char="•"/>
              <a:defRPr sz="6619"/>
            </a:lvl7pPr>
            <a:lvl8pPr indent="-648970" lvl="7" marL="3657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0"/>
              <a:buChar char="•"/>
              <a:defRPr sz="6619"/>
            </a:lvl8pPr>
            <a:lvl9pPr indent="-648970" lvl="8" marL="41148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0"/>
              <a:buChar char="•"/>
              <a:defRPr sz="6619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2084817" y="12838271"/>
            <a:ext cx="9761984" cy="23784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310"/>
              </a:spcBef>
              <a:spcAft>
                <a:spcPts val="0"/>
              </a:spcAft>
              <a:buClr>
                <a:schemeClr val="dk1"/>
              </a:buClr>
              <a:buSzPts val="5296"/>
              <a:buNone/>
              <a:defRPr sz="5296"/>
            </a:lvl1pPr>
            <a:lvl2pPr indent="-228600" lvl="1" marL="9144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4634"/>
              <a:buNone/>
              <a:defRPr sz="4634"/>
            </a:lvl2pPr>
            <a:lvl3pPr indent="-228600" lvl="2" marL="1371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972"/>
              <a:buNone/>
              <a:defRPr sz="3972"/>
            </a:lvl3pPr>
            <a:lvl4pPr indent="-228600" lvl="3" marL="18288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0"/>
              <a:buNone/>
              <a:defRPr sz="3309"/>
            </a:lvl4pPr>
            <a:lvl5pPr indent="-228600" lvl="4" marL="22860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0"/>
              <a:buNone/>
              <a:defRPr sz="3309"/>
            </a:lvl5pPr>
            <a:lvl6pPr indent="-228600" lvl="5" marL="27432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0"/>
              <a:buNone/>
              <a:defRPr sz="3309"/>
            </a:lvl6pPr>
            <a:lvl7pPr indent="-228600" lvl="6" marL="32004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0"/>
              <a:buNone/>
              <a:defRPr sz="3309"/>
            </a:lvl7pPr>
            <a:lvl8pPr indent="-228600" lvl="7" marL="3657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0"/>
              <a:buNone/>
              <a:defRPr sz="3309"/>
            </a:lvl8pPr>
            <a:lvl9pPr indent="-228600" lvl="8" marL="41148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0"/>
              <a:buNone/>
              <a:defRPr sz="3309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2084817" y="2852949"/>
            <a:ext cx="9761984" cy="99853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92"/>
              <a:buFont typeface="Play"/>
              <a:buNone/>
              <a:defRPr sz="1059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12867534" y="6161587"/>
            <a:ext cx="15322808" cy="30411646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2084817" y="12838271"/>
            <a:ext cx="9761984" cy="23784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310"/>
              </a:spcBef>
              <a:spcAft>
                <a:spcPts val="0"/>
              </a:spcAft>
              <a:buClr>
                <a:schemeClr val="dk1"/>
              </a:buClr>
              <a:buSzPts val="5296"/>
              <a:buNone/>
              <a:defRPr sz="5296"/>
            </a:lvl1pPr>
            <a:lvl2pPr indent="-228600" lvl="1" marL="9144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4634"/>
              <a:buNone/>
              <a:defRPr sz="4634"/>
            </a:lvl2pPr>
            <a:lvl3pPr indent="-228600" lvl="2" marL="1371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972"/>
              <a:buNone/>
              <a:defRPr sz="3972"/>
            </a:lvl3pPr>
            <a:lvl4pPr indent="-228600" lvl="3" marL="18288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0"/>
              <a:buNone/>
              <a:defRPr sz="3309"/>
            </a:lvl4pPr>
            <a:lvl5pPr indent="-228600" lvl="4" marL="22860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0"/>
              <a:buNone/>
              <a:defRPr sz="3309"/>
            </a:lvl5pPr>
            <a:lvl6pPr indent="-228600" lvl="5" marL="27432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0"/>
              <a:buNone/>
              <a:defRPr sz="3309"/>
            </a:lvl6pPr>
            <a:lvl7pPr indent="-228600" lvl="6" marL="32004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0"/>
              <a:buNone/>
              <a:defRPr sz="3309"/>
            </a:lvl7pPr>
            <a:lvl8pPr indent="-228600" lvl="7" marL="3657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0"/>
              <a:buNone/>
              <a:defRPr sz="3309"/>
            </a:lvl8pPr>
            <a:lvl9pPr indent="-228600" lvl="8" marL="41148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0"/>
              <a:buNone/>
              <a:defRPr sz="3309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080875" y="6138775"/>
            <a:ext cx="26105525" cy="4411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64"/>
              <a:buFont typeface="Play"/>
              <a:buNone/>
              <a:defRPr b="0" i="0" sz="14564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080875" y="11391986"/>
            <a:ext cx="26105525" cy="26033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817117" lvl="0" marL="457200" marR="0" rtl="0" algn="l">
              <a:lnSpc>
                <a:spcPct val="90000"/>
              </a:lnSpc>
              <a:spcBef>
                <a:spcPts val="3310"/>
              </a:spcBef>
              <a:spcAft>
                <a:spcPts val="0"/>
              </a:spcAft>
              <a:buClr>
                <a:schemeClr val="dk1"/>
              </a:buClr>
              <a:buSzPts val="9268"/>
              <a:buFont typeface="Arial"/>
              <a:buChar char="•"/>
              <a:defRPr b="0" i="0" sz="926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33044" lvl="1" marL="914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4"/>
              <a:buFont typeface="Arial"/>
              <a:buChar char="•"/>
              <a:defRPr b="0" i="0" sz="794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48970" lvl="2" marL="1371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0"/>
              <a:buFont typeface="Arial"/>
              <a:buChar char="•"/>
              <a:defRPr b="0" i="0" sz="66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6933" lvl="3" marL="1828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6933" lvl="4" marL="22860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6933" lvl="5" marL="27432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6933" lvl="6" marL="3200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6933" lvl="7" marL="3657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6933" lvl="8" marL="4114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72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72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972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972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972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972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972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972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972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972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972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Grad\Desktop\Insure Graphics Final\Addis_Ababa_University_logo.png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3742854" cy="4249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1"/>
          <p:cNvCxnSpPr/>
          <p:nvPr/>
        </p:nvCxnSpPr>
        <p:spPr>
          <a:xfrm>
            <a:off x="92075" y="4397029"/>
            <a:ext cx="30175200" cy="0"/>
          </a:xfrm>
          <a:prstGeom prst="straightConnector1">
            <a:avLst/>
          </a:prstGeom>
          <a:noFill/>
          <a:ln cap="flat" cmpd="sng" w="511175">
            <a:solidFill>
              <a:srgbClr val="EE2E4E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1270000" endA="0" kx="0" rotWithShape="0" algn="bl" stA="45000" stPos="0" sy="-100000" ky="0"/>
          </a:effectLst>
        </p:spPr>
      </p:cxnSp>
      <p:cxnSp>
        <p:nvCxnSpPr>
          <p:cNvPr id="13" name="Google Shape;13;p1"/>
          <p:cNvCxnSpPr/>
          <p:nvPr/>
        </p:nvCxnSpPr>
        <p:spPr>
          <a:xfrm>
            <a:off x="92075" y="38553679"/>
            <a:ext cx="30175200" cy="0"/>
          </a:xfrm>
          <a:prstGeom prst="straightConnector1">
            <a:avLst/>
          </a:prstGeom>
          <a:noFill/>
          <a:ln cap="flat" cmpd="sng" w="511175">
            <a:solidFill>
              <a:srgbClr val="1F69B3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1270000" endA="0" kx="0" rotWithShape="0" algn="bl" stA="45000" stPos="0" sy="-100000" ky="0"/>
          </a:effectLst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/>
        </p:nvSpPr>
        <p:spPr>
          <a:xfrm>
            <a:off x="4333808" y="1466038"/>
            <a:ext cx="25933468" cy="2562939"/>
          </a:xfrm>
          <a:prstGeom prst="rect">
            <a:avLst/>
          </a:prstGeom>
          <a:noFill/>
          <a:ln>
            <a:noFill/>
          </a:ln>
        </p:spPr>
        <p:txBody>
          <a:bodyPr anchorCtr="0" anchor="t" bIns="49875" lIns="99750" spcFirstLastPara="1" rIns="99750" wrap="square" tIns="498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762123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1" baseline="30000" i="0" lang="en-US" sz="8000" u="none" cap="none" strike="noStrike">
                <a:solidFill>
                  <a:srgbClr val="762123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1" i="0" lang="en-US" sz="8000" u="none" cap="none" strike="noStrike">
                <a:solidFill>
                  <a:srgbClr val="762123"/>
                </a:solidFill>
                <a:latin typeface="Arial"/>
                <a:ea typeface="Arial"/>
                <a:cs typeface="Arial"/>
                <a:sym typeface="Arial"/>
              </a:rPr>
              <a:t> Research and Fair Week: “Emerging technologies for sustainable socioeconomic development”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1154076" y="11555941"/>
            <a:ext cx="12496200" cy="56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9875" lIns="99750" spcFirstLastPara="1" rIns="99750" wrap="square" tIns="49875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b="1" sz="6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Context:</a:t>
            </a:r>
            <a:r>
              <a:rPr lang="en-US" sz="3600">
                <a:solidFill>
                  <a:schemeClr val="dk1"/>
                </a:solidFill>
              </a:rPr>
              <a:t> Sengor Highland's unique market needs for diversified investment opportunities and enhanced asset liquidity.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Relevance:</a:t>
            </a:r>
            <a:r>
              <a:rPr lang="en-US" sz="3600">
                <a:solidFill>
                  <a:schemeClr val="dk1"/>
                </a:solidFill>
              </a:rPr>
              <a:t> The platform addresses local economic conditions by providing a decentralized marketplace for a wide range of assets, thus democratizing access to investment.</a:t>
            </a:r>
            <a:endParaRPr sz="44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5512275" y="11847364"/>
            <a:ext cx="140262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875" lIns="99750" spcFirstLastPara="1" rIns="99750" wrap="square" tIns="49875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Main Goal:</a:t>
            </a:r>
            <a:r>
              <a:rPr lang="en-US" sz="3600">
                <a:solidFill>
                  <a:schemeClr val="dk1"/>
                </a:solidFill>
              </a:rPr>
              <a:t> To develop a secure, efficient, and user-friendly platform for tokenizing a wide array of assets, enabling fractional ownership and global trading.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Innovation Drive:</a:t>
            </a:r>
            <a:r>
              <a:rPr lang="en-US" sz="3600">
                <a:solidFill>
                  <a:schemeClr val="dk1"/>
                </a:solidFill>
              </a:rPr>
              <a:t> Empower Sengor Highland's market with digital solutions to traditional asset management challenges.</a:t>
            </a:r>
            <a:endParaRPr sz="3900"/>
          </a:p>
        </p:txBody>
      </p:sp>
      <p:sp>
        <p:nvSpPr>
          <p:cNvPr id="90" name="Google Shape;90;p13"/>
          <p:cNvSpPr txBox="1"/>
          <p:nvPr/>
        </p:nvSpPr>
        <p:spPr>
          <a:xfrm>
            <a:off x="936322" y="17541038"/>
            <a:ext cx="12496200" cy="59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875" lIns="99750" spcFirstLastPara="1" rIns="99750" wrap="square" tIns="49875">
            <a:spAutoFit/>
          </a:bodyPr>
          <a:lstStyle/>
          <a:p>
            <a:pPr indent="-415633" lvl="0" marL="41563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Technology Implementation:</a:t>
            </a:r>
            <a:r>
              <a:rPr lang="en-US" sz="3600">
                <a:solidFill>
                  <a:schemeClr val="dk1"/>
                </a:solidFill>
              </a:rPr>
              <a:t> Integration of Ethereum blockchain to secure asset ownership.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Smart Contract Development:</a:t>
            </a:r>
            <a:r>
              <a:rPr lang="en-US" sz="3600">
                <a:solidFill>
                  <a:schemeClr val="dk1"/>
                </a:solidFill>
              </a:rPr>
              <a:t> Creation and enforcement of contracts for asset management.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User Interface Design:</a:t>
            </a:r>
            <a:r>
              <a:rPr lang="en-US" sz="3600">
                <a:solidFill>
                  <a:schemeClr val="dk1"/>
                </a:solidFill>
              </a:rPr>
              <a:t> Designing intuitive navigation for asset tokenization and management.</a:t>
            </a:r>
            <a:endParaRPr sz="3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5585725" y="16426650"/>
            <a:ext cx="13122000" cy="7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875" lIns="99750" spcFirstLastPara="1" rIns="99750" wrap="square" tIns="49875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Findings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Expected Impact:</a:t>
            </a:r>
            <a:r>
              <a:rPr lang="en-US" sz="3600">
                <a:solidFill>
                  <a:schemeClr val="dk1"/>
                </a:solidFill>
              </a:rPr>
              <a:t> Increase in asset liquidity and a reduction in entry barriers for investors, fostering a more inclusive financial ecosystem.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Security Enhancements:</a:t>
            </a:r>
            <a:r>
              <a:rPr lang="en-US" sz="3600">
                <a:solidFill>
                  <a:schemeClr val="dk1"/>
                </a:solidFill>
              </a:rPr>
              <a:t> Implementation of advanced security protocols to safeguard transaction integrity and asset ownership.</a:t>
            </a:r>
            <a:endParaRPr sz="3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936325" y="4838425"/>
            <a:ext cx="28759500" cy="8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875" lIns="99750" spcFirstLastPara="1" rIns="99750" wrap="square" tIns="498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en-US" sz="4600">
                <a:solidFill>
                  <a:srgbClr val="1F5C99"/>
                </a:solidFill>
              </a:rPr>
              <a:t>Asset Tokenization Platform</a:t>
            </a:r>
            <a:endParaRPr b="1" sz="4600">
              <a:solidFill>
                <a:srgbClr val="1F5C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en-US" sz="4000">
                <a:solidFill>
                  <a:srgbClr val="1F5C99"/>
                </a:solidFill>
              </a:rPr>
              <a:t>Transforming Asset Management and Trading with Blockchain Technology</a:t>
            </a:r>
            <a:endParaRPr b="1" sz="4000">
              <a:solidFill>
                <a:srgbClr val="1F5C99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Why:</a:t>
            </a:r>
            <a:r>
              <a:rPr lang="en-US" sz="3600">
                <a:solidFill>
                  <a:schemeClr val="dk1"/>
                </a:solidFill>
              </a:rPr>
              <a:t> The platform is designed to improve asset liquidity, reduce investment barriers, and enhance transparency in asset trading by leveraging blockchain technology.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When:</a:t>
            </a:r>
            <a:r>
              <a:rPr lang="en-US" sz="3600">
                <a:solidFill>
                  <a:schemeClr val="dk1"/>
                </a:solidFill>
              </a:rPr>
              <a:t> The project timeline begins in 2024, with phased rollouts to address regulatory compliance and platform scalability.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How:</a:t>
            </a:r>
            <a:r>
              <a:rPr lang="en-US" sz="3600">
                <a:solidFill>
                  <a:schemeClr val="dk1"/>
                </a:solidFill>
              </a:rPr>
              <a:t> Utilizing Ethereum blockchain, smart contracts for token creation and transaction, and developing a user-friendly interface for seamless asset tokenization and trading.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3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8500">
              <a:solidFill>
                <a:srgbClr val="1F5C99"/>
              </a:solidFill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507822" y="10057360"/>
            <a:ext cx="26747700" cy="14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9875" lIns="99750" spcFirstLastPara="1" rIns="99750" wrap="square" tIns="498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400">
                <a:solidFill>
                  <a:srgbClr val="0C0C0C"/>
                </a:solidFill>
              </a:rPr>
              <a:t>Gemechis Urgessa, Getnet Adugna, Jebessa Dejene, Petros Beyene, Zeamanual Feleke, Ephrem </a:t>
            </a:r>
            <a:r>
              <a:rPr i="1" lang="en-US" sz="4400">
                <a:solidFill>
                  <a:srgbClr val="0C0C0C"/>
                </a:solidFill>
              </a:rPr>
              <a:t>Alemayehu</a:t>
            </a:r>
            <a:endParaRPr i="1" sz="44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936325" y="39930125"/>
            <a:ext cx="28759500" cy="21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875" lIns="99750" spcFirstLastPara="1" rIns="99750" wrap="square" tIns="498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Authors: </a:t>
            </a:r>
            <a:r>
              <a:rPr i="1" lang="en-US" sz="4400">
                <a:solidFill>
                  <a:srgbClr val="0C0C0C"/>
                </a:solidFill>
              </a:rPr>
              <a:t>Gemechis Urgessa, AAiT, gemechis.urgessa@aait.edu.et</a:t>
            </a:r>
            <a:r>
              <a:rPr i="1" lang="en-US" sz="4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i="1" lang="en-US" sz="4400">
                <a:solidFill>
                  <a:srgbClr val="0C0C0C"/>
                </a:solidFill>
              </a:rPr>
              <a:t>Getnet Adugna, AAiT; Jebessa Dejene, AAiT; Petros Beyene, AAiT, petros.beyene-ug@aau.edu.et; Zeamanual Feleke, AAiT ; Ephrem Alemayehu, AAiT;</a:t>
            </a:r>
            <a:endParaRPr i="1" sz="4400">
              <a:solidFill>
                <a:srgbClr val="0C0C0C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400">
              <a:solidFill>
                <a:srgbClr val="0C0C0C"/>
              </a:solidFill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075" y="23557467"/>
            <a:ext cx="21533851" cy="10019225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96" name="Google Shape;96;p13"/>
          <p:cNvSpPr txBox="1"/>
          <p:nvPr/>
        </p:nvSpPr>
        <p:spPr>
          <a:xfrm>
            <a:off x="7156650" y="33896300"/>
            <a:ext cx="14642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Fig.1. Example Sequence diagram showing a valid transaction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