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BE40EF7-4FDB-46DC-AD5C-7AA9927BCDC4}" type="doc">
      <dgm:prSet loTypeId="process" loCatId="process" qsTypeId="urn:microsoft.com/office/officeart/2005/8/quickstyle/simple1" qsCatId="simple" csTypeId="urn:microsoft.com/office/officeart/2005/8/colors/accent1_2" csCatId="accent1" phldr="0"/>
      <dgm:spPr/>
      <dgm:t>
        <a:bodyPr/>
        <a:p>
          <a:endParaRPr lang="en-US"/>
        </a:p>
      </dgm:t>
    </dgm:pt>
    <dgm:pt modelId="{79A907BE-6A57-46F9-949B-2F83975E5013}">
      <dgm:prSet phldrT="[Text]" phldr="0" custT="0"/>
      <dgm:spPr/>
      <dgm:t>
        <a:bodyPr vert="horz" wrap="square"/>
        <a:p>
          <a:pPr>
            <a:lnSpc>
              <a:spcPct val="100000"/>
            </a:lnSpc>
            <a:spcBef>
              <a:spcPct val="0"/>
            </a:spcBef>
            <a:spcAft>
              <a:spcPct val="35000"/>
            </a:spcAft>
          </a:pPr>
          <a:r>
            <a:rPr lang="en-US"/>
            <a:t>Review-0</a:t>
          </a:r>
          <a:endParaRPr lang="en-US"/>
        </a:p>
        <a:p>
          <a:pPr>
            <a:lnSpc>
              <a:spcPct val="100000"/>
            </a:lnSpc>
            <a:spcBef>
              <a:spcPct val="0"/>
            </a:spcBef>
            <a:spcAft>
              <a:spcPct val="35000"/>
            </a:spcAft>
          </a:pPr>
          <a:r>
            <a:rPr lang="en-US" dirty="0">
              <a:solidFill>
                <a:schemeClr val="dk1"/>
              </a:solidFill>
              <a:latin typeface="Times New Roman" panose="02020503050405090304" pitchFamily="18" charset="0"/>
              <a:cs typeface="Times New Roman" panose="02020503050405090304" pitchFamily="18" charset="0"/>
              <a:sym typeface="+mn-ea"/>
            </a:rPr>
            <a:t>Understanding the problem statement and choosing the required components and software</a:t>
          </a:r>
          <a:r>
            <a:rPr lang="en-US"/>
            <a:t/>
          </a:r>
          <a:endParaRPr lang="en-US"/>
        </a:p>
      </dgm:t>
    </dgm:pt>
    <dgm:pt modelId="{27508ADE-09B9-4692-B3B1-997C0A038367}" cxnId="{E143F6B2-9827-4976-9611-B5F12B1D4B13}" type="parTrans">
      <dgm:prSet/>
      <dgm:spPr/>
      <dgm:t>
        <a:bodyPr/>
        <a:p>
          <a:endParaRPr lang="en-US"/>
        </a:p>
      </dgm:t>
    </dgm:pt>
    <dgm:pt modelId="{6E764295-1C97-4A8A-BB23-8F6587B65D20}" cxnId="{E143F6B2-9827-4976-9611-B5F12B1D4B13}" type="sibTrans">
      <dgm:prSet/>
      <dgm:spPr/>
      <dgm:t>
        <a:bodyPr/>
        <a:p>
          <a:endParaRPr lang="en-US"/>
        </a:p>
      </dgm:t>
    </dgm:pt>
    <dgm:pt modelId="{047E9EF6-99D9-47D4-8421-7851F36A512F}">
      <dgm:prSet phldrT="[Text]" phldr="0" custT="0"/>
      <dgm:spPr/>
      <dgm:t>
        <a:bodyPr vert="horz" wrap="square"/>
        <a:p>
          <a:pPr>
            <a:lnSpc>
              <a:spcPct val="100000"/>
            </a:lnSpc>
            <a:spcBef>
              <a:spcPct val="0"/>
            </a:spcBef>
            <a:spcAft>
              <a:spcPct val="35000"/>
            </a:spcAft>
          </a:pPr>
          <a:r>
            <a:rPr lang="en-US"/>
            <a:t>Review-1</a:t>
          </a:r>
          <a:endParaRPr lang="en-US"/>
        </a:p>
        <a:p>
          <a:pPr>
            <a:lnSpc>
              <a:spcPct val="100000"/>
            </a:lnSpc>
            <a:spcBef>
              <a:spcPct val="0"/>
            </a:spcBef>
            <a:spcAft>
              <a:spcPct val="35000"/>
            </a:spcAft>
          </a:pPr>
          <a:r>
            <a:rPr lang="en-US" dirty="0">
              <a:solidFill>
                <a:schemeClr val="dk1"/>
              </a:solidFill>
              <a:latin typeface="Times New Roman" panose="02020503050405090304" pitchFamily="18" charset="0"/>
              <a:cs typeface="Times New Roman" panose="02020503050405090304" pitchFamily="18" charset="0"/>
              <a:sym typeface="+mn-ea"/>
            </a:rPr>
            <a:t>Literature Survey, understanding existing model drawbacks and implementation of project.</a:t>
          </a:r>
          <a:r>
            <a:rPr lang="en-US"/>
            <a:t/>
          </a:r>
          <a:endParaRPr lang="en-US"/>
        </a:p>
      </dgm:t>
    </dgm:pt>
    <dgm:pt modelId="{2AC7BC3F-1829-4928-9FDD-1BD085861192}" cxnId="{5D1F77CB-58D2-4C35-B7CD-5A2D9D2EC472}" type="parTrans">
      <dgm:prSet/>
      <dgm:spPr/>
      <dgm:t>
        <a:bodyPr/>
        <a:p>
          <a:endParaRPr lang="en-US"/>
        </a:p>
      </dgm:t>
    </dgm:pt>
    <dgm:pt modelId="{B3A60D08-4CF1-4AD3-A554-8DA1472F6362}" cxnId="{5D1F77CB-58D2-4C35-B7CD-5A2D9D2EC472}" type="sibTrans">
      <dgm:prSet/>
      <dgm:spPr/>
      <dgm:t>
        <a:bodyPr/>
        <a:p>
          <a:endParaRPr lang="en-US"/>
        </a:p>
      </dgm:t>
    </dgm:pt>
    <dgm:pt modelId="{9B99C3CE-0550-4254-B164-BB9424E18E56}">
      <dgm:prSet phldrT="[Text]" phldr="0" custT="0"/>
      <dgm:spPr/>
      <dgm:t>
        <a:bodyPr vert="horz" wrap="square"/>
        <a:p>
          <a:pPr>
            <a:lnSpc>
              <a:spcPct val="100000"/>
            </a:lnSpc>
            <a:spcBef>
              <a:spcPct val="0"/>
            </a:spcBef>
            <a:spcAft>
              <a:spcPct val="35000"/>
            </a:spcAft>
          </a:pPr>
          <a:r>
            <a:rPr lang="en-US"/>
            <a:t>Review-2</a:t>
          </a:r>
          <a:r>
            <a:rPr lang="en-US"/>
            <a:t/>
          </a:r>
          <a:endParaRPr lang="en-US"/>
        </a:p>
        <a:p>
          <a:pPr>
            <a:lnSpc>
              <a:spcPct val="100000"/>
            </a:lnSpc>
            <a:spcBef>
              <a:spcPct val="0"/>
            </a:spcBef>
            <a:spcAft>
              <a:spcPct val="35000"/>
            </a:spcAft>
          </a:pPr>
          <a:r>
            <a:rPr lang="en-US" dirty="0">
              <a:solidFill>
                <a:schemeClr val="dk1"/>
              </a:solidFill>
              <a:latin typeface="Times New Roman" panose="02020503050405090304" pitchFamily="18" charset="0"/>
              <a:cs typeface="Times New Roman" panose="02020503050405090304" pitchFamily="18" charset="0"/>
              <a:sym typeface="+mn-ea"/>
            </a:rPr>
            <a:t>50% implementation of the project and source code details.</a:t>
          </a:r>
          <a:r>
            <a:rPr lang="en-US"/>
            <a:t/>
          </a:r>
          <a:endParaRPr lang="en-US"/>
        </a:p>
      </dgm:t>
    </dgm:pt>
    <dgm:pt modelId="{CF18C7ED-262E-47EB-A8BC-BC18A4B2756C}" cxnId="{26856656-B088-4EB3-BAAE-910711F58434}" type="parTrans">
      <dgm:prSet/>
      <dgm:spPr/>
      <dgm:t>
        <a:bodyPr/>
        <a:p>
          <a:endParaRPr lang="en-US"/>
        </a:p>
      </dgm:t>
    </dgm:pt>
    <dgm:pt modelId="{C20DFEDB-A5DA-48B1-860C-C64E9FB9889D}" cxnId="{26856656-B088-4EB3-BAAE-910711F58434}" type="sibTrans">
      <dgm:prSet/>
      <dgm:spPr/>
      <dgm:t>
        <a:bodyPr/>
        <a:p>
          <a:endParaRPr lang="en-US"/>
        </a:p>
      </dgm:t>
    </dgm:pt>
    <dgm:pt modelId="{4DBF9FC0-7F11-49D1-A13A-F9EF16035E78}">
      <dgm:prSet phldrT="[Text]" phldr="0" custT="0"/>
      <dgm:spPr/>
      <dgm:t>
        <a:bodyPr vert="horz" wrap="square"/>
        <a:p>
          <a:pPr>
            <a:lnSpc>
              <a:spcPct val="100000"/>
            </a:lnSpc>
            <a:spcBef>
              <a:spcPct val="0"/>
            </a:spcBef>
            <a:spcAft>
              <a:spcPct val="35000"/>
            </a:spcAft>
          </a:pPr>
          <a:r>
            <a:rPr lang="en-US"/>
            <a:t>Review-3</a:t>
          </a:r>
          <a:endParaRPr lang="en-US"/>
        </a:p>
        <a:p>
          <a:pPr>
            <a:lnSpc>
              <a:spcPct val="100000"/>
            </a:lnSpc>
            <a:spcBef>
              <a:spcPct val="0"/>
            </a:spcBef>
            <a:spcAft>
              <a:spcPct val="35000"/>
            </a:spcAft>
          </a:pPr>
          <a:r>
            <a:rPr lang="en-US" dirty="0">
              <a:solidFill>
                <a:schemeClr val="dk1"/>
              </a:solidFill>
              <a:latin typeface="Times New Roman" panose="02020503050405090304" pitchFamily="18" charset="0"/>
              <a:cs typeface="Times New Roman" panose="02020503050405090304" pitchFamily="18" charset="0"/>
              <a:sym typeface="+mn-ea"/>
            </a:rPr>
            <a:t>100% implementation details and working of prototype of the project.</a:t>
          </a:r>
          <a:r>
            <a:rPr lang="en-US"/>
            <a:t/>
          </a:r>
          <a:endParaRPr lang="en-US"/>
        </a:p>
      </dgm:t>
    </dgm:pt>
    <dgm:pt modelId="{716438C4-1259-4C94-B7A8-3756D5685E48}" cxnId="{20B5914F-B389-410A-ACB6-904296336C43}" type="parTrans">
      <dgm:prSet/>
      <dgm:spPr/>
      <dgm:t>
        <a:bodyPr/>
        <a:p>
          <a:endParaRPr lang="en-US"/>
        </a:p>
      </dgm:t>
    </dgm:pt>
    <dgm:pt modelId="{627790A7-E5AF-4DEF-9847-DE068ABD657B}" cxnId="{20B5914F-B389-410A-ACB6-904296336C43}" type="sibTrans">
      <dgm:prSet/>
      <dgm:spPr/>
      <dgm:t>
        <a:bodyPr/>
        <a:p>
          <a:endParaRPr lang="en-US"/>
        </a:p>
      </dgm:t>
    </dgm:pt>
    <dgm:pt modelId="{3B57DE3A-D0CA-4A4A-A50B-01FBE031AA69}">
      <dgm:prSet phldrT="[Text]" phldr="0" custT="0"/>
      <dgm:spPr/>
      <dgm:t>
        <a:bodyPr vert="horz" wrap="square"/>
        <a:p>
          <a:pPr>
            <a:lnSpc>
              <a:spcPct val="100000"/>
            </a:lnSpc>
            <a:spcBef>
              <a:spcPct val="0"/>
            </a:spcBef>
            <a:spcAft>
              <a:spcPct val="35000"/>
            </a:spcAft>
          </a:pPr>
          <a:r>
            <a:rPr lang="en-US"/>
            <a:t>Final Viva Voice</a:t>
          </a:r>
          <a:r>
            <a:rPr lang="en-US"/>
            <a:t/>
          </a:r>
          <a:endParaRPr lang="en-US"/>
        </a:p>
        <a:p>
          <a:pPr>
            <a:lnSpc>
              <a:spcPct val="100000"/>
            </a:lnSpc>
            <a:spcBef>
              <a:spcPct val="0"/>
            </a:spcBef>
            <a:spcAft>
              <a:spcPct val="35000"/>
            </a:spcAft>
          </a:pPr>
          <a:r>
            <a:rPr lang="en-US">
              <a:solidFill>
                <a:schemeClr val="tx1"/>
              </a:solidFill>
              <a:latin typeface="Times New Roman Regular" panose="02020503050405090304" charset="0"/>
              <a:cs typeface="Times New Roman Regular" panose="02020503050405090304" charset="0"/>
            </a:rPr>
            <a:t>Publishing of Research paper and live demonstartion of the project </a:t>
          </a:r>
          <a:r>
            <a:rPr lang="en-US">
              <a:solidFill>
                <a:schemeClr val="tx1"/>
              </a:solidFill>
              <a:latin typeface="Times New Roman Regular" panose="02020503050405090304" charset="0"/>
              <a:cs typeface="Times New Roman Regular" panose="02020503050405090304" charset="0"/>
            </a:rPr>
            <a:t/>
          </a:r>
          <a:endParaRPr lang="en-US">
            <a:solidFill>
              <a:schemeClr val="tx1"/>
            </a:solidFill>
            <a:latin typeface="Times New Roman Regular" panose="02020503050405090304" charset="0"/>
            <a:cs typeface="Times New Roman Regular" panose="02020503050405090304" charset="0"/>
          </a:endParaRPr>
        </a:p>
      </dgm:t>
    </dgm:pt>
    <dgm:pt modelId="{98FA3677-4FAE-4C5E-B3CE-CF3B6D80F4A1}" cxnId="{448A5081-94A6-4462-ACEE-7645030FAFAF}" type="parTrans">
      <dgm:prSet/>
      <dgm:spPr/>
      <dgm:t>
        <a:bodyPr/>
        <a:p>
          <a:endParaRPr lang="en-US"/>
        </a:p>
      </dgm:t>
    </dgm:pt>
    <dgm:pt modelId="{D4875198-FB6C-46A1-9EC3-6A21426D178B}" cxnId="{448A5081-94A6-4462-ACEE-7645030FAFAF}" type="sibTrans">
      <dgm:prSet/>
      <dgm:spPr/>
      <dgm:t>
        <a:bodyPr/>
        <a:p>
          <a:endParaRPr lang="en-US"/>
        </a:p>
      </dgm:t>
    </dgm:pt>
    <dgm:pt modelId="{1623B4C5-2499-4637-B07C-6AE8AE2BD718}" type="pres">
      <dgm:prSet presAssocID="{4BE40EF7-4FDB-46DC-AD5C-7AA9927BCDC4}" presName="Name0" presStyleCnt="0">
        <dgm:presLayoutVars>
          <dgm:dir/>
          <dgm:resizeHandles val="exact"/>
        </dgm:presLayoutVars>
      </dgm:prSet>
      <dgm:spPr/>
    </dgm:pt>
    <dgm:pt modelId="{2FBE2C1E-1D94-400F-A227-985D4DA10085}" type="pres">
      <dgm:prSet presAssocID="{79A907BE-6A57-46F9-949B-2F83975E5013}" presName="node" presStyleLbl="node1" presStyleIdx="0" presStyleCnt="5">
        <dgm:presLayoutVars>
          <dgm:bulletEnabled val="1"/>
        </dgm:presLayoutVars>
      </dgm:prSet>
      <dgm:spPr/>
    </dgm:pt>
    <dgm:pt modelId="{9F73252C-5345-45F1-A6FA-69E44781CCB0}" type="pres">
      <dgm:prSet presAssocID="{6E764295-1C97-4A8A-BB23-8F6587B65D20}" presName="sibTrans" presStyleLbl="sibTrans1D1" presStyleIdx="0" presStyleCnt="4"/>
      <dgm:spPr/>
    </dgm:pt>
    <dgm:pt modelId="{0A91809B-8299-4CB8-B3C9-28D901126CE1}" type="pres">
      <dgm:prSet presAssocID="{6E764295-1C97-4A8A-BB23-8F6587B65D20}" presName="connectorText" presStyleCnt="0"/>
      <dgm:spPr/>
    </dgm:pt>
    <dgm:pt modelId="{0482690C-586E-41D6-8B40-4CA7581A9CE9}" type="pres">
      <dgm:prSet presAssocID="{047E9EF6-99D9-47D4-8421-7851F36A512F}" presName="node" presStyleLbl="node1" presStyleIdx="1" presStyleCnt="5">
        <dgm:presLayoutVars>
          <dgm:bulletEnabled val="1"/>
        </dgm:presLayoutVars>
      </dgm:prSet>
      <dgm:spPr/>
    </dgm:pt>
    <dgm:pt modelId="{EBB69596-36AB-40F1-91C5-FC3350A00067}" type="pres">
      <dgm:prSet presAssocID="{B3A60D08-4CF1-4AD3-A554-8DA1472F6362}" presName="sibTrans" presStyleLbl="sibTrans1D1" presStyleIdx="1" presStyleCnt="4"/>
      <dgm:spPr/>
    </dgm:pt>
    <dgm:pt modelId="{9F0FF7A9-40E9-4C02-BFFF-6F0641C2389B}" type="pres">
      <dgm:prSet presAssocID="{B3A60D08-4CF1-4AD3-A554-8DA1472F6362}" presName="connectorText" presStyleCnt="0"/>
      <dgm:spPr/>
    </dgm:pt>
    <dgm:pt modelId="{E5145E43-B450-47CE-B1E5-1482BCF4071D}" type="pres">
      <dgm:prSet presAssocID="{9B99C3CE-0550-4254-B164-BB9424E18E56}" presName="node" presStyleLbl="node1" presStyleIdx="2" presStyleCnt="5">
        <dgm:presLayoutVars>
          <dgm:bulletEnabled val="1"/>
        </dgm:presLayoutVars>
      </dgm:prSet>
      <dgm:spPr/>
    </dgm:pt>
    <dgm:pt modelId="{31F3FE5F-74B2-48F8-89DC-AE29DBB498B0}" type="pres">
      <dgm:prSet presAssocID="{C20DFEDB-A5DA-48B1-860C-C64E9FB9889D}" presName="sibTrans" presStyleLbl="sibTrans1D1" presStyleIdx="2" presStyleCnt="4"/>
      <dgm:spPr/>
    </dgm:pt>
    <dgm:pt modelId="{EF27A438-6BA1-43B2-9139-DBAF3CBBEF89}" type="pres">
      <dgm:prSet presAssocID="{C20DFEDB-A5DA-48B1-860C-C64E9FB9889D}" presName="connectorText" presStyleCnt="0"/>
      <dgm:spPr/>
    </dgm:pt>
    <dgm:pt modelId="{13492D71-E670-42C9-A619-1DE9B5F887F1}" type="pres">
      <dgm:prSet presAssocID="{4DBF9FC0-7F11-49D1-A13A-F9EF16035E78}" presName="node" presStyleLbl="node1" presStyleIdx="3" presStyleCnt="5">
        <dgm:presLayoutVars>
          <dgm:bulletEnabled val="1"/>
        </dgm:presLayoutVars>
      </dgm:prSet>
      <dgm:spPr/>
    </dgm:pt>
    <dgm:pt modelId="{E85A6953-055C-454F-835D-7FF8096CA491}" type="pres">
      <dgm:prSet presAssocID="{627790A7-E5AF-4DEF-9847-DE068ABD657B}" presName="sibTrans" presStyleLbl="sibTrans1D1" presStyleIdx="3" presStyleCnt="4"/>
      <dgm:spPr/>
    </dgm:pt>
    <dgm:pt modelId="{EB69ECB2-9BFD-4754-8113-1A1F7EFC836E}" type="pres">
      <dgm:prSet presAssocID="{627790A7-E5AF-4DEF-9847-DE068ABD657B}" presName="connectorText" presStyleCnt="0"/>
      <dgm:spPr/>
    </dgm:pt>
    <dgm:pt modelId="{F80816D7-392E-4741-B9A3-C73586F7EC67}" type="pres">
      <dgm:prSet presAssocID="{3B57DE3A-D0CA-4A4A-A50B-01FBE031AA69}" presName="node" presStyleLbl="node1" presStyleIdx="4" presStyleCnt="5">
        <dgm:presLayoutVars>
          <dgm:bulletEnabled val="1"/>
        </dgm:presLayoutVars>
      </dgm:prSet>
      <dgm:spPr/>
    </dgm:pt>
  </dgm:ptLst>
  <dgm:cxnLst>
    <dgm:cxn modelId="{E143F6B2-9827-4976-9611-B5F12B1D4B13}" srcId="{4BE40EF7-4FDB-46DC-AD5C-7AA9927BCDC4}" destId="{79A907BE-6A57-46F9-949B-2F83975E5013}" srcOrd="0" destOrd="0" parTransId="{27508ADE-09B9-4692-B3B1-997C0A038367}" sibTransId="{6E764295-1C97-4A8A-BB23-8F6587B65D20}"/>
    <dgm:cxn modelId="{5D1F77CB-58D2-4C35-B7CD-5A2D9D2EC472}" srcId="{4BE40EF7-4FDB-46DC-AD5C-7AA9927BCDC4}" destId="{047E9EF6-99D9-47D4-8421-7851F36A512F}" srcOrd="1" destOrd="0" parTransId="{2AC7BC3F-1829-4928-9FDD-1BD085861192}" sibTransId="{B3A60D08-4CF1-4AD3-A554-8DA1472F6362}"/>
    <dgm:cxn modelId="{26856656-B088-4EB3-BAAE-910711F58434}" srcId="{4BE40EF7-4FDB-46DC-AD5C-7AA9927BCDC4}" destId="{9B99C3CE-0550-4254-B164-BB9424E18E56}" srcOrd="2" destOrd="0" parTransId="{CF18C7ED-262E-47EB-A8BC-BC18A4B2756C}" sibTransId="{C20DFEDB-A5DA-48B1-860C-C64E9FB9889D}"/>
    <dgm:cxn modelId="{20B5914F-B389-410A-ACB6-904296336C43}" srcId="{4BE40EF7-4FDB-46DC-AD5C-7AA9927BCDC4}" destId="{4DBF9FC0-7F11-49D1-A13A-F9EF16035E78}" srcOrd="3" destOrd="0" parTransId="{716438C4-1259-4C94-B7A8-3756D5685E48}" sibTransId="{627790A7-E5AF-4DEF-9847-DE068ABD657B}"/>
    <dgm:cxn modelId="{448A5081-94A6-4462-ACEE-7645030FAFAF}" srcId="{4BE40EF7-4FDB-46DC-AD5C-7AA9927BCDC4}" destId="{3B57DE3A-D0CA-4A4A-A50B-01FBE031AA69}" srcOrd="4" destOrd="0" parTransId="{98FA3677-4FAE-4C5E-B3CE-CF3B6D80F4A1}" sibTransId="{D4875198-FB6C-46A1-9EC3-6A21426D178B}"/>
    <dgm:cxn modelId="{5E45F53B-EE5C-4105-B451-B651956528E0}" type="presOf" srcId="{4BE40EF7-4FDB-46DC-AD5C-7AA9927BCDC4}" destId="{1623B4C5-2499-4637-B07C-6AE8AE2BD718}" srcOrd="0" destOrd="0" presId="urn:microsoft.com/office/officeart/2005/8/layout/bProcess3"/>
    <dgm:cxn modelId="{58C73C0F-F9A4-4235-B0F0-08CF8196F746}" type="presParOf" srcId="{1623B4C5-2499-4637-B07C-6AE8AE2BD718}" destId="{2FBE2C1E-1D94-400F-A227-985D4DA10085}" srcOrd="0" destOrd="0" presId="urn:microsoft.com/office/officeart/2005/8/layout/bProcess3"/>
    <dgm:cxn modelId="{1CFBF079-A9EA-4BE4-AA26-C98505B6B2E1}" type="presOf" srcId="{79A907BE-6A57-46F9-949B-2F83975E5013}" destId="{2FBE2C1E-1D94-400F-A227-985D4DA10085}" srcOrd="0" destOrd="0" presId="urn:microsoft.com/office/officeart/2005/8/layout/bProcess3"/>
    <dgm:cxn modelId="{ABA91215-23E6-496A-ACEC-7624B2030494}" type="presParOf" srcId="{1623B4C5-2499-4637-B07C-6AE8AE2BD718}" destId="{9F73252C-5345-45F1-A6FA-69E44781CCB0}" srcOrd="1" destOrd="0" presId="urn:microsoft.com/office/officeart/2005/8/layout/bProcess3"/>
    <dgm:cxn modelId="{2414AD13-FE3E-4C94-90AA-56254DB2D784}" type="presOf" srcId="{6E764295-1C97-4A8A-BB23-8F6587B65D20}" destId="{9F73252C-5345-45F1-A6FA-69E44781CCB0}" srcOrd="0" destOrd="0" presId="urn:microsoft.com/office/officeart/2005/8/layout/bProcess3"/>
    <dgm:cxn modelId="{DE6916FF-CA9D-4691-8145-3C86F0BF9F74}" type="presParOf" srcId="{9F73252C-5345-45F1-A6FA-69E44781CCB0}" destId="{0A91809B-8299-4CB8-B3C9-28D901126CE1}" srcOrd="0" destOrd="1" presId="urn:microsoft.com/office/officeart/2005/8/layout/bProcess3"/>
    <dgm:cxn modelId="{074F173A-9DCD-476B-A41F-64DE7126223C}" type="presOf" srcId="{6E764295-1C97-4A8A-BB23-8F6587B65D20}" destId="{0A91809B-8299-4CB8-B3C9-28D901126CE1}" srcOrd="1" destOrd="0" presId="urn:microsoft.com/office/officeart/2005/8/layout/bProcess3"/>
    <dgm:cxn modelId="{880A5BBA-B235-4512-92AF-7E994CB19908}" type="presParOf" srcId="{1623B4C5-2499-4637-B07C-6AE8AE2BD718}" destId="{0482690C-586E-41D6-8B40-4CA7581A9CE9}" srcOrd="2" destOrd="0" presId="urn:microsoft.com/office/officeart/2005/8/layout/bProcess3"/>
    <dgm:cxn modelId="{7158978A-103D-4F78-92A8-ADA2A53FA735}" type="presOf" srcId="{047E9EF6-99D9-47D4-8421-7851F36A512F}" destId="{0482690C-586E-41D6-8B40-4CA7581A9CE9}" srcOrd="0" destOrd="0" presId="urn:microsoft.com/office/officeart/2005/8/layout/bProcess3"/>
    <dgm:cxn modelId="{FF56CF4F-B38C-49A4-A730-531C9C5229D0}" type="presParOf" srcId="{1623B4C5-2499-4637-B07C-6AE8AE2BD718}" destId="{EBB69596-36AB-40F1-91C5-FC3350A00067}" srcOrd="3" destOrd="0" presId="urn:microsoft.com/office/officeart/2005/8/layout/bProcess3"/>
    <dgm:cxn modelId="{390C4DA0-18C8-46A8-B904-98FE338736AE}" type="presOf" srcId="{B3A60D08-4CF1-4AD3-A554-8DA1472F6362}" destId="{EBB69596-36AB-40F1-91C5-FC3350A00067}" srcOrd="0" destOrd="0" presId="urn:microsoft.com/office/officeart/2005/8/layout/bProcess3"/>
    <dgm:cxn modelId="{20364D42-DE7A-41A6-BF7A-7157B0C2E308}" type="presParOf" srcId="{EBB69596-36AB-40F1-91C5-FC3350A00067}" destId="{9F0FF7A9-40E9-4C02-BFFF-6F0641C2389B}" srcOrd="0" destOrd="3" presId="urn:microsoft.com/office/officeart/2005/8/layout/bProcess3"/>
    <dgm:cxn modelId="{7CA5368E-A5EA-4911-891F-6E57826CF80A}" type="presOf" srcId="{B3A60D08-4CF1-4AD3-A554-8DA1472F6362}" destId="{9F0FF7A9-40E9-4C02-BFFF-6F0641C2389B}" srcOrd="1" destOrd="0" presId="urn:microsoft.com/office/officeart/2005/8/layout/bProcess3"/>
    <dgm:cxn modelId="{9B492F71-A171-435D-8C7F-602CC8B751CB}" type="presParOf" srcId="{1623B4C5-2499-4637-B07C-6AE8AE2BD718}" destId="{E5145E43-B450-47CE-B1E5-1482BCF4071D}" srcOrd="4" destOrd="0" presId="urn:microsoft.com/office/officeart/2005/8/layout/bProcess3"/>
    <dgm:cxn modelId="{F84CB5BD-32A2-4819-92B2-53DB755D4B85}" type="presOf" srcId="{9B99C3CE-0550-4254-B164-BB9424E18E56}" destId="{E5145E43-B450-47CE-B1E5-1482BCF4071D}" srcOrd="0" destOrd="0" presId="urn:microsoft.com/office/officeart/2005/8/layout/bProcess3"/>
    <dgm:cxn modelId="{137B137C-242A-427A-95A1-FBFA3D2C6822}" type="presParOf" srcId="{1623B4C5-2499-4637-B07C-6AE8AE2BD718}" destId="{31F3FE5F-74B2-48F8-89DC-AE29DBB498B0}" srcOrd="5" destOrd="0" presId="urn:microsoft.com/office/officeart/2005/8/layout/bProcess3"/>
    <dgm:cxn modelId="{A0B3A832-9F8E-4D3B-8558-95FFE95D8BA0}" type="presOf" srcId="{C20DFEDB-A5DA-48B1-860C-C64E9FB9889D}" destId="{31F3FE5F-74B2-48F8-89DC-AE29DBB498B0}" srcOrd="0" destOrd="0" presId="urn:microsoft.com/office/officeart/2005/8/layout/bProcess3"/>
    <dgm:cxn modelId="{8C7B64B5-B096-4E20-9A19-6F74BD12608C}" type="presParOf" srcId="{31F3FE5F-74B2-48F8-89DC-AE29DBB498B0}" destId="{EF27A438-6BA1-43B2-9139-DBAF3CBBEF89}" srcOrd="0" destOrd="5" presId="urn:microsoft.com/office/officeart/2005/8/layout/bProcess3"/>
    <dgm:cxn modelId="{6B75DD55-CB57-4B85-B069-A8573E040524}" type="presOf" srcId="{C20DFEDB-A5DA-48B1-860C-C64E9FB9889D}" destId="{EF27A438-6BA1-43B2-9139-DBAF3CBBEF89}" srcOrd="1" destOrd="0" presId="urn:microsoft.com/office/officeart/2005/8/layout/bProcess3"/>
    <dgm:cxn modelId="{C75BB211-FEF1-4477-A658-B546B87DD49A}" type="presParOf" srcId="{1623B4C5-2499-4637-B07C-6AE8AE2BD718}" destId="{13492D71-E670-42C9-A619-1DE9B5F887F1}" srcOrd="6" destOrd="0" presId="urn:microsoft.com/office/officeart/2005/8/layout/bProcess3"/>
    <dgm:cxn modelId="{A1910DD6-DB39-4457-AE15-165BFF34BACF}" type="presOf" srcId="{4DBF9FC0-7F11-49D1-A13A-F9EF16035E78}" destId="{13492D71-E670-42C9-A619-1DE9B5F887F1}" srcOrd="0" destOrd="0" presId="urn:microsoft.com/office/officeart/2005/8/layout/bProcess3"/>
    <dgm:cxn modelId="{59EE802F-2259-42F8-859E-5D20EFA84994}" type="presParOf" srcId="{1623B4C5-2499-4637-B07C-6AE8AE2BD718}" destId="{E85A6953-055C-454F-835D-7FF8096CA491}" srcOrd="7" destOrd="0" presId="urn:microsoft.com/office/officeart/2005/8/layout/bProcess3"/>
    <dgm:cxn modelId="{FD6CC748-C570-4F6B-8A77-66DA91148407}" type="presOf" srcId="{627790A7-E5AF-4DEF-9847-DE068ABD657B}" destId="{E85A6953-055C-454F-835D-7FF8096CA491}" srcOrd="0" destOrd="0" presId="urn:microsoft.com/office/officeart/2005/8/layout/bProcess3"/>
    <dgm:cxn modelId="{3AC1B185-2B8A-4355-B280-77951FCB7615}" type="presParOf" srcId="{E85A6953-055C-454F-835D-7FF8096CA491}" destId="{EB69ECB2-9BFD-4754-8113-1A1F7EFC836E}" srcOrd="0" destOrd="7" presId="urn:microsoft.com/office/officeart/2005/8/layout/bProcess3"/>
    <dgm:cxn modelId="{E544415F-7CE1-4967-AB97-626D05016014}" type="presOf" srcId="{627790A7-E5AF-4DEF-9847-DE068ABD657B}" destId="{EB69ECB2-9BFD-4754-8113-1A1F7EFC836E}" srcOrd="1" destOrd="0" presId="urn:microsoft.com/office/officeart/2005/8/layout/bProcess3"/>
    <dgm:cxn modelId="{09DCD19F-20F5-4402-A5E2-7F0FCFBBFE50}" type="presParOf" srcId="{1623B4C5-2499-4637-B07C-6AE8AE2BD718}" destId="{F80816D7-392E-4741-B9A3-C73586F7EC67}" srcOrd="8" destOrd="0" presId="urn:microsoft.com/office/officeart/2005/8/layout/bProcess3"/>
    <dgm:cxn modelId="{F146AF06-F3DA-4B9E-8283-00A0E2427532}" type="presOf" srcId="{3B57DE3A-D0CA-4A4A-A50B-01FBE031AA69}" destId="{F80816D7-392E-4741-B9A3-C73586F7EC67}" srcOrd="0" destOrd="0" presId="urn:microsoft.com/office/officeart/2005/8/layout/b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668000" cy="4952997"/>
        <a:chOff x="0" y="0"/>
        <a:chExt cx="10668000" cy="4952997"/>
      </a:xfrm>
    </dsp:grpSpPr>
    <dsp:sp modelId="{9F73252C-5345-45F1-A6FA-69E44781CCB0}">
      <dsp:nvSpPr>
        <dsp:cNvPr id="4" name="Freeform 3"/>
        <dsp:cNvSpPr/>
      </dsp:nvSpPr>
      <dsp:spPr bwMode="white">
        <a:xfrm>
          <a:off x="3095699" y="1200480"/>
          <a:ext cx="708057" cy="0"/>
        </a:xfrm>
        <a:custGeom>
          <a:avLst/>
          <a:gdLst/>
          <a:ahLst/>
          <a:cxnLst/>
          <a:pathLst>
            <a:path w="1115">
              <a:moveTo>
                <a:pt x="0" y="0"/>
              </a:moveTo>
              <a:lnTo>
                <a:pt x="1115" y="0"/>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p>
      </dsp:txBody>
      <dsp:txXfrm>
        <a:off x="3095699" y="1200480"/>
        <a:ext cx="708057" cy="0"/>
      </dsp:txXfrm>
    </dsp:sp>
    <dsp:sp modelId="{2FBE2C1E-1D94-400F-A227-985D4DA10085}">
      <dsp:nvSpPr>
        <dsp:cNvPr id="3" name="Rectangles 2"/>
        <dsp:cNvSpPr/>
      </dsp:nvSpPr>
      <dsp:spPr bwMode="white">
        <a:xfrm>
          <a:off x="17190" y="276927"/>
          <a:ext cx="3078510" cy="184710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Review-0</a:t>
          </a:r>
          <a:endParaRPr lang="en-US"/>
        </a:p>
        <a:p>
          <a:pPr lvl="0">
            <a:lnSpc>
              <a:spcPct val="100000"/>
            </a:lnSpc>
            <a:spcBef>
              <a:spcPct val="0"/>
            </a:spcBef>
            <a:spcAft>
              <a:spcPct val="35000"/>
            </a:spcAft>
          </a:pPr>
          <a:r>
            <a:rPr lang="en-US" dirty="0">
              <a:solidFill>
                <a:schemeClr val="dk1"/>
              </a:solidFill>
              <a:latin typeface="Times New Roman" panose="02020503050405090304" pitchFamily="18" charset="0"/>
              <a:cs typeface="Times New Roman" panose="02020503050405090304" pitchFamily="18" charset="0"/>
              <a:sym typeface="+mn-ea"/>
            </a:rPr>
            <a:t>Understanding the problem statement and choosing the required components and software</a:t>
          </a:r>
          <a:endParaRPr lang="en-US"/>
        </a:p>
      </dsp:txBody>
      <dsp:txXfrm>
        <a:off x="17190" y="276927"/>
        <a:ext cx="3078510" cy="1847106"/>
      </dsp:txXfrm>
    </dsp:sp>
    <dsp:sp modelId="{EBB69596-36AB-40F1-91C5-FC3350A00067}">
      <dsp:nvSpPr>
        <dsp:cNvPr id="6" name="Freeform 5"/>
        <dsp:cNvSpPr/>
      </dsp:nvSpPr>
      <dsp:spPr bwMode="white">
        <a:xfrm>
          <a:off x="6882266" y="1200480"/>
          <a:ext cx="708057" cy="0"/>
        </a:xfrm>
        <a:custGeom>
          <a:avLst/>
          <a:gdLst/>
          <a:ahLst/>
          <a:cxnLst/>
          <a:pathLst>
            <a:path w="1115">
              <a:moveTo>
                <a:pt x="0" y="0"/>
              </a:moveTo>
              <a:lnTo>
                <a:pt x="1115" y="0"/>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p>
      </dsp:txBody>
      <dsp:txXfrm>
        <a:off x="6882266" y="1200480"/>
        <a:ext cx="708057" cy="0"/>
      </dsp:txXfrm>
    </dsp:sp>
    <dsp:sp modelId="{0482690C-586E-41D6-8B40-4CA7581A9CE9}">
      <dsp:nvSpPr>
        <dsp:cNvPr id="5" name="Rectangles 4"/>
        <dsp:cNvSpPr/>
      </dsp:nvSpPr>
      <dsp:spPr bwMode="white">
        <a:xfrm>
          <a:off x="3803757" y="276927"/>
          <a:ext cx="3078510" cy="184710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Review-1</a:t>
          </a:r>
          <a:endParaRPr lang="en-US"/>
        </a:p>
        <a:p>
          <a:pPr lvl="0">
            <a:lnSpc>
              <a:spcPct val="100000"/>
            </a:lnSpc>
            <a:spcBef>
              <a:spcPct val="0"/>
            </a:spcBef>
            <a:spcAft>
              <a:spcPct val="35000"/>
            </a:spcAft>
          </a:pPr>
          <a:r>
            <a:rPr lang="en-US" dirty="0">
              <a:solidFill>
                <a:schemeClr val="dk1"/>
              </a:solidFill>
              <a:latin typeface="Times New Roman" panose="02020503050405090304" pitchFamily="18" charset="0"/>
              <a:cs typeface="Times New Roman" panose="02020503050405090304" pitchFamily="18" charset="0"/>
              <a:sym typeface="+mn-ea"/>
            </a:rPr>
            <a:t>Literature Survey, understanding existing model drawbacks and implementation of project.</a:t>
          </a:r>
          <a:endParaRPr lang="en-US"/>
        </a:p>
      </dsp:txBody>
      <dsp:txXfrm>
        <a:off x="3803757" y="276927"/>
        <a:ext cx="3078510" cy="1847106"/>
      </dsp:txXfrm>
    </dsp:sp>
    <dsp:sp modelId="{31F3FE5F-74B2-48F8-89DC-AE29DBB498B0}">
      <dsp:nvSpPr>
        <dsp:cNvPr id="8" name="Freeform 7"/>
        <dsp:cNvSpPr/>
      </dsp:nvSpPr>
      <dsp:spPr bwMode="white">
        <a:xfrm>
          <a:off x="1556445" y="2124033"/>
          <a:ext cx="7573134" cy="704932"/>
        </a:xfrm>
        <a:custGeom>
          <a:avLst/>
          <a:gdLst/>
          <a:ahLst/>
          <a:cxnLst/>
          <a:pathLst>
            <a:path w="11926" h="1110">
              <a:moveTo>
                <a:pt x="11926" y="0"/>
              </a:moveTo>
              <a:lnTo>
                <a:pt x="11926" y="555"/>
              </a:lnTo>
              <a:lnTo>
                <a:pt x="0" y="555"/>
              </a:lnTo>
              <a:lnTo>
                <a:pt x="0" y="1110"/>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41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endParaRPr lang="en-US"/>
        </a:p>
      </dsp:txBody>
      <dsp:txXfrm>
        <a:off x="1556445" y="2124033"/>
        <a:ext cx="7573134" cy="704932"/>
      </dsp:txXfrm>
    </dsp:sp>
    <dsp:sp modelId="{E5145E43-B450-47CE-B1E5-1482BCF4071D}">
      <dsp:nvSpPr>
        <dsp:cNvPr id="7" name="Rectangles 6"/>
        <dsp:cNvSpPr/>
      </dsp:nvSpPr>
      <dsp:spPr bwMode="white">
        <a:xfrm>
          <a:off x="7590324" y="276927"/>
          <a:ext cx="3078510" cy="184710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Review-2</a:t>
          </a:r>
          <a:endParaRPr lang="en-US"/>
        </a:p>
        <a:p>
          <a:pPr lvl="0">
            <a:lnSpc>
              <a:spcPct val="100000"/>
            </a:lnSpc>
            <a:spcBef>
              <a:spcPct val="0"/>
            </a:spcBef>
            <a:spcAft>
              <a:spcPct val="35000"/>
            </a:spcAft>
          </a:pPr>
          <a:r>
            <a:rPr lang="en-US" dirty="0">
              <a:solidFill>
                <a:schemeClr val="dk1"/>
              </a:solidFill>
              <a:latin typeface="Times New Roman" panose="02020503050405090304" pitchFamily="18" charset="0"/>
              <a:cs typeface="Times New Roman" panose="02020503050405090304" pitchFamily="18" charset="0"/>
              <a:sym typeface="+mn-ea"/>
            </a:rPr>
            <a:t>50% implementation of the project and source code details.</a:t>
          </a:r>
          <a:endParaRPr lang="en-US"/>
        </a:p>
      </dsp:txBody>
      <dsp:txXfrm>
        <a:off x="7590324" y="276927"/>
        <a:ext cx="3078510" cy="1847106"/>
      </dsp:txXfrm>
    </dsp:sp>
    <dsp:sp modelId="{E85A6953-055C-454F-835D-7FF8096CA491}">
      <dsp:nvSpPr>
        <dsp:cNvPr id="10" name="Freeform 9"/>
        <dsp:cNvSpPr/>
      </dsp:nvSpPr>
      <dsp:spPr bwMode="white">
        <a:xfrm>
          <a:off x="3095699" y="3752517"/>
          <a:ext cx="708057" cy="0"/>
        </a:xfrm>
        <a:custGeom>
          <a:avLst/>
          <a:gdLst/>
          <a:ahLst/>
          <a:cxnLst/>
          <a:pathLst>
            <a:path w="1115">
              <a:moveTo>
                <a:pt x="0" y="0"/>
              </a:moveTo>
              <a:lnTo>
                <a:pt x="1115" y="0"/>
              </a:lnTo>
            </a:path>
          </a:pathLst>
        </a:custGeom>
        <a:ln>
          <a:tailEnd type="arrow" w="lg" len="med"/>
        </a:ln>
      </dsp:spPr>
      <dsp:style>
        <a:lnRef idx="1">
          <a:schemeClr val="accent1"/>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p>
      </dsp:txBody>
      <dsp:txXfrm>
        <a:off x="3095699" y="3752517"/>
        <a:ext cx="708057" cy="0"/>
      </dsp:txXfrm>
    </dsp:sp>
    <dsp:sp modelId="{13492D71-E670-42C9-A619-1DE9B5F887F1}">
      <dsp:nvSpPr>
        <dsp:cNvPr id="9" name="Rectangles 8"/>
        <dsp:cNvSpPr/>
      </dsp:nvSpPr>
      <dsp:spPr bwMode="white">
        <a:xfrm>
          <a:off x="17190" y="2828964"/>
          <a:ext cx="3078510" cy="184710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Review-3</a:t>
          </a:r>
          <a:endParaRPr lang="en-US"/>
        </a:p>
        <a:p>
          <a:pPr lvl="0">
            <a:lnSpc>
              <a:spcPct val="100000"/>
            </a:lnSpc>
            <a:spcBef>
              <a:spcPct val="0"/>
            </a:spcBef>
            <a:spcAft>
              <a:spcPct val="35000"/>
            </a:spcAft>
          </a:pPr>
          <a:r>
            <a:rPr lang="en-US" dirty="0">
              <a:solidFill>
                <a:schemeClr val="dk1"/>
              </a:solidFill>
              <a:latin typeface="Times New Roman" panose="02020503050405090304" pitchFamily="18" charset="0"/>
              <a:cs typeface="Times New Roman" panose="02020503050405090304" pitchFamily="18" charset="0"/>
              <a:sym typeface="+mn-ea"/>
            </a:rPr>
            <a:t>100% implementation details and working of prototype of the project.</a:t>
          </a:r>
          <a:endParaRPr lang="en-US"/>
        </a:p>
      </dsp:txBody>
      <dsp:txXfrm>
        <a:off x="17190" y="2828964"/>
        <a:ext cx="3078510" cy="1847106"/>
      </dsp:txXfrm>
    </dsp:sp>
    <dsp:sp modelId="{F80816D7-392E-4741-B9A3-C73586F7EC67}">
      <dsp:nvSpPr>
        <dsp:cNvPr id="11" name="Rectangles 10"/>
        <dsp:cNvSpPr/>
      </dsp:nvSpPr>
      <dsp:spPr bwMode="white">
        <a:xfrm>
          <a:off x="3803757" y="2828964"/>
          <a:ext cx="3078510" cy="1847106"/>
        </a:xfrm>
        <a:prstGeom prst="rect">
          <a:avLst/>
        </a:prstGeom>
      </dsp:spPr>
      <dsp:style>
        <a:lnRef idx="2">
          <a:schemeClr val="lt1"/>
        </a:lnRef>
        <a:fillRef idx="1">
          <a:schemeClr val="accent1"/>
        </a:fillRef>
        <a:effectRef idx="0">
          <a:scrgbClr r="0" g="0" b="0"/>
        </a:effectRef>
        <a:fontRef idx="minor">
          <a:schemeClr val="lt1"/>
        </a:fontRef>
      </dsp:style>
      <dsp:txBody>
        <a:bodyPr vert="horz" wrap="square"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a:t>Final Viva Voice</a:t>
          </a:r>
          <a:endParaRPr lang="en-US"/>
        </a:p>
        <a:p>
          <a:pPr lvl="0">
            <a:lnSpc>
              <a:spcPct val="100000"/>
            </a:lnSpc>
            <a:spcBef>
              <a:spcPct val="0"/>
            </a:spcBef>
            <a:spcAft>
              <a:spcPct val="35000"/>
            </a:spcAft>
          </a:pPr>
          <a:r>
            <a:rPr lang="en-US">
              <a:solidFill>
                <a:schemeClr val="tx1"/>
              </a:solidFill>
              <a:latin typeface="Times New Roman Regular" panose="02020503050405090304" charset="0"/>
              <a:cs typeface="Times New Roman Regular" panose="02020503050405090304" charset="0"/>
            </a:rPr>
            <a:t>Publishing of Research paper and live demonstartion of the project </a:t>
          </a:r>
          <a:endParaRPr lang="en-US">
            <a:solidFill>
              <a:schemeClr val="tx1"/>
            </a:solidFill>
            <a:latin typeface="Times New Roman Regular" panose="02020503050405090304" charset="0"/>
            <a:cs typeface="Times New Roman Regular" panose="02020503050405090304" charset="0"/>
          </a:endParaRPr>
        </a:p>
      </dsp:txBody>
      <dsp:txXfrm>
        <a:off x="3803757" y="2828964"/>
        <a:ext cx="3078510" cy="18471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bkpt" val="endCnv"/>
          <dgm:param type="contDir" val="sameDir"/>
          <dgm:param type="grDir" val="tL"/>
          <dgm:param type="flowDir" val="row"/>
        </dgm:alg>
      </dgm:if>
      <dgm:else name="Name3">
        <dgm:alg type="snake">
          <dgm:param type="bkpt" val="endCnv"/>
          <dgm:param type="contDir" val="sameDir"/>
          <dgm:param type="grDir" val="tR"/>
          <dgm:param type="flowDir" val="row"/>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dim" val="1D"/>
                <dgm:param type="connRout" val="bend"/>
                <dgm:param type="begPts" val="midR bCtr"/>
                <dgm:param type="endPts" val="midL tCtr"/>
              </dgm:alg>
            </dgm:if>
            <dgm:else name="Name6">
              <dgm:alg type="conn">
                <dgm:param type="dim" val="1D"/>
                <dgm:param type="connRout" val="ben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804030504040204" pitchFamily="34" charset="0"/>
          <a:ea typeface="Verdana" panose="020B0804030504040204" pitchFamily="34" charset="0"/>
          <a:cs typeface="Verdana" panose="020B0804030504040204" pitchFamily="34" charset="0"/>
        </a:defRPr>
      </a:lvl1pPr>
    </p:titleStyle>
    <p:bodyStyle>
      <a:lvl1pPr marL="342900" indent="-342900" algn="l" defTabSz="914400" rtl="0" eaLnBrk="1" latinLnBrk="0" hangingPunct="1">
        <a:spcBef>
          <a:spcPct val="20000"/>
        </a:spcBef>
        <a:buFont typeface="Arial" panose="020B0604020202090204" pitchFamily="34" charset="0"/>
        <a:buChar char="•"/>
        <a:defRPr sz="2400" kern="1200">
          <a:solidFill>
            <a:schemeClr val="tx1"/>
          </a:solidFill>
          <a:latin typeface="Verdana" panose="020B0804030504040204" pitchFamily="34" charset="0"/>
          <a:ea typeface="Verdana" panose="020B0804030504040204" pitchFamily="34" charset="0"/>
          <a:cs typeface="Verdana" panose="020B0804030504040204" pitchFamily="34" charset="0"/>
        </a:defRPr>
      </a:lvl1pPr>
      <a:lvl2pPr marL="742950" indent="-285750" algn="l" defTabSz="914400" rtl="0" eaLnBrk="1" latinLnBrk="0" hangingPunct="1">
        <a:spcBef>
          <a:spcPct val="20000"/>
        </a:spcBef>
        <a:buFont typeface="Arial" panose="020B0604020202090204" pitchFamily="34" charset="0"/>
        <a:buChar char="–"/>
        <a:defRPr sz="2000" kern="1200">
          <a:solidFill>
            <a:schemeClr val="tx1"/>
          </a:solidFill>
          <a:latin typeface="Verdana" panose="020B0804030504040204" pitchFamily="34" charset="0"/>
          <a:ea typeface="Verdana" panose="020B0804030504040204" pitchFamily="34" charset="0"/>
          <a:cs typeface="Verdana" panose="020B0804030504040204" pitchFamily="34" charset="0"/>
        </a:defRPr>
      </a:lvl2pPr>
      <a:lvl3pPr marL="1143000" indent="-228600" algn="l" defTabSz="914400" rtl="0" eaLnBrk="1" latinLnBrk="0" hangingPunct="1">
        <a:spcBef>
          <a:spcPct val="20000"/>
        </a:spcBef>
        <a:buFont typeface="Arial" panose="020B0604020202090204" pitchFamily="34" charset="0"/>
        <a:buChar char="•"/>
        <a:defRPr sz="1800" kern="1200">
          <a:solidFill>
            <a:schemeClr val="tx1"/>
          </a:solidFill>
          <a:latin typeface="Verdana" panose="020B0804030504040204" pitchFamily="34" charset="0"/>
          <a:ea typeface="Verdana" panose="020B0804030504040204" pitchFamily="34" charset="0"/>
          <a:cs typeface="Verdana" panose="020B0804030504040204" pitchFamily="34" charset="0"/>
        </a:defRPr>
      </a:lvl3pPr>
      <a:lvl4pPr marL="1600200" indent="-228600" algn="l" defTabSz="914400" rtl="0" eaLnBrk="1" latinLnBrk="0" hangingPunct="1">
        <a:spcBef>
          <a:spcPct val="20000"/>
        </a:spcBef>
        <a:buFont typeface="Arial" panose="020B0604020202090204" pitchFamily="34" charset="0"/>
        <a:buChar char="–"/>
        <a:defRPr sz="1600" kern="1200">
          <a:solidFill>
            <a:schemeClr val="tx1"/>
          </a:solidFill>
          <a:latin typeface="Verdana" panose="020B0804030504040204" pitchFamily="34" charset="0"/>
          <a:ea typeface="Verdana" panose="020B0804030504040204" pitchFamily="34" charset="0"/>
          <a:cs typeface="Verdana" panose="020B0804030504040204" pitchFamily="34" charset="0"/>
        </a:defRPr>
      </a:lvl4pPr>
      <a:lvl5pPr marL="2057400" indent="-228600" algn="l" defTabSz="914400" rtl="0" eaLnBrk="1" latinLnBrk="0" hangingPunct="1">
        <a:spcBef>
          <a:spcPct val="20000"/>
        </a:spcBef>
        <a:buFont typeface="Arial" panose="020B0604020202090204" pitchFamily="34" charset="0"/>
        <a:buChar char="»"/>
        <a:defRPr sz="1600" kern="1200">
          <a:solidFill>
            <a:schemeClr val="tx1"/>
          </a:solidFill>
          <a:latin typeface="Verdana" panose="020B0804030504040204" pitchFamily="34" charset="0"/>
          <a:ea typeface="Verdana" panose="020B0804030504040204" pitchFamily="34" charset="0"/>
          <a:cs typeface="Verdana" panose="020B0804030504040204" pitchFamily="34" charset="0"/>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US" altLang="en-GB" dirty="0"/>
              <a:t>HEALTH BUDDY</a:t>
            </a:r>
            <a:endParaRPr lang="en-US" alt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a:t>
            </a:r>
            <a:r>
              <a:rPr lang="en-US" altLang="en-GB" dirty="0" smtClean="0"/>
              <a:t>CSD-G14</a:t>
            </a:r>
            <a:endParaRPr lang="en-US" altLang="en-GB" dirty="0" smtClean="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gridCol w="3333666"/>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US" altLang="en-GB" dirty="0"/>
                        <a:t>20211CSD0034</a:t>
                      </a:r>
                      <a:endParaRPr lang="en-US" alt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t>SIDDHARTHA G </a:t>
                      </a:r>
                      <a:endParaRPr lang="en-US" alt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US" altLang="en-GB" dirty="0"/>
                        <a:t>20211CSD0036</a:t>
                      </a:r>
                      <a:endParaRPr lang="en-US" alt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t>ANKITA H S</a:t>
                      </a:r>
                      <a:endParaRPr lang="en-US" alt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r>
                        <a:rPr lang="en-US" altLang="en-GB"/>
                        <a:t>20211CSD0049</a:t>
                      </a:r>
                      <a:endParaRPr lang="en-US" alt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altLang="en-GB" dirty="0"/>
                        <a:t>KEERTHANA</a:t>
                      </a:r>
                      <a:endParaRPr lang="en-US" alt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90204" pitchFamily="34" charset="0"/>
              <a:buNone/>
              <a:defRPr sz="2000" b="1" kern="1200">
                <a:solidFill>
                  <a:schemeClr val="tx2">
                    <a:lumMod val="75000"/>
                  </a:schemeClr>
                </a:solidFill>
                <a:latin typeface="Verdana" panose="020B0804030504040204" pitchFamily="34" charset="0"/>
                <a:ea typeface="Verdana" panose="020B0804030504040204" pitchFamily="34" charset="0"/>
                <a:cs typeface="Verdana" panose="020B0804030504040204" pitchFamily="34" charset="0"/>
              </a:defRPr>
            </a:lvl1pPr>
            <a:lvl2pPr marL="4572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2pPr>
            <a:lvl3pPr marL="914400" indent="0" algn="ctr" defTabSz="914400" rtl="0" eaLnBrk="1" latinLnBrk="0" hangingPunct="1">
              <a:spcBef>
                <a:spcPct val="20000"/>
              </a:spcBef>
              <a:buFont typeface="Arial" panose="020B0604020202090204" pitchFamily="34" charset="0"/>
              <a:buNone/>
              <a:defRPr sz="1800" kern="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3pPr>
            <a:lvl4pPr marL="1371600" indent="0" algn="ctr" defTabSz="914400" rtl="0" eaLnBrk="1" latinLnBrk="0" hangingPunct="1">
              <a:spcBef>
                <a:spcPct val="20000"/>
              </a:spcBef>
              <a:buFont typeface="Arial" panose="020B0604020202090204" pitchFamily="34" charset="0"/>
              <a:buNone/>
              <a:defRPr sz="1600" kern="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4pPr>
            <a:lvl5pPr marL="1828800" indent="0" algn="ctr" defTabSz="914400" rtl="0" eaLnBrk="1" latinLnBrk="0" hangingPunct="1">
              <a:spcBef>
                <a:spcPct val="20000"/>
              </a:spcBef>
              <a:buFont typeface="Arial" panose="020B0604020202090204" pitchFamily="34" charset="0"/>
              <a:buNone/>
              <a:defRPr sz="1600" kern="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5pPr>
            <a:lvl6pPr marL="22860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9pPr>
          </a:lstStyle>
          <a:p>
            <a:r>
              <a:rPr lang="en-GB" dirty="0" smtClean="0"/>
              <a:t>Under the Supervision of,</a:t>
            </a:r>
            <a:endParaRPr lang="en-GB" dirty="0" smtClean="0"/>
          </a:p>
          <a:p>
            <a:endParaRPr lang="en-GB" dirty="0" smtClean="0"/>
          </a:p>
          <a:p>
            <a:pPr algn="l"/>
            <a:r>
              <a:rPr lang="en-GB" sz="1700" dirty="0" err="1" smtClean="0"/>
              <a:t>Dr.</a:t>
            </a:r>
            <a:r>
              <a:rPr lang="en-GB" sz="1700" dirty="0" smtClean="0"/>
              <a:t> </a:t>
            </a:r>
            <a:r>
              <a:rPr lang="en-US" altLang="en-GB" sz="1700" dirty="0" smtClean="0"/>
              <a:t>Yamanappa</a:t>
            </a:r>
            <a:endParaRPr lang="en-GB" sz="1700" dirty="0" smtClean="0"/>
          </a:p>
          <a:p>
            <a:pPr algn="l"/>
            <a:r>
              <a:rPr lang="en-GB" sz="1700" dirty="0" smtClean="0"/>
              <a:t>Professor </a:t>
            </a:r>
            <a:endParaRPr lang="en-GB" sz="1700" dirty="0" smtClean="0"/>
          </a:p>
          <a:p>
            <a:pPr algn="l"/>
            <a:r>
              <a:rPr lang="en-GB" sz="1700" dirty="0" smtClean="0"/>
              <a:t>School of Computer Science &amp; Engineering</a:t>
            </a:r>
            <a:endParaRPr lang="en-GB" sz="1700" dirty="0" smtClean="0"/>
          </a:p>
          <a:p>
            <a:pPr algn="l"/>
            <a:r>
              <a:rPr lang="en-GB" sz="1700" dirty="0" smtClean="0"/>
              <a:t>Presidency University</a:t>
            </a:r>
            <a:endParaRPr lang="en-GB" sz="1700" dirty="0" smtClean="0"/>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90204" pitchFamily="34" charset="0"/>
              <a:buNone/>
              <a:defRPr sz="2000" b="1" kern="1200">
                <a:solidFill>
                  <a:schemeClr val="tx2">
                    <a:lumMod val="75000"/>
                  </a:schemeClr>
                </a:solidFill>
                <a:latin typeface="Verdana" panose="020B0804030504040204" pitchFamily="34" charset="0"/>
                <a:ea typeface="Verdana" panose="020B0804030504040204" pitchFamily="34" charset="0"/>
                <a:cs typeface="Verdana" panose="020B0804030504040204" pitchFamily="34" charset="0"/>
              </a:defRPr>
            </a:lvl1pPr>
            <a:lvl2pPr marL="4572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2pPr>
            <a:lvl3pPr marL="914400" indent="0" algn="ctr" defTabSz="914400" rtl="0" eaLnBrk="1" latinLnBrk="0" hangingPunct="1">
              <a:spcBef>
                <a:spcPct val="20000"/>
              </a:spcBef>
              <a:buFont typeface="Arial" panose="020B0604020202090204" pitchFamily="34" charset="0"/>
              <a:buNone/>
              <a:defRPr sz="1800" kern="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3pPr>
            <a:lvl4pPr marL="1371600" indent="0" algn="ctr" defTabSz="914400" rtl="0" eaLnBrk="1" latinLnBrk="0" hangingPunct="1">
              <a:spcBef>
                <a:spcPct val="20000"/>
              </a:spcBef>
              <a:buFont typeface="Arial" panose="020B0604020202090204" pitchFamily="34" charset="0"/>
              <a:buNone/>
              <a:defRPr sz="1600" kern="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4pPr>
            <a:lvl5pPr marL="1828800" indent="0" algn="ctr" defTabSz="914400" rtl="0" eaLnBrk="1" latinLnBrk="0" hangingPunct="1">
              <a:spcBef>
                <a:spcPct val="20000"/>
              </a:spcBef>
              <a:buFont typeface="Arial" panose="020B0604020202090204" pitchFamily="34" charset="0"/>
              <a:buNone/>
              <a:defRPr sz="1600" kern="1200">
                <a:solidFill>
                  <a:schemeClr val="tx1">
                    <a:tint val="75000"/>
                  </a:schemeClr>
                </a:solidFill>
                <a:latin typeface="Verdana" panose="020B0804030504040204" pitchFamily="34" charset="0"/>
                <a:ea typeface="Verdana" panose="020B0804030504040204" pitchFamily="34" charset="0"/>
                <a:cs typeface="Verdana" panose="020B0804030504040204" pitchFamily="34" charset="0"/>
              </a:defRPr>
            </a:lvl5pPr>
            <a:lvl6pPr marL="22860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9pPr>
          </a:lstStyle>
          <a:p>
            <a:r>
              <a:rPr lang="en-GB" dirty="0" smtClean="0"/>
              <a:t>PIP104 </a:t>
            </a:r>
            <a:r>
              <a:rPr lang="en-GB" dirty="0" smtClean="0"/>
              <a:t>University Project-II</a:t>
            </a:r>
            <a:endParaRPr lang="en-GB" dirty="0" smtClean="0"/>
          </a:p>
          <a:p>
            <a:r>
              <a:rPr lang="en-GB" dirty="0" smtClean="0"/>
              <a:t>Review-1</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lstStyle/>
          <a:p>
            <a:r>
              <a:rPr lang="en-GB"/>
              <a:t>The Application of Digital Technologies and</a:t>
            </a:r>
            <a:r>
              <a:rPr lang="en-US" altLang="en-GB"/>
              <a:t> </a:t>
            </a:r>
            <a:r>
              <a:rPr lang="en-GB"/>
              <a:t>Artificial Intelligence in Healthcare: An Overview</a:t>
            </a:r>
            <a:r>
              <a:rPr lang="en-US" altLang="en-GB"/>
              <a:t> </a:t>
            </a:r>
            <a:r>
              <a:rPr lang="en-GB"/>
              <a:t>on Nutrition Assessment</a:t>
            </a:r>
            <a:r>
              <a:rPr lang="en-US" altLang="en-GB"/>
              <a:t> (</a:t>
            </a:r>
            <a:r>
              <a:rPr lang="en-GB"/>
              <a:t>Alessia Salinari</a:t>
            </a:r>
            <a:r>
              <a:rPr lang="en-US" altLang="en-GB"/>
              <a:t>,2023)</a:t>
            </a:r>
            <a:endParaRPr lang="en-US" altLang="en-GB"/>
          </a:p>
          <a:p>
            <a:r>
              <a:rPr lang="en-US" altLang="en-GB"/>
              <a:t>Fluid Intake Monitoring Systems for the Elderly: A Review of the Literature (Rachel Cohen,2021)</a:t>
            </a:r>
            <a:endParaRPr lang="en-US" altLang="en-GB"/>
          </a:p>
          <a:p>
            <a:r>
              <a:rPr lang="en-US" altLang="en-GB"/>
              <a:t>A WEB APPLICATION ON HEALTH AND FITNESS “MY FITNESS BUDDY” (Avi Kadam,2021)</a:t>
            </a:r>
            <a:endParaRPr lang="en-US" altLang="en-GB"/>
          </a:p>
          <a:p>
            <a:r>
              <a:rPr lang="en-US" altLang="en-GB"/>
              <a:t>Mobile Based Applications for Nutritional Significance:Indian and Global perspective (A Irshad,2019)</a:t>
            </a:r>
            <a:endParaRPr lang="en-US" altLang="en-GB"/>
          </a:p>
          <a:p>
            <a:r>
              <a:rPr lang="en-US" altLang="en-GB"/>
              <a:t>Time-Restricted Eating Alters Food Intake Patterns, as Prospectively Documented by a Smartphone Application (Samar Malaeb,2020)</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pPr marL="0" indent="0">
              <a:buNone/>
            </a:pPr>
            <a:r>
              <a:rPr lang="en-GB"/>
              <a:t>A health buddy application is a new virtual resource that is there to help people manage and maintain their overall health and wellness well. It is more of an individualized virtual assistant, which highlights critical health indicators such as nutrient consumption and body mass index, for the achievement of optimal health in the users. Notable features of the application include water consumption reminders and tracking of nutrients, which help users maintain hydration and consume a balanced diet. The application provides timely reminders to ensure that users meet their hydration goals for the day, while the nutrient tracking functionality offers important insights into the quality and balance of meals.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lstStyle/>
          <a:p>
            <a:r>
              <a:rPr lang="en-GB" sz="1600"/>
              <a:t>The use of health monitoring via digital applications has made it easy to monitor health. This has made health buddy applications increasingly popular since they track real-time critical health metrics that include BMI and nutrient intake thus making it easier for such metrics to be monitored by the individual. According to research findings by Zhou et al. (2019), such applications help in healthy outcomes because they stimulate self-monitoring and accountability.</a:t>
            </a:r>
            <a:endParaRPr lang="en-GB" sz="1600"/>
          </a:p>
          <a:p>
            <a:endParaRPr lang="en-GB" sz="1600"/>
          </a:p>
          <a:p>
            <a:r>
              <a:rPr lang="en-GB" sz="1600"/>
              <a:t>Among the critical features of the health buddy apps is reminders to drink water and to log nutrients, which indeed promote staying on to a healthy lifestyle. Bardus et al. (2016) established that continuous monitoring of hydration and nutrition enables the users to sustain an appropriate healthy balanced diet and optimal levels of hydration. This outcome is consistent with behavioral health theories, which posited that tracking and reminders enhance user compliance and motivation (Foster et al., 2019).</a:t>
            </a:r>
            <a:endParaRPr lang="en-GB" sz="1600"/>
          </a:p>
          <a:p>
            <a:endParaRPr lang="en-GB" sz="1600"/>
          </a:p>
          <a:p>
            <a:r>
              <a:rPr lang="en-GB" sz="1600"/>
              <a:t>Another major advantage is that wearables can integrate with a digital ecosystem, providing users with real-time health information. Yet issues such as user engagement and privacy exist. According to Morrison et al. (2017) the interest of a user tends to wane over time. However, health buddy applications have much promise in the management of health and improving proactive care.</a:t>
            </a:r>
            <a:endParaRPr lang="en-GB"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normAutofit fontScale="40000"/>
          </a:bodyPr>
          <a:lstStyle/>
          <a:p>
            <a:r>
              <a:rPr lang="en-GB"/>
              <a:t>Nutrient Tracking and Analysis</a:t>
            </a:r>
            <a:endParaRPr lang="en-GB"/>
          </a:p>
          <a:p>
            <a:pPr marL="457200" lvl="1" indent="0">
              <a:buNone/>
            </a:pPr>
            <a:r>
              <a:rPr lang="en-GB"/>
              <a:t>Most health buddy apps offer nutrient tracking, where users input their daily food intake to monitor their macronutrients (carbohydrates, proteins, fats) and micronutrients (vitamins, minerals). Apps like MyFitnessPal analyze this data to give users feedback on their diet quality and offer suggestions for improvement.</a:t>
            </a:r>
            <a:endParaRPr lang="en-GB"/>
          </a:p>
          <a:p>
            <a:pPr lvl="1"/>
            <a:endParaRPr lang="en-GB"/>
          </a:p>
          <a:p>
            <a:r>
              <a:rPr lang="en-GB"/>
              <a:t>Water Intake Reminders</a:t>
            </a:r>
            <a:endParaRPr lang="en-GB"/>
          </a:p>
          <a:p>
            <a:pPr marL="457200" lvl="1" indent="0">
              <a:buNone/>
            </a:pPr>
            <a:r>
              <a:rPr lang="en-GB"/>
              <a:t>Reminders for water intake constitute a prevalent feature that assists individuals in maintaining adequate hydration. These reminders may be tailored according to the user's weight, activity level, and environmental conditions. Applications such as Hydro Coach employ algorithms to determine the recommended daily water intake and dispatch notifications to motivate users to consume water consistently.</a:t>
            </a:r>
            <a:endParaRPr lang="en-GB"/>
          </a:p>
          <a:p>
            <a:endParaRPr lang="en-GB"/>
          </a:p>
          <a:p>
            <a:r>
              <a:rPr lang="en-GB"/>
              <a:t>BMI will be tracked</a:t>
            </a:r>
            <a:endParaRPr lang="en-GB"/>
          </a:p>
          <a:p>
            <a:pPr marL="457200" lvl="1" indent="0">
              <a:buNone/>
            </a:pPr>
            <a:r>
              <a:rPr lang="en-GB"/>
              <a:t>Many health companion applications include Body Mass Index (BMI) calculators, so users can track body weight relative to their height. Evaluates whether or not the user has a healthy weight, according to the application Lose It!, in which BMI is monitored over time, helping users track weight goals.</a:t>
            </a:r>
            <a:endParaRPr lang="en-GB"/>
          </a:p>
          <a:p>
            <a:endParaRPr lang="en-GB"/>
          </a:p>
          <a:p>
            <a:r>
              <a:rPr lang="en-GB"/>
              <a:t>Integration with Wearable Devices</a:t>
            </a:r>
            <a:endParaRPr lang="en-GB"/>
          </a:p>
          <a:p>
            <a:pPr marL="457200" lvl="1" indent="0">
              <a:buNone/>
            </a:pPr>
            <a:r>
              <a:rPr lang="en-GB"/>
              <a:t>Wearable devices like Fitbit and Apple Watch can integrate with health companion applications that allow one to furnish real-time data on a multitude of health metrics, such as heart rate, physical activity, and sleep patterns. This integration facilitates more accurate monitoring and automatic data synchronization, which will make it easier for the user to monitor health status effectively.</a:t>
            </a:r>
            <a:endParaRPr lang="en-GB"/>
          </a:p>
          <a:p>
            <a:endParaRPr lang="en-GB"/>
          </a:p>
          <a:p>
            <a:r>
              <a:rPr lang="en-GB"/>
              <a:t>Personalized Health Intelligence and Guidance</a:t>
            </a:r>
            <a:endParaRPr lang="en-GB"/>
          </a:p>
          <a:p>
            <a:pPr marL="457200" lvl="1" indent="0">
              <a:buNone/>
            </a:pPr>
            <a:r>
              <a:rPr lang="en-GB"/>
              <a:t>Health buddy applications often provide personalized suggestions based on the information that it collects. Applications like Samsung Health look at users' behaviors and health metrics to provide users with custom fitness and nutrition plans. Algorithms powered by artificial intelligence monitor the user's input and behavioral patterns and suggest improvements toward health goals.</a:t>
            </a:r>
            <a:endParaRPr lang="en-GB"/>
          </a:p>
          <a:p>
            <a:pPr lvl="1"/>
            <a:endParaRPr lang="en-GB"/>
          </a:p>
          <a:p>
            <a:r>
              <a:rPr lang="en-GB"/>
              <a:t>Notifications and Alerts for Medications and Activities </a:t>
            </a:r>
            <a:endParaRPr lang="en-GB"/>
          </a:p>
          <a:p>
            <a:pPr marL="457200" lvl="1" indent="0">
              <a:buNone/>
            </a:pPr>
            <a:r>
              <a:rPr lang="en-GB"/>
              <a:t>Most health buddy applications include reminders about medicines, exercises, or doctor visits. Applications like Medisafe exploit this feature to ensure that users follow their medication schedules and practice important activities related to health. </a:t>
            </a:r>
            <a:endParaRPr lang="en-GB"/>
          </a:p>
          <a:p>
            <a:pPr marL="457200" lvl="1" indent="0">
              <a:buNone/>
            </a:pPr>
            <a:endParaRPr lang="en-GB"/>
          </a:p>
          <a:p>
            <a:r>
              <a:rPr lang="en-GB"/>
              <a:t>Tracking Progression and Setting Goals </a:t>
            </a:r>
            <a:endParaRPr lang="en-GB"/>
          </a:p>
          <a:p>
            <a:pPr marL="457200" lvl="1" indent="0">
              <a:buNone/>
            </a:pPr>
            <a:r>
              <a:rPr lang="en-GB"/>
              <a:t>Most health friend apps contain a goal-setting feature, allowing users to create particular health objectives, such as losing weight, improving nutrition, or drinking more water. Applications such as Noom and Fitbit allow for the tracking of progress over time, with visual representations and achievements intended to keep the users motivated.</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normAutofit fontScale="60000"/>
          </a:bodyPr>
          <a:lstStyle/>
          <a:p>
            <a:r>
              <a:rPr lang="en-GB"/>
              <a:t>Health Monitoring: Help users track key health metrics such as BMI, calorie intake, water intake, and nutrient consumption.</a:t>
            </a:r>
            <a:endParaRPr lang="en-GB"/>
          </a:p>
          <a:p>
            <a:endParaRPr lang="en-GB"/>
          </a:p>
          <a:p>
            <a:r>
              <a:rPr lang="en-GB"/>
              <a:t>Nutritional Guidance: Provide personalized recommendations on nutrient intake, including proteins, vitamins, and other essentials, based on user data such as height, weight, and food choices.</a:t>
            </a:r>
            <a:endParaRPr lang="en-GB"/>
          </a:p>
          <a:p>
            <a:endParaRPr lang="en-GB"/>
          </a:p>
          <a:p>
            <a:r>
              <a:rPr lang="en-GB"/>
              <a:t>Hydration Reminders: Regularly notify users to stay hydrated by tracking and encouraging appropriate water intake.</a:t>
            </a:r>
            <a:endParaRPr lang="en-GB"/>
          </a:p>
          <a:p>
            <a:endParaRPr lang="en-GB"/>
          </a:p>
          <a:p>
            <a:r>
              <a:rPr lang="en-GB"/>
              <a:t>Dietary Insights: Analyze food intake and offer insights into potential deficiencies or excesses in the user's diet, helping them adjust for optimal health.</a:t>
            </a:r>
            <a:endParaRPr lang="en-GB"/>
          </a:p>
          <a:p>
            <a:endParaRPr lang="en-GB"/>
          </a:p>
          <a:p>
            <a:r>
              <a:rPr lang="en-GB"/>
              <a:t>User Engagement: Encourage consistent tracking and healthy habits through reminders and progress reports.</a:t>
            </a:r>
            <a:endParaRPr lang="en-GB"/>
          </a:p>
          <a:p>
            <a:endParaRPr lang="en-GB"/>
          </a:p>
          <a:p>
            <a:r>
              <a:rPr lang="en-GB"/>
              <a:t>Custom Recommendations: Provide tailored suggestions based on BMI and overall health data to optimize personal well-being.</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GB" dirty="0"/>
          </a:p>
        </p:txBody>
      </p:sp>
      <p:sp>
        <p:nvSpPr>
          <p:cNvPr id="3" name="Content Placeholder 2"/>
          <p:cNvSpPr>
            <a:spLocks noGrp="1"/>
          </p:cNvSpPr>
          <p:nvPr>
            <p:ph idx="1"/>
          </p:nvPr>
        </p:nvSpPr>
        <p:spPr/>
        <p:txBody>
          <a:bodyPr>
            <a:normAutofit/>
          </a:bodyPr>
          <a:lstStyle/>
          <a:p>
            <a:r>
              <a:rPr lang="en-GB"/>
              <a:t>BMI Calculation:𝐵</a:t>
            </a:r>
            <a:r>
              <a:rPr lang="en-US" altLang="en-GB"/>
              <a:t> </a:t>
            </a:r>
            <a:r>
              <a:rPr lang="en-GB"/>
              <a:t>𝑀</a:t>
            </a:r>
            <a:r>
              <a:rPr lang="en-US" altLang="en-GB"/>
              <a:t>  </a:t>
            </a:r>
            <a:r>
              <a:rPr lang="en-GB"/>
              <a:t>𝐼</a:t>
            </a:r>
            <a:r>
              <a:rPr lang="en-US" altLang="en-GB"/>
              <a:t> </a:t>
            </a:r>
            <a:r>
              <a:rPr lang="en-GB"/>
              <a:t>=weight (kg)</a:t>
            </a:r>
            <a:r>
              <a:rPr lang="en-US" altLang="en-GB"/>
              <a:t>/(</a:t>
            </a:r>
            <a:r>
              <a:rPr lang="en-GB"/>
              <a:t>height (m)</a:t>
            </a:r>
            <a:r>
              <a:rPr lang="en-US" altLang="en-GB"/>
              <a:t>^</a:t>
            </a:r>
            <a:r>
              <a:rPr lang="en-GB"/>
              <a:t>2</a:t>
            </a:r>
            <a:r>
              <a:rPr lang="en-US" altLang="en-GB"/>
              <a:t>)</a:t>
            </a:r>
            <a:r>
              <a:rPr lang="en-GB"/>
              <a:t> </a:t>
            </a:r>
            <a:endParaRPr lang="en-GB"/>
          </a:p>
          <a:p>
            <a:r>
              <a:rPr lang="en-GB"/>
              <a:t>Calorie Calculation: Calculate calories based on the quantity and type of food inputted using a predefined food nutrition database.</a:t>
            </a:r>
            <a:endParaRPr lang="en-GB"/>
          </a:p>
          <a:p>
            <a:r>
              <a:rPr lang="en-GB"/>
              <a:t>Nutrient Analysis: Analyze the nutritional composition of food (protein, vitamins, minerals) and compare it against recommended daily intake based on the user's BMI, age, and gender.</a:t>
            </a:r>
            <a:endParaRPr lang="en-GB"/>
          </a:p>
          <a:p>
            <a:r>
              <a:rPr lang="en-GB"/>
              <a:t>Water Intake Tracking: Keep a log of daily water intake and remind users to drink water at regular intervals, ensuring they meet their hydration goals.</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endParaRPr lang="en-GB" dirty="0"/>
          </a:p>
        </p:txBody>
      </p:sp>
      <p:graphicFrame>
        <p:nvGraphicFramePr>
          <p:cNvPr id="4" name="Content Placeholder 3"/>
          <p:cNvGraphicFramePr/>
          <p:nvPr>
            <p:ph idx="1"/>
          </p:nvPr>
        </p:nvGraphicFramePr>
        <p:xfrm>
          <a:off x="812800" y="1143001"/>
          <a:ext cx="10668000" cy="49529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lstStyle/>
          <a:p>
            <a:pPr marL="0" indent="0">
              <a:buNone/>
            </a:pPr>
            <a:r>
              <a:rPr lang="en-GB"/>
              <a:t>In conclusion, the Health Buddy app serves as a comprehensive tool for personal health management by combining BMI tracking, nutrient analysis, and hydration monitoring into one user-friendly platform. It empowers users to make informed decisions about their diet and lifestyle by providing personalized recommendations based on individual data. Through regular reminders and data-driven insights, the app promotes healthy habits, helping users stay on track with their nutritional needs and water intake. Additionally, by analyzing patterns over time, it can help identify potential health risks and suggest preventive measures, making it an essential companion for long-term well-being.</a:t>
            </a:r>
            <a:endParaRPr lang="en-GB"/>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7661</Words>
  <Application>WPS Presentation</Application>
  <PresentationFormat>Widescreen</PresentationFormat>
  <Paragraphs>106</Paragraphs>
  <Slides>11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11</vt:i4>
      </vt:variant>
    </vt:vector>
  </HeadingPairs>
  <TitlesOfParts>
    <vt:vector size="32" baseType="lpstr">
      <vt:lpstr>Arial</vt:lpstr>
      <vt:lpstr>SimSun</vt:lpstr>
      <vt:lpstr>Wingdings</vt:lpstr>
      <vt:lpstr>Verdana</vt:lpstr>
      <vt:lpstr>Bookman Old Style</vt:lpstr>
      <vt:lpstr>苹方-简</vt:lpstr>
      <vt:lpstr>Microsoft YaHei</vt:lpstr>
      <vt:lpstr>汉仪旗黑</vt:lpstr>
      <vt:lpstr>Arial Unicode MS</vt:lpstr>
      <vt:lpstr>Calibri</vt:lpstr>
      <vt:lpstr>Helvetica Neue</vt:lpstr>
      <vt:lpstr>宋体-简</vt:lpstr>
      <vt:lpstr>BatangChe</vt:lpstr>
      <vt:lpstr>Apple SD Gothic Neo</vt:lpstr>
      <vt:lpstr>DejaVuMathTeXGyre</vt:lpstr>
      <vt:lpstr>Times New Roman</vt:lpstr>
      <vt:lpstr>汉仪中简黑简</vt:lpstr>
      <vt:lpstr>Heiti TC Light</vt:lpstr>
      <vt:lpstr>Times New Roman Regular</vt:lpstr>
      <vt:lpstr>Telugu Sangam MN Regular</vt:lpstr>
      <vt:lpstr>Bioinformatics</vt:lpstr>
      <vt:lpstr>HEALTH BUDDY</vt:lpstr>
      <vt:lpstr>Introduction</vt:lpstr>
      <vt:lpstr>Literature Review</vt:lpstr>
      <vt:lpstr>Proposed Method</vt:lpstr>
      <vt:lpstr>Objectives</vt:lpstr>
      <vt:lpstr>Methodology</vt:lpstr>
      <vt:lpstr>Timeline of Project</vt:lpstr>
      <vt:lpstr>Expected Outcomes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siddhartha510</cp:lastModifiedBy>
  <cp:revision>23</cp:revision>
  <dcterms:created xsi:type="dcterms:W3CDTF">2024-10-12T05:46:15Z</dcterms:created>
  <dcterms:modified xsi:type="dcterms:W3CDTF">2024-10-12T05:46:15Z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6087A1C0DB3FFC03270D0A67C100E894_43</vt:lpwstr>
  </property>
  <property fmtid="{D5CDD505-2E9C-101B-9397-08002B2CF9AE}" pid="3" name="KSOProductBuildVer">
    <vt:lpwstr>1033-6.10.1.8197</vt:lpwstr>
  </property>
</Properties>
</file>