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73"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2EC279-66D7-4F48-ACD1-E44F99128A10}" type="doc">
      <dgm:prSet loTypeId="urn:microsoft.com/office/officeart/2008/layout/LinedList" loCatId="list" qsTypeId="urn:microsoft.com/office/officeart/2005/8/quickstyle/simple1#1" qsCatId="simple" csTypeId="urn:microsoft.com/office/officeart/2005/8/colors/accent1_2#1" csCatId="accent1" phldr="1"/>
      <dgm:spPr/>
      <dgm:t>
        <a:bodyPr/>
        <a:lstStyle/>
        <a:p>
          <a:endParaRPr lang="en-US"/>
        </a:p>
      </dgm:t>
    </dgm:pt>
    <dgm:pt modelId="{1DCEFB22-223E-407D-9FA3-54C6216D00A2}">
      <dgm:prSet/>
      <dgm:spPr/>
      <dgm:t>
        <a:bodyPr/>
        <a:lstStyle/>
        <a:p>
          <a:r>
            <a:rPr lang="en-US" dirty="0">
              <a:latin typeface="Aharoni" panose="02010803020104030203" pitchFamily="2" charset="-79"/>
              <a:cs typeface="Aharoni" panose="02010803020104030203" pitchFamily="2" charset="-79"/>
            </a:rPr>
            <a:t>Using Python's </a:t>
          </a:r>
          <a:r>
            <a:rPr lang="en-US" dirty="0" err="1">
              <a:latin typeface="Aharoni" panose="02010803020104030203" pitchFamily="2" charset="-79"/>
              <a:cs typeface="Aharoni" panose="02010803020104030203" pitchFamily="2" charset="-79"/>
            </a:rPr>
            <a:t>pygame</a:t>
          </a:r>
          <a:r>
            <a:rPr lang="en-US" dirty="0">
              <a:latin typeface="Aharoni" panose="02010803020104030203" pitchFamily="2" charset="-79"/>
              <a:cs typeface="Aharoni" panose="02010803020104030203" pitchFamily="2" charset="-79"/>
            </a:rPr>
            <a:t> package, we built our own gaming console for the Dino Run game. In this Dino Run Game, we implemented the N.E.A.T (Neuro Evolution of Augmenting Topologies) algorithm to apply Artificial Intelligence.</a:t>
          </a:r>
        </a:p>
      </dgm:t>
    </dgm:pt>
    <dgm:pt modelId="{06FDEB61-2247-4398-B706-44AB15216592}" type="parTrans" cxnId="{3E3393F8-B2F3-4FC8-A260-816A62E41C9A}">
      <dgm:prSet/>
      <dgm:spPr/>
      <dgm:t>
        <a:bodyPr/>
        <a:lstStyle/>
        <a:p>
          <a:endParaRPr lang="en-US"/>
        </a:p>
      </dgm:t>
    </dgm:pt>
    <dgm:pt modelId="{3AF8B0AC-605B-4CD1-9C7C-D086B0BFDCD3}" type="sibTrans" cxnId="{3E3393F8-B2F3-4FC8-A260-816A62E41C9A}">
      <dgm:prSet/>
      <dgm:spPr/>
      <dgm:t>
        <a:bodyPr/>
        <a:lstStyle/>
        <a:p>
          <a:endParaRPr lang="en-US"/>
        </a:p>
      </dgm:t>
    </dgm:pt>
    <dgm:pt modelId="{B36B0319-4EC8-4E30-90C8-8BADDC721355}">
      <dgm:prSet/>
      <dgm:spPr/>
      <dgm:t>
        <a:bodyPr/>
        <a:lstStyle/>
        <a:p>
          <a:r>
            <a:rPr lang="en-US" dirty="0">
              <a:latin typeface="Aharoni" panose="02010803020104030203" pitchFamily="2" charset="-79"/>
              <a:cs typeface="Aharoni" panose="02010803020104030203" pitchFamily="2" charset="-79"/>
            </a:rPr>
            <a:t>In a nutshell, this implementation creates objects for the Dino, the Cactus, the birds, the Ground, and the Scoreboard.</a:t>
          </a:r>
        </a:p>
      </dgm:t>
    </dgm:pt>
    <dgm:pt modelId="{2E76E9B2-5FC4-47A2-9360-1BC882FB2D7D}" type="parTrans" cxnId="{C6C12FE2-9734-4EEE-80BF-54A65A6B96A8}">
      <dgm:prSet/>
      <dgm:spPr/>
      <dgm:t>
        <a:bodyPr/>
        <a:lstStyle/>
        <a:p>
          <a:endParaRPr lang="en-US"/>
        </a:p>
      </dgm:t>
    </dgm:pt>
    <dgm:pt modelId="{41766E82-2762-4DC8-86CC-E8B2B65D3CD1}" type="sibTrans" cxnId="{C6C12FE2-9734-4EEE-80BF-54A65A6B96A8}">
      <dgm:prSet/>
      <dgm:spPr/>
      <dgm:t>
        <a:bodyPr/>
        <a:lstStyle/>
        <a:p>
          <a:endParaRPr lang="en-US"/>
        </a:p>
      </dgm:t>
    </dgm:pt>
    <dgm:pt modelId="{AE920DC3-1A92-4458-8D9C-0BD0B6D04A35}">
      <dgm:prSet/>
      <dgm:spPr/>
      <dgm:t>
        <a:bodyPr/>
        <a:lstStyle/>
        <a:p>
          <a:r>
            <a:rPr lang="en-US" dirty="0">
              <a:latin typeface="Aharoni" panose="02010803020104030203" pitchFamily="2" charset="-79"/>
              <a:cs typeface="Aharoni" panose="02010803020104030203" pitchFamily="2" charset="-79"/>
            </a:rPr>
            <a:t>The T-rex moves from left to right of the screen by avoiding the obstacles.</a:t>
          </a:r>
        </a:p>
      </dgm:t>
    </dgm:pt>
    <dgm:pt modelId="{6726B39B-C51D-4007-A8A5-72DD047AB970}" type="parTrans" cxnId="{81226AF5-5F42-45CF-A4B1-E64B0BB2D130}">
      <dgm:prSet/>
      <dgm:spPr/>
      <dgm:t>
        <a:bodyPr/>
        <a:lstStyle/>
        <a:p>
          <a:endParaRPr lang="en-US"/>
        </a:p>
      </dgm:t>
    </dgm:pt>
    <dgm:pt modelId="{AA43D9A8-208C-4650-B3F9-ECAB64D66D13}" type="sibTrans" cxnId="{81226AF5-5F42-45CF-A4B1-E64B0BB2D130}">
      <dgm:prSet/>
      <dgm:spPr/>
      <dgm:t>
        <a:bodyPr/>
        <a:lstStyle/>
        <a:p>
          <a:endParaRPr lang="en-US"/>
        </a:p>
      </dgm:t>
    </dgm:pt>
    <dgm:pt modelId="{9294E785-AFD0-4685-A3A5-AE5A8A8D7F64}">
      <dgm:prSet/>
      <dgm:spPr/>
      <dgm:t>
        <a:bodyPr/>
        <a:lstStyle/>
        <a:p>
          <a:r>
            <a:rPr lang="en-US" dirty="0">
              <a:latin typeface="Aharoni" panose="02010803020104030203" pitchFamily="2" charset="-79"/>
              <a:cs typeface="Aharoni" panose="02010803020104030203" pitchFamily="2" charset="-79"/>
            </a:rPr>
            <a:t>The obstacles include cactus and the birds – cactus can be avoided by jumping over them while birds are avoided by either jumping or ducking depending on the height of the birds in the sky.</a:t>
          </a:r>
        </a:p>
      </dgm:t>
    </dgm:pt>
    <dgm:pt modelId="{DCBF61D1-CBDC-4A49-B31D-F6D8BC283ED3}" type="parTrans" cxnId="{3F56862F-E7D8-47C5-BF96-DDC9FA6B8C7D}">
      <dgm:prSet/>
      <dgm:spPr/>
      <dgm:t>
        <a:bodyPr/>
        <a:lstStyle/>
        <a:p>
          <a:endParaRPr lang="en-US"/>
        </a:p>
      </dgm:t>
    </dgm:pt>
    <dgm:pt modelId="{E5642FBC-70AB-482A-8CB3-01A2F7968D28}" type="sibTrans" cxnId="{3F56862F-E7D8-47C5-BF96-DDC9FA6B8C7D}">
      <dgm:prSet/>
      <dgm:spPr/>
      <dgm:t>
        <a:bodyPr/>
        <a:lstStyle/>
        <a:p>
          <a:endParaRPr lang="en-US"/>
        </a:p>
      </dgm:t>
    </dgm:pt>
    <dgm:pt modelId="{C9B1BC60-E181-4DEC-B212-3BB6F7EE0344}" type="pres">
      <dgm:prSet presAssocID="{E52EC279-66D7-4F48-ACD1-E44F99128A10}" presName="vert0" presStyleCnt="0">
        <dgm:presLayoutVars>
          <dgm:dir/>
          <dgm:animOne val="branch"/>
          <dgm:animLvl val="lvl"/>
        </dgm:presLayoutVars>
      </dgm:prSet>
      <dgm:spPr/>
    </dgm:pt>
    <dgm:pt modelId="{3BF18E4A-7192-440F-9636-3A64C65B4B90}" type="pres">
      <dgm:prSet presAssocID="{1DCEFB22-223E-407D-9FA3-54C6216D00A2}" presName="thickLine" presStyleLbl="alignNode1" presStyleIdx="0" presStyleCnt="4"/>
      <dgm:spPr/>
    </dgm:pt>
    <dgm:pt modelId="{143811D2-DA58-4405-A22E-FD1DD5EA6843}" type="pres">
      <dgm:prSet presAssocID="{1DCEFB22-223E-407D-9FA3-54C6216D00A2}" presName="horz1" presStyleCnt="0"/>
      <dgm:spPr/>
    </dgm:pt>
    <dgm:pt modelId="{6845A4C8-56C6-42C0-84A7-C6F0F2C2C26C}" type="pres">
      <dgm:prSet presAssocID="{1DCEFB22-223E-407D-9FA3-54C6216D00A2}" presName="tx1" presStyleLbl="revTx" presStyleIdx="0" presStyleCnt="4"/>
      <dgm:spPr/>
    </dgm:pt>
    <dgm:pt modelId="{D3D46FC4-92D9-432C-BA9C-A5B46A996DFD}" type="pres">
      <dgm:prSet presAssocID="{1DCEFB22-223E-407D-9FA3-54C6216D00A2}" presName="vert1" presStyleCnt="0"/>
      <dgm:spPr/>
    </dgm:pt>
    <dgm:pt modelId="{F5D2FAD2-D799-4520-AF36-7DB83B0E6004}" type="pres">
      <dgm:prSet presAssocID="{B36B0319-4EC8-4E30-90C8-8BADDC721355}" presName="thickLine" presStyleLbl="alignNode1" presStyleIdx="1" presStyleCnt="4"/>
      <dgm:spPr/>
    </dgm:pt>
    <dgm:pt modelId="{9D3B5D6A-2A3B-45A6-8C68-B149D76B4827}" type="pres">
      <dgm:prSet presAssocID="{B36B0319-4EC8-4E30-90C8-8BADDC721355}" presName="horz1" presStyleCnt="0"/>
      <dgm:spPr/>
    </dgm:pt>
    <dgm:pt modelId="{AE26A069-F10A-4399-B024-0D5C4A2A1373}" type="pres">
      <dgm:prSet presAssocID="{B36B0319-4EC8-4E30-90C8-8BADDC721355}" presName="tx1" presStyleLbl="revTx" presStyleIdx="1" presStyleCnt="4"/>
      <dgm:spPr/>
    </dgm:pt>
    <dgm:pt modelId="{2E86287D-D042-4B1D-919B-58420C995343}" type="pres">
      <dgm:prSet presAssocID="{B36B0319-4EC8-4E30-90C8-8BADDC721355}" presName="vert1" presStyleCnt="0"/>
      <dgm:spPr/>
    </dgm:pt>
    <dgm:pt modelId="{42C96EA4-7F10-4CF5-900B-7E26FD922AAC}" type="pres">
      <dgm:prSet presAssocID="{AE920DC3-1A92-4458-8D9C-0BD0B6D04A35}" presName="thickLine" presStyleLbl="alignNode1" presStyleIdx="2" presStyleCnt="4"/>
      <dgm:spPr/>
    </dgm:pt>
    <dgm:pt modelId="{D43FECDD-2EC4-4FE7-B367-3867AC773473}" type="pres">
      <dgm:prSet presAssocID="{AE920DC3-1A92-4458-8D9C-0BD0B6D04A35}" presName="horz1" presStyleCnt="0"/>
      <dgm:spPr/>
    </dgm:pt>
    <dgm:pt modelId="{E130E4D7-A603-43D8-9B10-1A96A550DF68}" type="pres">
      <dgm:prSet presAssocID="{AE920DC3-1A92-4458-8D9C-0BD0B6D04A35}" presName="tx1" presStyleLbl="revTx" presStyleIdx="2" presStyleCnt="4"/>
      <dgm:spPr/>
    </dgm:pt>
    <dgm:pt modelId="{8A9F6365-7E6B-4C1C-BD6B-C5027E345A18}" type="pres">
      <dgm:prSet presAssocID="{AE920DC3-1A92-4458-8D9C-0BD0B6D04A35}" presName="vert1" presStyleCnt="0"/>
      <dgm:spPr/>
    </dgm:pt>
    <dgm:pt modelId="{0FC4588C-B6FA-4663-B569-E3392EF98913}" type="pres">
      <dgm:prSet presAssocID="{9294E785-AFD0-4685-A3A5-AE5A8A8D7F64}" presName="thickLine" presStyleLbl="alignNode1" presStyleIdx="3" presStyleCnt="4"/>
      <dgm:spPr/>
    </dgm:pt>
    <dgm:pt modelId="{B25A1B1F-DD54-4B58-910C-64E2269621DF}" type="pres">
      <dgm:prSet presAssocID="{9294E785-AFD0-4685-A3A5-AE5A8A8D7F64}" presName="horz1" presStyleCnt="0"/>
      <dgm:spPr/>
    </dgm:pt>
    <dgm:pt modelId="{407E3CF2-EDA7-49BB-8F3A-287BF12998A3}" type="pres">
      <dgm:prSet presAssocID="{9294E785-AFD0-4685-A3A5-AE5A8A8D7F64}" presName="tx1" presStyleLbl="revTx" presStyleIdx="3" presStyleCnt="4"/>
      <dgm:spPr/>
    </dgm:pt>
    <dgm:pt modelId="{C66D32A4-E415-4443-A923-E277564D4AA9}" type="pres">
      <dgm:prSet presAssocID="{9294E785-AFD0-4685-A3A5-AE5A8A8D7F64}" presName="vert1" presStyleCnt="0"/>
      <dgm:spPr/>
    </dgm:pt>
  </dgm:ptLst>
  <dgm:cxnLst>
    <dgm:cxn modelId="{C95CF60E-3E47-490A-8576-F5A1221BBE51}" type="presOf" srcId="{1DCEFB22-223E-407D-9FA3-54C6216D00A2}" destId="{6845A4C8-56C6-42C0-84A7-C6F0F2C2C26C}" srcOrd="0" destOrd="0" presId="urn:microsoft.com/office/officeart/2008/layout/LinedList"/>
    <dgm:cxn modelId="{6AFA6C27-83DD-474E-AC1E-B0A1713CA3E8}" type="presOf" srcId="{AE920DC3-1A92-4458-8D9C-0BD0B6D04A35}" destId="{E130E4D7-A603-43D8-9B10-1A96A550DF68}" srcOrd="0" destOrd="0" presId="urn:microsoft.com/office/officeart/2008/layout/LinedList"/>
    <dgm:cxn modelId="{3F56862F-E7D8-47C5-BF96-DDC9FA6B8C7D}" srcId="{E52EC279-66D7-4F48-ACD1-E44F99128A10}" destId="{9294E785-AFD0-4685-A3A5-AE5A8A8D7F64}" srcOrd="3" destOrd="0" parTransId="{DCBF61D1-CBDC-4A49-B31D-F6D8BC283ED3}" sibTransId="{E5642FBC-70AB-482A-8CB3-01A2F7968D28}"/>
    <dgm:cxn modelId="{9E270153-65DA-4901-94F7-A40913DEF84B}" type="presOf" srcId="{E52EC279-66D7-4F48-ACD1-E44F99128A10}" destId="{C9B1BC60-E181-4DEC-B212-3BB6F7EE0344}" srcOrd="0" destOrd="0" presId="urn:microsoft.com/office/officeart/2008/layout/LinedList"/>
    <dgm:cxn modelId="{75A99B58-EFA3-497F-8DC7-6949B4AFD75D}" type="presOf" srcId="{B36B0319-4EC8-4E30-90C8-8BADDC721355}" destId="{AE26A069-F10A-4399-B024-0D5C4A2A1373}" srcOrd="0" destOrd="0" presId="urn:microsoft.com/office/officeart/2008/layout/LinedList"/>
    <dgm:cxn modelId="{3361227A-8738-4C28-B16C-284767E91F0E}" type="presOf" srcId="{9294E785-AFD0-4685-A3A5-AE5A8A8D7F64}" destId="{407E3CF2-EDA7-49BB-8F3A-287BF12998A3}" srcOrd="0" destOrd="0" presId="urn:microsoft.com/office/officeart/2008/layout/LinedList"/>
    <dgm:cxn modelId="{C6C12FE2-9734-4EEE-80BF-54A65A6B96A8}" srcId="{E52EC279-66D7-4F48-ACD1-E44F99128A10}" destId="{B36B0319-4EC8-4E30-90C8-8BADDC721355}" srcOrd="1" destOrd="0" parTransId="{2E76E9B2-5FC4-47A2-9360-1BC882FB2D7D}" sibTransId="{41766E82-2762-4DC8-86CC-E8B2B65D3CD1}"/>
    <dgm:cxn modelId="{81226AF5-5F42-45CF-A4B1-E64B0BB2D130}" srcId="{E52EC279-66D7-4F48-ACD1-E44F99128A10}" destId="{AE920DC3-1A92-4458-8D9C-0BD0B6D04A35}" srcOrd="2" destOrd="0" parTransId="{6726B39B-C51D-4007-A8A5-72DD047AB970}" sibTransId="{AA43D9A8-208C-4650-B3F9-ECAB64D66D13}"/>
    <dgm:cxn modelId="{3E3393F8-B2F3-4FC8-A260-816A62E41C9A}" srcId="{E52EC279-66D7-4F48-ACD1-E44F99128A10}" destId="{1DCEFB22-223E-407D-9FA3-54C6216D00A2}" srcOrd="0" destOrd="0" parTransId="{06FDEB61-2247-4398-B706-44AB15216592}" sibTransId="{3AF8B0AC-605B-4CD1-9C7C-D086B0BFDCD3}"/>
    <dgm:cxn modelId="{C8A0985B-E098-477B-9F03-9AD82B44F965}" type="presParOf" srcId="{C9B1BC60-E181-4DEC-B212-3BB6F7EE0344}" destId="{3BF18E4A-7192-440F-9636-3A64C65B4B90}" srcOrd="0" destOrd="0" presId="urn:microsoft.com/office/officeart/2008/layout/LinedList"/>
    <dgm:cxn modelId="{C04F9065-576B-4056-84A9-EE07285C425B}" type="presParOf" srcId="{C9B1BC60-E181-4DEC-B212-3BB6F7EE0344}" destId="{143811D2-DA58-4405-A22E-FD1DD5EA6843}" srcOrd="1" destOrd="0" presId="urn:microsoft.com/office/officeart/2008/layout/LinedList"/>
    <dgm:cxn modelId="{7CDB4C29-B4AA-4862-B956-E9125D6DAF80}" type="presParOf" srcId="{143811D2-DA58-4405-A22E-FD1DD5EA6843}" destId="{6845A4C8-56C6-42C0-84A7-C6F0F2C2C26C}" srcOrd="0" destOrd="0" presId="urn:microsoft.com/office/officeart/2008/layout/LinedList"/>
    <dgm:cxn modelId="{B141CD8E-FA76-4D72-93E9-D08E8C505784}" type="presParOf" srcId="{143811D2-DA58-4405-A22E-FD1DD5EA6843}" destId="{D3D46FC4-92D9-432C-BA9C-A5B46A996DFD}" srcOrd="1" destOrd="0" presId="urn:microsoft.com/office/officeart/2008/layout/LinedList"/>
    <dgm:cxn modelId="{B5FCD541-A55C-4B1A-9FB4-EC63C09B2D9B}" type="presParOf" srcId="{C9B1BC60-E181-4DEC-B212-3BB6F7EE0344}" destId="{F5D2FAD2-D799-4520-AF36-7DB83B0E6004}" srcOrd="2" destOrd="0" presId="urn:microsoft.com/office/officeart/2008/layout/LinedList"/>
    <dgm:cxn modelId="{DAD91462-0CBC-4F45-A30F-45C6725EF95F}" type="presParOf" srcId="{C9B1BC60-E181-4DEC-B212-3BB6F7EE0344}" destId="{9D3B5D6A-2A3B-45A6-8C68-B149D76B4827}" srcOrd="3" destOrd="0" presId="urn:microsoft.com/office/officeart/2008/layout/LinedList"/>
    <dgm:cxn modelId="{45D7160C-9EA5-4CB3-813D-723CE32F7BC0}" type="presParOf" srcId="{9D3B5D6A-2A3B-45A6-8C68-B149D76B4827}" destId="{AE26A069-F10A-4399-B024-0D5C4A2A1373}" srcOrd="0" destOrd="0" presId="urn:microsoft.com/office/officeart/2008/layout/LinedList"/>
    <dgm:cxn modelId="{5DF92108-2E17-4995-838E-9C2591A4D089}" type="presParOf" srcId="{9D3B5D6A-2A3B-45A6-8C68-B149D76B4827}" destId="{2E86287D-D042-4B1D-919B-58420C995343}" srcOrd="1" destOrd="0" presId="urn:microsoft.com/office/officeart/2008/layout/LinedList"/>
    <dgm:cxn modelId="{F4AF8F80-4221-4777-A9EB-3B969EBB4996}" type="presParOf" srcId="{C9B1BC60-E181-4DEC-B212-3BB6F7EE0344}" destId="{42C96EA4-7F10-4CF5-900B-7E26FD922AAC}" srcOrd="4" destOrd="0" presId="urn:microsoft.com/office/officeart/2008/layout/LinedList"/>
    <dgm:cxn modelId="{8620D875-9611-491C-9C37-1B601FADDD94}" type="presParOf" srcId="{C9B1BC60-E181-4DEC-B212-3BB6F7EE0344}" destId="{D43FECDD-2EC4-4FE7-B367-3867AC773473}" srcOrd="5" destOrd="0" presId="urn:microsoft.com/office/officeart/2008/layout/LinedList"/>
    <dgm:cxn modelId="{CFBAC091-46FD-4C2F-AF64-0DF446FFF98A}" type="presParOf" srcId="{D43FECDD-2EC4-4FE7-B367-3867AC773473}" destId="{E130E4D7-A603-43D8-9B10-1A96A550DF68}" srcOrd="0" destOrd="0" presId="urn:microsoft.com/office/officeart/2008/layout/LinedList"/>
    <dgm:cxn modelId="{6E5C0BFF-A439-4698-99FB-F13938859A02}" type="presParOf" srcId="{D43FECDD-2EC4-4FE7-B367-3867AC773473}" destId="{8A9F6365-7E6B-4C1C-BD6B-C5027E345A18}" srcOrd="1" destOrd="0" presId="urn:microsoft.com/office/officeart/2008/layout/LinedList"/>
    <dgm:cxn modelId="{EF2D12EB-0A79-49A3-A8A0-5665FBB9049C}" type="presParOf" srcId="{C9B1BC60-E181-4DEC-B212-3BB6F7EE0344}" destId="{0FC4588C-B6FA-4663-B569-E3392EF98913}" srcOrd="6" destOrd="0" presId="urn:microsoft.com/office/officeart/2008/layout/LinedList"/>
    <dgm:cxn modelId="{C7B603DA-2759-49A3-B458-8F0E115DB982}" type="presParOf" srcId="{C9B1BC60-E181-4DEC-B212-3BB6F7EE0344}" destId="{B25A1B1F-DD54-4B58-910C-64E2269621DF}" srcOrd="7" destOrd="0" presId="urn:microsoft.com/office/officeart/2008/layout/LinedList"/>
    <dgm:cxn modelId="{16A8DE33-AC29-414F-BFA9-C7678B5CC102}" type="presParOf" srcId="{B25A1B1F-DD54-4B58-910C-64E2269621DF}" destId="{407E3CF2-EDA7-49BB-8F3A-287BF12998A3}" srcOrd="0" destOrd="0" presId="urn:microsoft.com/office/officeart/2008/layout/LinedList"/>
    <dgm:cxn modelId="{D4039739-758F-4F84-866D-8A35093C0DAE}" type="presParOf" srcId="{B25A1B1F-DD54-4B58-910C-64E2269621DF}" destId="{C66D32A4-E415-4443-A923-E277564D4AA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D0941E-AF99-4B6A-98C9-88B84FBDE7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CD6F574-E2D2-4DDC-8775-F20310E72330}">
      <dgm:prSet/>
      <dgm:spPr/>
      <dgm:t>
        <a:bodyPr/>
        <a:lstStyle/>
        <a:p>
          <a:pPr>
            <a:lnSpc>
              <a:spcPct val="100000"/>
            </a:lnSpc>
          </a:pPr>
          <a:r>
            <a:rPr lang="en-CA" dirty="0"/>
            <a:t>Duck  problem</a:t>
          </a:r>
          <a:endParaRPr lang="en-US" dirty="0"/>
        </a:p>
      </dgm:t>
    </dgm:pt>
    <dgm:pt modelId="{10DDC949-C51F-4F59-B8C7-7068B80504DD}" type="parTrans" cxnId="{42C246F1-D8A0-4EAC-9A92-9185047B3081}">
      <dgm:prSet/>
      <dgm:spPr/>
      <dgm:t>
        <a:bodyPr/>
        <a:lstStyle/>
        <a:p>
          <a:endParaRPr lang="en-US"/>
        </a:p>
      </dgm:t>
    </dgm:pt>
    <dgm:pt modelId="{C6746E3B-9F44-4D28-84CB-D87EB799F6CD}" type="sibTrans" cxnId="{42C246F1-D8A0-4EAC-9A92-9185047B3081}">
      <dgm:prSet/>
      <dgm:spPr/>
      <dgm:t>
        <a:bodyPr/>
        <a:lstStyle/>
        <a:p>
          <a:endParaRPr lang="en-US"/>
        </a:p>
      </dgm:t>
    </dgm:pt>
    <dgm:pt modelId="{998D0FA6-90F5-470D-A52B-F5B632496F8C}">
      <dgm:prSet/>
      <dgm:spPr/>
      <dgm:t>
        <a:bodyPr/>
        <a:lstStyle/>
        <a:p>
          <a:pPr>
            <a:lnSpc>
              <a:spcPct val="100000"/>
            </a:lnSpc>
          </a:pPr>
          <a:r>
            <a:rPr lang="en-CA"/>
            <a:t>Interface problem when its not responsive</a:t>
          </a:r>
          <a:endParaRPr lang="en-US"/>
        </a:p>
      </dgm:t>
    </dgm:pt>
    <dgm:pt modelId="{AA333365-B3B1-48A7-B816-9E68BDD9DBFD}" type="parTrans" cxnId="{F222DEAF-1F17-499D-97FE-991741670783}">
      <dgm:prSet/>
      <dgm:spPr/>
      <dgm:t>
        <a:bodyPr/>
        <a:lstStyle/>
        <a:p>
          <a:endParaRPr lang="en-US"/>
        </a:p>
      </dgm:t>
    </dgm:pt>
    <dgm:pt modelId="{F9A04EDC-14B0-4B61-B059-0151F527D6B8}" type="sibTrans" cxnId="{F222DEAF-1F17-499D-97FE-991741670783}">
      <dgm:prSet/>
      <dgm:spPr/>
      <dgm:t>
        <a:bodyPr/>
        <a:lstStyle/>
        <a:p>
          <a:endParaRPr lang="en-US"/>
        </a:p>
      </dgm:t>
    </dgm:pt>
    <dgm:pt modelId="{0827C88F-E73A-4C6E-85F6-622B31B5CC77}">
      <dgm:prSet/>
      <dgm:spPr/>
      <dgm:t>
        <a:bodyPr/>
        <a:lstStyle/>
        <a:p>
          <a:pPr>
            <a:lnSpc>
              <a:spcPct val="100000"/>
            </a:lnSpc>
          </a:pPr>
          <a:r>
            <a:rPr lang="en-CA"/>
            <a:t>Highest score</a:t>
          </a:r>
          <a:endParaRPr lang="en-US"/>
        </a:p>
      </dgm:t>
    </dgm:pt>
    <dgm:pt modelId="{EACA4789-E6D8-4F5E-844F-DC04EC573228}" type="parTrans" cxnId="{65797069-2C5C-46E6-AB99-859D74FBDACB}">
      <dgm:prSet/>
      <dgm:spPr/>
      <dgm:t>
        <a:bodyPr/>
        <a:lstStyle/>
        <a:p>
          <a:endParaRPr lang="en-US"/>
        </a:p>
      </dgm:t>
    </dgm:pt>
    <dgm:pt modelId="{1ADF564F-2781-4E09-9F60-0F58B3EB9464}" type="sibTrans" cxnId="{65797069-2C5C-46E6-AB99-859D74FBDACB}">
      <dgm:prSet/>
      <dgm:spPr/>
      <dgm:t>
        <a:bodyPr/>
        <a:lstStyle/>
        <a:p>
          <a:endParaRPr lang="en-US"/>
        </a:p>
      </dgm:t>
    </dgm:pt>
    <dgm:pt modelId="{0E9A2D42-A853-4298-9D3C-330B1F0242D7}" type="pres">
      <dgm:prSet presAssocID="{B4D0941E-AF99-4B6A-98C9-88B84FBDE7CD}" presName="root" presStyleCnt="0">
        <dgm:presLayoutVars>
          <dgm:dir/>
          <dgm:resizeHandles val="exact"/>
        </dgm:presLayoutVars>
      </dgm:prSet>
      <dgm:spPr/>
    </dgm:pt>
    <dgm:pt modelId="{42075AC0-9B98-4B64-BFA4-5BFA1C6CA3C4}" type="pres">
      <dgm:prSet presAssocID="{6CD6F574-E2D2-4DDC-8775-F20310E72330}" presName="compNode" presStyleCnt="0"/>
      <dgm:spPr/>
    </dgm:pt>
    <dgm:pt modelId="{9A1795E0-09FF-4E52-A52C-F09CBE714BEB}" type="pres">
      <dgm:prSet presAssocID="{6CD6F574-E2D2-4DDC-8775-F20310E72330}" presName="bgRect" presStyleLbl="bgShp" presStyleIdx="0" presStyleCnt="3" custLinFactNeighborX="0" custLinFactNeighborY="2483"/>
      <dgm:spPr/>
    </dgm:pt>
    <dgm:pt modelId="{8AB4A696-70A1-4A7C-8987-3C9E8A9EA5FD}" type="pres">
      <dgm:prSet presAssocID="{6CD6F574-E2D2-4DDC-8775-F20310E72330}" presName="iconRect" presStyleLbl="node1" presStyleIdx="0" presStyleCnt="3"/>
      <dgm:spPr/>
    </dgm:pt>
    <dgm:pt modelId="{F8E02D47-9FC6-44C1-9384-B975FA61E616}" type="pres">
      <dgm:prSet presAssocID="{6CD6F574-E2D2-4DDC-8775-F20310E72330}" presName="spaceRect" presStyleCnt="0"/>
      <dgm:spPr/>
    </dgm:pt>
    <dgm:pt modelId="{12C71E1E-DF26-45DC-85F5-B87FC3103DF4}" type="pres">
      <dgm:prSet presAssocID="{6CD6F574-E2D2-4DDC-8775-F20310E72330}" presName="parTx" presStyleLbl="revTx" presStyleIdx="0" presStyleCnt="3">
        <dgm:presLayoutVars>
          <dgm:chMax val="0"/>
          <dgm:chPref val="0"/>
        </dgm:presLayoutVars>
      </dgm:prSet>
      <dgm:spPr/>
    </dgm:pt>
    <dgm:pt modelId="{381DFEF1-B646-44BE-BCFE-3895D268F339}" type="pres">
      <dgm:prSet presAssocID="{C6746E3B-9F44-4D28-84CB-D87EB799F6CD}" presName="sibTrans" presStyleCnt="0"/>
      <dgm:spPr/>
    </dgm:pt>
    <dgm:pt modelId="{F3568AC7-DF5D-4E36-AEB0-1161776E4C0E}" type="pres">
      <dgm:prSet presAssocID="{998D0FA6-90F5-470D-A52B-F5B632496F8C}" presName="compNode" presStyleCnt="0"/>
      <dgm:spPr/>
    </dgm:pt>
    <dgm:pt modelId="{D4EA9044-220A-4942-9623-6A1D527835E4}" type="pres">
      <dgm:prSet presAssocID="{998D0FA6-90F5-470D-A52B-F5B632496F8C}" presName="bgRect" presStyleLbl="bgShp" presStyleIdx="1" presStyleCnt="3"/>
      <dgm:spPr/>
    </dgm:pt>
    <dgm:pt modelId="{9F8AE5D9-E663-4EA2-90C6-7A30F47DC7FE}" type="pres">
      <dgm:prSet presAssocID="{998D0FA6-90F5-470D-A52B-F5B632496F8C}"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7D29B0F5-BF6D-4DE6-9DE4-CE0B7DEAFBB2}" type="pres">
      <dgm:prSet presAssocID="{998D0FA6-90F5-470D-A52B-F5B632496F8C}" presName="spaceRect" presStyleCnt="0"/>
      <dgm:spPr/>
    </dgm:pt>
    <dgm:pt modelId="{415B1BAA-41C3-46AE-A46B-70A6A7CD27DA}" type="pres">
      <dgm:prSet presAssocID="{998D0FA6-90F5-470D-A52B-F5B632496F8C}" presName="parTx" presStyleLbl="revTx" presStyleIdx="1" presStyleCnt="3">
        <dgm:presLayoutVars>
          <dgm:chMax val="0"/>
          <dgm:chPref val="0"/>
        </dgm:presLayoutVars>
      </dgm:prSet>
      <dgm:spPr/>
    </dgm:pt>
    <dgm:pt modelId="{9F07C613-D61D-4CD5-8F21-34AA6391525C}" type="pres">
      <dgm:prSet presAssocID="{F9A04EDC-14B0-4B61-B059-0151F527D6B8}" presName="sibTrans" presStyleCnt="0"/>
      <dgm:spPr/>
    </dgm:pt>
    <dgm:pt modelId="{BEBA1361-240B-447A-A0C0-A2BEFAA08C34}" type="pres">
      <dgm:prSet presAssocID="{0827C88F-E73A-4C6E-85F6-622B31B5CC77}" presName="compNode" presStyleCnt="0"/>
      <dgm:spPr/>
    </dgm:pt>
    <dgm:pt modelId="{A500717F-0179-47D0-9E78-E302053A0C73}" type="pres">
      <dgm:prSet presAssocID="{0827C88F-E73A-4C6E-85F6-622B31B5CC77}" presName="bgRect" presStyleLbl="bgShp" presStyleIdx="2" presStyleCnt="3"/>
      <dgm:spPr/>
    </dgm:pt>
    <dgm:pt modelId="{38E58D2B-8EF0-4F43-A521-1A676D100E9A}" type="pres">
      <dgm:prSet presAssocID="{0827C88F-E73A-4C6E-85F6-622B31B5CC77}"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FA298E77-34DA-4587-8D7A-E7DC2C5A0544}" type="pres">
      <dgm:prSet presAssocID="{0827C88F-E73A-4C6E-85F6-622B31B5CC77}" presName="spaceRect" presStyleCnt="0"/>
      <dgm:spPr/>
    </dgm:pt>
    <dgm:pt modelId="{21020FDF-043D-496C-85FA-3583189DE5FF}" type="pres">
      <dgm:prSet presAssocID="{0827C88F-E73A-4C6E-85F6-622B31B5CC77}" presName="parTx" presStyleLbl="revTx" presStyleIdx="2" presStyleCnt="3">
        <dgm:presLayoutVars>
          <dgm:chMax val="0"/>
          <dgm:chPref val="0"/>
        </dgm:presLayoutVars>
      </dgm:prSet>
      <dgm:spPr/>
    </dgm:pt>
  </dgm:ptLst>
  <dgm:cxnLst>
    <dgm:cxn modelId="{C210B73D-97E0-43C1-8537-BF1BFB7B4B89}" type="presOf" srcId="{998D0FA6-90F5-470D-A52B-F5B632496F8C}" destId="{415B1BAA-41C3-46AE-A46B-70A6A7CD27DA}" srcOrd="0" destOrd="0" presId="urn:microsoft.com/office/officeart/2018/2/layout/IconVerticalSolidList"/>
    <dgm:cxn modelId="{65797069-2C5C-46E6-AB99-859D74FBDACB}" srcId="{B4D0941E-AF99-4B6A-98C9-88B84FBDE7CD}" destId="{0827C88F-E73A-4C6E-85F6-622B31B5CC77}" srcOrd="2" destOrd="0" parTransId="{EACA4789-E6D8-4F5E-844F-DC04EC573228}" sibTransId="{1ADF564F-2781-4E09-9F60-0F58B3EB9464}"/>
    <dgm:cxn modelId="{B347F077-34C9-4171-9A71-F6836DF95B26}" type="presOf" srcId="{B4D0941E-AF99-4B6A-98C9-88B84FBDE7CD}" destId="{0E9A2D42-A853-4298-9D3C-330B1F0242D7}" srcOrd="0" destOrd="0" presId="urn:microsoft.com/office/officeart/2018/2/layout/IconVerticalSolidList"/>
    <dgm:cxn modelId="{C9AD0B80-B3C3-4271-82F6-B8F5EA0D81A9}" type="presOf" srcId="{6CD6F574-E2D2-4DDC-8775-F20310E72330}" destId="{12C71E1E-DF26-45DC-85F5-B87FC3103DF4}" srcOrd="0" destOrd="0" presId="urn:microsoft.com/office/officeart/2018/2/layout/IconVerticalSolidList"/>
    <dgm:cxn modelId="{3C948485-7616-4356-A3E5-30A351F0E0CE}" type="presOf" srcId="{0827C88F-E73A-4C6E-85F6-622B31B5CC77}" destId="{21020FDF-043D-496C-85FA-3583189DE5FF}" srcOrd="0" destOrd="0" presId="urn:microsoft.com/office/officeart/2018/2/layout/IconVerticalSolidList"/>
    <dgm:cxn modelId="{F222DEAF-1F17-499D-97FE-991741670783}" srcId="{B4D0941E-AF99-4B6A-98C9-88B84FBDE7CD}" destId="{998D0FA6-90F5-470D-A52B-F5B632496F8C}" srcOrd="1" destOrd="0" parTransId="{AA333365-B3B1-48A7-B816-9E68BDD9DBFD}" sibTransId="{F9A04EDC-14B0-4B61-B059-0151F527D6B8}"/>
    <dgm:cxn modelId="{42C246F1-D8A0-4EAC-9A92-9185047B3081}" srcId="{B4D0941E-AF99-4B6A-98C9-88B84FBDE7CD}" destId="{6CD6F574-E2D2-4DDC-8775-F20310E72330}" srcOrd="0" destOrd="0" parTransId="{10DDC949-C51F-4F59-B8C7-7068B80504DD}" sibTransId="{C6746E3B-9F44-4D28-84CB-D87EB799F6CD}"/>
    <dgm:cxn modelId="{BCCDAC5F-A9E7-4A82-8BC8-7EC33F55EC01}" type="presParOf" srcId="{0E9A2D42-A853-4298-9D3C-330B1F0242D7}" destId="{42075AC0-9B98-4B64-BFA4-5BFA1C6CA3C4}" srcOrd="0" destOrd="0" presId="urn:microsoft.com/office/officeart/2018/2/layout/IconVerticalSolidList"/>
    <dgm:cxn modelId="{D8CEA956-00CA-44AC-9157-42AF658E8FD7}" type="presParOf" srcId="{42075AC0-9B98-4B64-BFA4-5BFA1C6CA3C4}" destId="{9A1795E0-09FF-4E52-A52C-F09CBE714BEB}" srcOrd="0" destOrd="0" presId="urn:microsoft.com/office/officeart/2018/2/layout/IconVerticalSolidList"/>
    <dgm:cxn modelId="{A24E4116-BD7D-4D18-A7FD-A7D7099DE119}" type="presParOf" srcId="{42075AC0-9B98-4B64-BFA4-5BFA1C6CA3C4}" destId="{8AB4A696-70A1-4A7C-8987-3C9E8A9EA5FD}" srcOrd="1" destOrd="0" presId="urn:microsoft.com/office/officeart/2018/2/layout/IconVerticalSolidList"/>
    <dgm:cxn modelId="{F23B37E7-BA7C-4EFC-85BF-0E035955ACEE}" type="presParOf" srcId="{42075AC0-9B98-4B64-BFA4-5BFA1C6CA3C4}" destId="{F8E02D47-9FC6-44C1-9384-B975FA61E616}" srcOrd="2" destOrd="0" presId="urn:microsoft.com/office/officeart/2018/2/layout/IconVerticalSolidList"/>
    <dgm:cxn modelId="{0951798E-1323-46A2-AD3E-A7218ADC15A0}" type="presParOf" srcId="{42075AC0-9B98-4B64-BFA4-5BFA1C6CA3C4}" destId="{12C71E1E-DF26-45DC-85F5-B87FC3103DF4}" srcOrd="3" destOrd="0" presId="urn:microsoft.com/office/officeart/2018/2/layout/IconVerticalSolidList"/>
    <dgm:cxn modelId="{B7D0393A-7564-48B6-83C3-C77C0EC64440}" type="presParOf" srcId="{0E9A2D42-A853-4298-9D3C-330B1F0242D7}" destId="{381DFEF1-B646-44BE-BCFE-3895D268F339}" srcOrd="1" destOrd="0" presId="urn:microsoft.com/office/officeart/2018/2/layout/IconVerticalSolidList"/>
    <dgm:cxn modelId="{DE15A467-26ED-47C7-85B0-7F299E1E53DC}" type="presParOf" srcId="{0E9A2D42-A853-4298-9D3C-330B1F0242D7}" destId="{F3568AC7-DF5D-4E36-AEB0-1161776E4C0E}" srcOrd="2" destOrd="0" presId="urn:microsoft.com/office/officeart/2018/2/layout/IconVerticalSolidList"/>
    <dgm:cxn modelId="{39495FB3-0307-4BC3-A121-F5A38AABD112}" type="presParOf" srcId="{F3568AC7-DF5D-4E36-AEB0-1161776E4C0E}" destId="{D4EA9044-220A-4942-9623-6A1D527835E4}" srcOrd="0" destOrd="0" presId="urn:microsoft.com/office/officeart/2018/2/layout/IconVerticalSolidList"/>
    <dgm:cxn modelId="{649D323F-6468-4E18-A1AA-1D02ABC090FC}" type="presParOf" srcId="{F3568AC7-DF5D-4E36-AEB0-1161776E4C0E}" destId="{9F8AE5D9-E663-4EA2-90C6-7A30F47DC7FE}" srcOrd="1" destOrd="0" presId="urn:microsoft.com/office/officeart/2018/2/layout/IconVerticalSolidList"/>
    <dgm:cxn modelId="{176296BC-74F8-4D3E-867C-C7619850F195}" type="presParOf" srcId="{F3568AC7-DF5D-4E36-AEB0-1161776E4C0E}" destId="{7D29B0F5-BF6D-4DE6-9DE4-CE0B7DEAFBB2}" srcOrd="2" destOrd="0" presId="urn:microsoft.com/office/officeart/2018/2/layout/IconVerticalSolidList"/>
    <dgm:cxn modelId="{0098F30A-BE51-4D1E-80DE-9BAEE86F249E}" type="presParOf" srcId="{F3568AC7-DF5D-4E36-AEB0-1161776E4C0E}" destId="{415B1BAA-41C3-46AE-A46B-70A6A7CD27DA}" srcOrd="3" destOrd="0" presId="urn:microsoft.com/office/officeart/2018/2/layout/IconVerticalSolidList"/>
    <dgm:cxn modelId="{415B2968-FC5A-48A1-A21E-FBEF80478A6C}" type="presParOf" srcId="{0E9A2D42-A853-4298-9D3C-330B1F0242D7}" destId="{9F07C613-D61D-4CD5-8F21-34AA6391525C}" srcOrd="3" destOrd="0" presId="urn:microsoft.com/office/officeart/2018/2/layout/IconVerticalSolidList"/>
    <dgm:cxn modelId="{6D86971D-74A5-4979-825B-9B165ECB33AA}" type="presParOf" srcId="{0E9A2D42-A853-4298-9D3C-330B1F0242D7}" destId="{BEBA1361-240B-447A-A0C0-A2BEFAA08C34}" srcOrd="4" destOrd="0" presId="urn:microsoft.com/office/officeart/2018/2/layout/IconVerticalSolidList"/>
    <dgm:cxn modelId="{56693488-3A99-4E0B-9582-5D323DCCBB2E}" type="presParOf" srcId="{BEBA1361-240B-447A-A0C0-A2BEFAA08C34}" destId="{A500717F-0179-47D0-9E78-E302053A0C73}" srcOrd="0" destOrd="0" presId="urn:microsoft.com/office/officeart/2018/2/layout/IconVerticalSolidList"/>
    <dgm:cxn modelId="{8A4A256A-DDA7-44D9-A8ED-BBAFDF61F54C}" type="presParOf" srcId="{BEBA1361-240B-447A-A0C0-A2BEFAA08C34}" destId="{38E58D2B-8EF0-4F43-A521-1A676D100E9A}" srcOrd="1" destOrd="0" presId="urn:microsoft.com/office/officeart/2018/2/layout/IconVerticalSolidList"/>
    <dgm:cxn modelId="{53C6D599-0B27-4E7D-B889-B39FD494400D}" type="presParOf" srcId="{BEBA1361-240B-447A-A0C0-A2BEFAA08C34}" destId="{FA298E77-34DA-4587-8D7A-E7DC2C5A0544}" srcOrd="2" destOrd="0" presId="urn:microsoft.com/office/officeart/2018/2/layout/IconVerticalSolidList"/>
    <dgm:cxn modelId="{84F5F9C9-F302-4019-9FED-3C939F8856AF}" type="presParOf" srcId="{BEBA1361-240B-447A-A0C0-A2BEFAA08C34}" destId="{21020FDF-043D-496C-85FA-3583189DE5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18E4A-7192-440F-9636-3A64C65B4B90}">
      <dsp:nvSpPr>
        <dsp:cNvPr id="0" name=""/>
        <dsp:cNvSpPr/>
      </dsp:nvSpPr>
      <dsp:spPr bwMode="white">
        <a:xfrm>
          <a:off x="0" y="0"/>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hemeClr val="accent1"/>
        </a:lnRef>
        <a:fillRef idx="1">
          <a:schemeClr val="accent1"/>
        </a:fillRef>
        <a:effectRef idx="0">
          <a:scrgbClr r="0" g="0" b="0"/>
        </a:effectRef>
        <a:fontRef idx="minor">
          <a:schemeClr val="lt1"/>
        </a:fontRef>
      </dsp:style>
    </dsp:sp>
    <dsp:sp modelId="{6845A4C8-56C6-42C0-84A7-C6F0F2C2C26C}">
      <dsp:nvSpPr>
        <dsp:cNvPr id="0" name=""/>
        <dsp:cNvSpPr/>
      </dsp:nvSpPr>
      <dsp:spPr bwMode="white">
        <a:xfrm>
          <a:off x="0" y="0"/>
          <a:ext cx="10131425" cy="84620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1600200">
            <a:lnSpc>
              <a:spcPct val="90000"/>
            </a:lnSpc>
            <a:spcBef>
              <a:spcPct val="0"/>
            </a:spcBef>
            <a:spcAft>
              <a:spcPct val="35000"/>
            </a:spcAft>
            <a:buNone/>
          </a:pPr>
          <a:r>
            <a:rPr lang="en-US" sz="3600" kern="1200" dirty="0">
              <a:solidFill>
                <a:schemeClr val="tx1"/>
              </a:solidFill>
              <a:latin typeface="Aharoni" panose="02010803020104030203" pitchFamily="2" charset="-79"/>
              <a:cs typeface="Aharoni" panose="02010803020104030203" pitchFamily="2" charset="-79"/>
            </a:rPr>
            <a:t>Using Python's </a:t>
          </a:r>
          <a:r>
            <a:rPr lang="en-US" sz="3600" kern="1200" dirty="0" err="1">
              <a:solidFill>
                <a:schemeClr val="tx1"/>
              </a:solidFill>
              <a:latin typeface="Aharoni" panose="02010803020104030203" pitchFamily="2" charset="-79"/>
              <a:cs typeface="Aharoni" panose="02010803020104030203" pitchFamily="2" charset="-79"/>
            </a:rPr>
            <a:t>pygame</a:t>
          </a:r>
          <a:r>
            <a:rPr lang="en-US" sz="3600" kern="1200" dirty="0">
              <a:solidFill>
                <a:schemeClr val="tx1"/>
              </a:solidFill>
              <a:latin typeface="Aharoni" panose="02010803020104030203" pitchFamily="2" charset="-79"/>
              <a:cs typeface="Aharoni" panose="02010803020104030203" pitchFamily="2" charset="-79"/>
            </a:rPr>
            <a:t> package, we built our own gaming console for the Dino Run game. In this Dino Run Game, we implemented the N.E.A.T (Neuro Evolution of Augmenting Topologies) algorithm to apply Artificial Intelligence.</a:t>
          </a:r>
        </a:p>
      </dsp:txBody>
      <dsp:txXfrm>
        <a:off x="0" y="0"/>
        <a:ext cx="10131425" cy="846200"/>
      </dsp:txXfrm>
    </dsp:sp>
    <dsp:sp modelId="{F5D2FAD2-D799-4520-AF36-7DB83B0E6004}">
      <dsp:nvSpPr>
        <dsp:cNvPr id="0" name=""/>
        <dsp:cNvSpPr/>
      </dsp:nvSpPr>
      <dsp:spPr bwMode="white">
        <a:xfrm>
          <a:off x="0" y="846200"/>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hemeClr val="accent1"/>
        </a:lnRef>
        <a:fillRef idx="1">
          <a:schemeClr val="accent1"/>
        </a:fillRef>
        <a:effectRef idx="0">
          <a:scrgbClr r="0" g="0" b="0"/>
        </a:effectRef>
        <a:fontRef idx="minor">
          <a:schemeClr val="lt1"/>
        </a:fontRef>
      </dsp:style>
    </dsp:sp>
    <dsp:sp modelId="{AE26A069-F10A-4399-B024-0D5C4A2A1373}">
      <dsp:nvSpPr>
        <dsp:cNvPr id="0" name=""/>
        <dsp:cNvSpPr/>
      </dsp:nvSpPr>
      <dsp:spPr bwMode="white">
        <a:xfrm>
          <a:off x="0" y="846200"/>
          <a:ext cx="10131425" cy="84620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1600200">
            <a:lnSpc>
              <a:spcPct val="90000"/>
            </a:lnSpc>
            <a:spcBef>
              <a:spcPct val="0"/>
            </a:spcBef>
            <a:spcAft>
              <a:spcPct val="35000"/>
            </a:spcAft>
            <a:buNone/>
          </a:pPr>
          <a:r>
            <a:rPr lang="en-US" sz="3600" kern="1200" dirty="0">
              <a:solidFill>
                <a:schemeClr val="tx1"/>
              </a:solidFill>
              <a:latin typeface="Aharoni" panose="02010803020104030203" pitchFamily="2" charset="-79"/>
              <a:cs typeface="Aharoni" panose="02010803020104030203" pitchFamily="2" charset="-79"/>
            </a:rPr>
            <a:t>In a nutshell, this implementation creates objects for the Dino, the Cactus, the birds, the Ground, and the Scoreboard.</a:t>
          </a:r>
        </a:p>
      </dsp:txBody>
      <dsp:txXfrm>
        <a:off x="0" y="846200"/>
        <a:ext cx="10131425" cy="846200"/>
      </dsp:txXfrm>
    </dsp:sp>
    <dsp:sp modelId="{42C96EA4-7F10-4CF5-900B-7E26FD922AAC}">
      <dsp:nvSpPr>
        <dsp:cNvPr id="0" name=""/>
        <dsp:cNvSpPr/>
      </dsp:nvSpPr>
      <dsp:spPr bwMode="white">
        <a:xfrm>
          <a:off x="0" y="1692400"/>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hemeClr val="accent1"/>
        </a:lnRef>
        <a:fillRef idx="1">
          <a:schemeClr val="accent1"/>
        </a:fillRef>
        <a:effectRef idx="0">
          <a:scrgbClr r="0" g="0" b="0"/>
        </a:effectRef>
        <a:fontRef idx="minor">
          <a:schemeClr val="lt1"/>
        </a:fontRef>
      </dsp:style>
    </dsp:sp>
    <dsp:sp modelId="{E130E4D7-A603-43D8-9B10-1A96A550DF68}">
      <dsp:nvSpPr>
        <dsp:cNvPr id="0" name=""/>
        <dsp:cNvSpPr/>
      </dsp:nvSpPr>
      <dsp:spPr bwMode="white">
        <a:xfrm>
          <a:off x="0" y="1692400"/>
          <a:ext cx="10131425" cy="84620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1600200">
            <a:lnSpc>
              <a:spcPct val="90000"/>
            </a:lnSpc>
            <a:spcBef>
              <a:spcPct val="0"/>
            </a:spcBef>
            <a:spcAft>
              <a:spcPct val="35000"/>
            </a:spcAft>
            <a:buNone/>
          </a:pPr>
          <a:r>
            <a:rPr lang="en-US" sz="3600" kern="1200" dirty="0">
              <a:solidFill>
                <a:schemeClr val="tx1"/>
              </a:solidFill>
              <a:latin typeface="Aharoni" panose="02010803020104030203" pitchFamily="2" charset="-79"/>
              <a:cs typeface="Aharoni" panose="02010803020104030203" pitchFamily="2" charset="-79"/>
            </a:rPr>
            <a:t>The T-rex moves from left to right of the screen by avoiding the obstacles.</a:t>
          </a:r>
        </a:p>
      </dsp:txBody>
      <dsp:txXfrm>
        <a:off x="0" y="1692400"/>
        <a:ext cx="10131425" cy="846200"/>
      </dsp:txXfrm>
    </dsp:sp>
    <dsp:sp modelId="{0FC4588C-B6FA-4663-B569-E3392EF98913}">
      <dsp:nvSpPr>
        <dsp:cNvPr id="0" name=""/>
        <dsp:cNvSpPr/>
      </dsp:nvSpPr>
      <dsp:spPr bwMode="white">
        <a:xfrm>
          <a:off x="0" y="2538599"/>
          <a:ext cx="10131425"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hemeClr val="accent1"/>
        </a:lnRef>
        <a:fillRef idx="1">
          <a:schemeClr val="accent1"/>
        </a:fillRef>
        <a:effectRef idx="0">
          <a:scrgbClr r="0" g="0" b="0"/>
        </a:effectRef>
        <a:fontRef idx="minor">
          <a:schemeClr val="lt1"/>
        </a:fontRef>
      </dsp:style>
    </dsp:sp>
    <dsp:sp modelId="{407E3CF2-EDA7-49BB-8F3A-287BF12998A3}">
      <dsp:nvSpPr>
        <dsp:cNvPr id="0" name=""/>
        <dsp:cNvSpPr/>
      </dsp:nvSpPr>
      <dsp:spPr bwMode="white">
        <a:xfrm>
          <a:off x="0" y="2538599"/>
          <a:ext cx="10131425" cy="84620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1600200">
            <a:lnSpc>
              <a:spcPct val="90000"/>
            </a:lnSpc>
            <a:spcBef>
              <a:spcPct val="0"/>
            </a:spcBef>
            <a:spcAft>
              <a:spcPct val="35000"/>
            </a:spcAft>
            <a:buNone/>
          </a:pPr>
          <a:r>
            <a:rPr lang="en-US" sz="3600" kern="1200" dirty="0">
              <a:solidFill>
                <a:schemeClr val="tx1"/>
              </a:solidFill>
              <a:latin typeface="Aharoni" panose="02010803020104030203" pitchFamily="2" charset="-79"/>
              <a:cs typeface="Aharoni" panose="02010803020104030203" pitchFamily="2" charset="-79"/>
            </a:rPr>
            <a:t>The obstacles include cactus and the birds – cactus can be avoided by jumping over them while birds are avoided by either jumping or ducking depending on the height of the birds in the sky.</a:t>
          </a:r>
        </a:p>
      </dsp:txBody>
      <dsp:txXfrm>
        <a:off x="0" y="2538599"/>
        <a:ext cx="10131425" cy="846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795E0-09FF-4E52-A52C-F09CBE714BEB}">
      <dsp:nvSpPr>
        <dsp:cNvPr id="0" name=""/>
        <dsp:cNvSpPr/>
      </dsp:nvSpPr>
      <dsp:spPr>
        <a:xfrm>
          <a:off x="0" y="26327"/>
          <a:ext cx="4995334" cy="10423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B4A696-70A1-4A7C-8987-3C9E8A9EA5FD}">
      <dsp:nvSpPr>
        <dsp:cNvPr id="0" name=""/>
        <dsp:cNvSpPr/>
      </dsp:nvSpPr>
      <dsp:spPr>
        <a:xfrm>
          <a:off x="315312" y="234975"/>
          <a:ext cx="573295" cy="57329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C71E1E-DF26-45DC-85F5-B87FC3103DF4}">
      <dsp:nvSpPr>
        <dsp:cNvPr id="0" name=""/>
        <dsp:cNvSpPr/>
      </dsp:nvSpPr>
      <dsp:spPr>
        <a:xfrm>
          <a:off x="1203920" y="445"/>
          <a:ext cx="3791413" cy="104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16" tIns="110316" rIns="110316" bIns="110316" numCol="1" spcCol="1270" anchor="ctr" anchorCtr="0">
          <a:noAutofit/>
        </a:bodyPr>
        <a:lstStyle/>
        <a:p>
          <a:pPr marL="0" lvl="0" indent="0" algn="l" defTabSz="1111250">
            <a:lnSpc>
              <a:spcPct val="100000"/>
            </a:lnSpc>
            <a:spcBef>
              <a:spcPct val="0"/>
            </a:spcBef>
            <a:spcAft>
              <a:spcPct val="35000"/>
            </a:spcAft>
            <a:buNone/>
          </a:pPr>
          <a:r>
            <a:rPr lang="en-CA" sz="2500" kern="1200" dirty="0"/>
            <a:t>Duck  problem</a:t>
          </a:r>
          <a:endParaRPr lang="en-US" sz="2500" kern="1200" dirty="0"/>
        </a:p>
      </dsp:txBody>
      <dsp:txXfrm>
        <a:off x="1203920" y="445"/>
        <a:ext cx="3791413" cy="1042355"/>
      </dsp:txXfrm>
    </dsp:sp>
    <dsp:sp modelId="{D4EA9044-220A-4942-9623-6A1D527835E4}">
      <dsp:nvSpPr>
        <dsp:cNvPr id="0" name=""/>
        <dsp:cNvSpPr/>
      </dsp:nvSpPr>
      <dsp:spPr>
        <a:xfrm>
          <a:off x="0" y="1303389"/>
          <a:ext cx="4995334" cy="10423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8AE5D9-E663-4EA2-90C6-7A30F47DC7FE}">
      <dsp:nvSpPr>
        <dsp:cNvPr id="0" name=""/>
        <dsp:cNvSpPr/>
      </dsp:nvSpPr>
      <dsp:spPr>
        <a:xfrm>
          <a:off x="315312" y="1537919"/>
          <a:ext cx="573295" cy="5732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5B1BAA-41C3-46AE-A46B-70A6A7CD27DA}">
      <dsp:nvSpPr>
        <dsp:cNvPr id="0" name=""/>
        <dsp:cNvSpPr/>
      </dsp:nvSpPr>
      <dsp:spPr>
        <a:xfrm>
          <a:off x="1203920" y="1303389"/>
          <a:ext cx="3791413" cy="104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16" tIns="110316" rIns="110316" bIns="110316" numCol="1" spcCol="1270" anchor="ctr" anchorCtr="0">
          <a:noAutofit/>
        </a:bodyPr>
        <a:lstStyle/>
        <a:p>
          <a:pPr marL="0" lvl="0" indent="0" algn="l" defTabSz="1111250">
            <a:lnSpc>
              <a:spcPct val="100000"/>
            </a:lnSpc>
            <a:spcBef>
              <a:spcPct val="0"/>
            </a:spcBef>
            <a:spcAft>
              <a:spcPct val="35000"/>
            </a:spcAft>
            <a:buNone/>
          </a:pPr>
          <a:r>
            <a:rPr lang="en-CA" sz="2500" kern="1200"/>
            <a:t>Interface problem when its not responsive</a:t>
          </a:r>
          <a:endParaRPr lang="en-US" sz="2500" kern="1200"/>
        </a:p>
      </dsp:txBody>
      <dsp:txXfrm>
        <a:off x="1203920" y="1303389"/>
        <a:ext cx="3791413" cy="1042355"/>
      </dsp:txXfrm>
    </dsp:sp>
    <dsp:sp modelId="{A500717F-0179-47D0-9E78-E302053A0C73}">
      <dsp:nvSpPr>
        <dsp:cNvPr id="0" name=""/>
        <dsp:cNvSpPr/>
      </dsp:nvSpPr>
      <dsp:spPr>
        <a:xfrm>
          <a:off x="0" y="2606333"/>
          <a:ext cx="4995334" cy="10423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58D2B-8EF0-4F43-A521-1A676D100E9A}">
      <dsp:nvSpPr>
        <dsp:cNvPr id="0" name=""/>
        <dsp:cNvSpPr/>
      </dsp:nvSpPr>
      <dsp:spPr>
        <a:xfrm>
          <a:off x="315312" y="2840863"/>
          <a:ext cx="573295" cy="5732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020FDF-043D-496C-85FA-3583189DE5FF}">
      <dsp:nvSpPr>
        <dsp:cNvPr id="0" name=""/>
        <dsp:cNvSpPr/>
      </dsp:nvSpPr>
      <dsp:spPr>
        <a:xfrm>
          <a:off x="1203920" y="2606333"/>
          <a:ext cx="3791413" cy="104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16" tIns="110316" rIns="110316" bIns="110316" numCol="1" spcCol="1270" anchor="ctr" anchorCtr="0">
          <a:noAutofit/>
        </a:bodyPr>
        <a:lstStyle/>
        <a:p>
          <a:pPr marL="0" lvl="0" indent="0" algn="l" defTabSz="1111250">
            <a:lnSpc>
              <a:spcPct val="100000"/>
            </a:lnSpc>
            <a:spcBef>
              <a:spcPct val="0"/>
            </a:spcBef>
            <a:spcAft>
              <a:spcPct val="35000"/>
            </a:spcAft>
            <a:buNone/>
          </a:pPr>
          <a:r>
            <a:rPr lang="en-CA" sz="2500" kern="1200"/>
            <a:t>Highest score</a:t>
          </a:r>
          <a:endParaRPr lang="en-US" sz="2500" kern="1200"/>
        </a:p>
      </dsp:txBody>
      <dsp:txXfrm>
        <a:off x="1203920" y="2606333"/>
        <a:ext cx="3791413" cy="10423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t>8/8/2022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8/8/2022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8/8/2022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t>8/8/2022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t>8/8/2022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4" name="Picture 4" descr="A picture containing chart&#10;&#10;Description automatically generated"/>
          <p:cNvPicPr>
            <a:picLocks noChangeAspect="1"/>
          </p:cNvPicPr>
          <p:nvPr/>
        </p:nvPicPr>
        <p:blipFill rotWithShape="1">
          <a:blip r:embed="rId3"/>
          <a:srcRect r="7110" b="-1"/>
          <a:stretch>
            <a:fillRect/>
          </a:stretch>
        </p:blipFill>
        <p:spPr>
          <a:xfrm>
            <a:off x="-15072" y="-11004"/>
            <a:ext cx="12191980" cy="6857990"/>
          </a:xfrm>
          <a:prstGeom prst="rect">
            <a:avLst/>
          </a:prstGeom>
        </p:spPr>
      </p:pic>
      <p:pic>
        <p:nvPicPr>
          <p:cNvPr id="213" name="Picture 212"/>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5" name="Rectangle 214"/>
          <p:cNvSpPr>
            <a:spLocks noGrp="1" noRot="1" noChangeAspect="1" noMove="1" noResize="1" noEditPoints="1" noAdjustHandles="1" noChangeArrowheads="1" noChangeShapeType="1" noTextEdit="1"/>
          </p:cNvSpPr>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panose="020B0604020202020204"/>
              <a:buNone/>
            </a:pPr>
            <a:endParaRPr lang="en-US" sz="1600" cap="all">
              <a:solidFill>
                <a:schemeClr val="tx1"/>
              </a:solidFill>
            </a:endParaRPr>
          </a:p>
        </p:txBody>
      </p:sp>
      <p:sp>
        <p:nvSpPr>
          <p:cNvPr id="2" name="Title 1"/>
          <p:cNvSpPr>
            <a:spLocks noGrp="1"/>
          </p:cNvSpPr>
          <p:nvPr>
            <p:ph type="ctrTitle"/>
          </p:nvPr>
        </p:nvSpPr>
        <p:spPr>
          <a:xfrm>
            <a:off x="1922991" y="2298700"/>
            <a:ext cx="8347076" cy="1595952"/>
          </a:xfrm>
        </p:spPr>
        <p:txBody>
          <a:bodyPr vert="horz" lIns="91440" tIns="45720" rIns="91440" bIns="45720" rtlCol="0" anchor="b">
            <a:normAutofit/>
          </a:bodyPr>
          <a:lstStyle/>
          <a:p>
            <a:pPr algn="ctr"/>
            <a:r>
              <a:rPr lang="en-US" dirty="0">
                <a:latin typeface="Aharoni" panose="02010803020104030203" pitchFamily="2" charset="-79"/>
                <a:cs typeface="Aharoni" panose="02010803020104030203" pitchFamily="2" charset="-79"/>
              </a:rPr>
              <a:t>Capstone Final Presentation</a:t>
            </a:r>
          </a:p>
        </p:txBody>
      </p:sp>
      <p:sp>
        <p:nvSpPr>
          <p:cNvPr id="3" name="Subtitle 2"/>
          <p:cNvSpPr>
            <a:spLocks noGrp="1"/>
          </p:cNvSpPr>
          <p:nvPr>
            <p:ph type="subTitle" idx="1"/>
          </p:nvPr>
        </p:nvSpPr>
        <p:spPr>
          <a:xfrm>
            <a:off x="1918758" y="3894653"/>
            <a:ext cx="8355542" cy="664647"/>
          </a:xfrm>
        </p:spPr>
        <p:txBody>
          <a:bodyPr vert="horz" lIns="91440" tIns="45720" rIns="91440" bIns="45720" rtlCol="0" anchor="t">
            <a:normAutofit/>
          </a:bodyPr>
          <a:lstStyle/>
          <a:p>
            <a:pPr algn="ctr"/>
            <a:r>
              <a:rPr lang="en-US" dirty="0">
                <a:latin typeface="Abadi" panose="020B0604020104020204" pitchFamily="34" charset="0"/>
                <a:cs typeface="Aharoni" panose="02010803020104030203" pitchFamily="2" charset="-79"/>
              </a:rPr>
              <a:t>(DINO RUN PROJECT)</a:t>
            </a:r>
          </a:p>
        </p:txBody>
      </p:sp>
      <p:sp>
        <p:nvSpPr>
          <p:cNvPr id="5" name="TextBox 4"/>
          <p:cNvSpPr txBox="1"/>
          <p:nvPr/>
        </p:nvSpPr>
        <p:spPr>
          <a:xfrm>
            <a:off x="4433444" y="4811623"/>
            <a:ext cx="10243595" cy="2000548"/>
          </a:xfrm>
          <a:prstGeom prst="rect">
            <a:avLst/>
          </a:prstGeom>
          <a:noFill/>
        </p:spPr>
        <p:txBody>
          <a:bodyPr wrap="square" rtlCol="0">
            <a:spAutoFit/>
          </a:bodyPr>
          <a:lstStyle/>
          <a:p>
            <a:pPr algn="ctr">
              <a:lnSpc>
                <a:spcPct val="90000"/>
              </a:lnSpc>
              <a:spcAft>
                <a:spcPts val="600"/>
              </a:spcAft>
            </a:pPr>
            <a:r>
              <a:rPr lang="en-CA" dirty="0">
                <a:solidFill>
                  <a:schemeClr val="tx2">
                    <a:lumMod val="25000"/>
                  </a:schemeClr>
                </a:solidFill>
                <a:latin typeface="Abadi" panose="020B0604020104020204" pitchFamily="34" charset="0"/>
                <a:cs typeface="Aharoni" panose="02010803020104030203" pitchFamily="2" charset="-79"/>
              </a:rPr>
              <a:t>Alvin Henry 100709877</a:t>
            </a:r>
          </a:p>
          <a:p>
            <a:pPr algn="ctr">
              <a:lnSpc>
                <a:spcPct val="90000"/>
              </a:lnSpc>
              <a:spcAft>
                <a:spcPts val="600"/>
              </a:spcAft>
            </a:pPr>
            <a:r>
              <a:rPr lang="en-CA" dirty="0">
                <a:solidFill>
                  <a:schemeClr val="tx2">
                    <a:lumMod val="25000"/>
                  </a:schemeClr>
                </a:solidFill>
                <a:latin typeface="Abadi" panose="020B0604020104020204" pitchFamily="34" charset="0"/>
                <a:cs typeface="Aharoni" panose="02010803020104030203" pitchFamily="2" charset="-79"/>
              </a:rPr>
              <a:t> Nikhil </a:t>
            </a:r>
            <a:r>
              <a:rPr lang="en-CA" dirty="0" err="1">
                <a:solidFill>
                  <a:schemeClr val="tx2">
                    <a:lumMod val="25000"/>
                  </a:schemeClr>
                </a:solidFill>
                <a:latin typeface="Abadi" panose="020B0604020104020204" pitchFamily="34" charset="0"/>
                <a:cs typeface="Aharoni" panose="02010803020104030203" pitchFamily="2" charset="-79"/>
              </a:rPr>
              <a:t>Aleti</a:t>
            </a:r>
            <a:r>
              <a:rPr lang="en-CA" dirty="0">
                <a:solidFill>
                  <a:schemeClr val="tx2">
                    <a:lumMod val="25000"/>
                  </a:schemeClr>
                </a:solidFill>
                <a:latin typeface="Abadi" panose="020B0604020104020204" pitchFamily="34" charset="0"/>
                <a:cs typeface="Aharoni" panose="02010803020104030203" pitchFamily="2" charset="-79"/>
              </a:rPr>
              <a:t> 100851159 </a:t>
            </a:r>
          </a:p>
          <a:p>
            <a:pPr algn="ctr">
              <a:lnSpc>
                <a:spcPct val="90000"/>
              </a:lnSpc>
              <a:spcAft>
                <a:spcPts val="600"/>
              </a:spcAft>
            </a:pPr>
            <a:r>
              <a:rPr lang="en-CA" dirty="0" err="1">
                <a:solidFill>
                  <a:schemeClr val="tx2">
                    <a:lumMod val="25000"/>
                  </a:schemeClr>
                </a:solidFill>
                <a:latin typeface="Abadi" panose="020B0604020104020204" pitchFamily="34" charset="0"/>
                <a:cs typeface="Aharoni" panose="02010803020104030203" pitchFamily="2" charset="-79"/>
              </a:rPr>
              <a:t>Dhvani</a:t>
            </a:r>
            <a:r>
              <a:rPr lang="en-CA" dirty="0">
                <a:solidFill>
                  <a:schemeClr val="tx2">
                    <a:lumMod val="25000"/>
                  </a:schemeClr>
                </a:solidFill>
                <a:latin typeface="Abadi" panose="020B0604020104020204" pitchFamily="34" charset="0"/>
                <a:cs typeface="Aharoni" panose="02010803020104030203" pitchFamily="2" charset="-79"/>
              </a:rPr>
              <a:t> </a:t>
            </a:r>
            <a:r>
              <a:rPr lang="en-CA" dirty="0" err="1">
                <a:solidFill>
                  <a:schemeClr val="tx2">
                    <a:lumMod val="25000"/>
                  </a:schemeClr>
                </a:solidFill>
                <a:latin typeface="Abadi" panose="020B0604020104020204" pitchFamily="34" charset="0"/>
                <a:cs typeface="Aharoni" panose="02010803020104030203" pitchFamily="2" charset="-79"/>
              </a:rPr>
              <a:t>Mevawala</a:t>
            </a:r>
            <a:r>
              <a:rPr lang="en-CA" dirty="0">
                <a:solidFill>
                  <a:schemeClr val="tx2">
                    <a:lumMod val="25000"/>
                  </a:schemeClr>
                </a:solidFill>
                <a:latin typeface="Abadi" panose="020B0604020104020204" pitchFamily="34" charset="0"/>
                <a:cs typeface="Aharoni" panose="02010803020104030203" pitchFamily="2" charset="-79"/>
              </a:rPr>
              <a:t> 100827131 </a:t>
            </a:r>
          </a:p>
          <a:p>
            <a:pPr algn="ctr">
              <a:lnSpc>
                <a:spcPct val="90000"/>
              </a:lnSpc>
              <a:spcAft>
                <a:spcPts val="600"/>
              </a:spcAft>
            </a:pPr>
            <a:r>
              <a:rPr lang="en-CA" dirty="0" err="1">
                <a:solidFill>
                  <a:schemeClr val="tx2">
                    <a:lumMod val="25000"/>
                  </a:schemeClr>
                </a:solidFill>
                <a:latin typeface="Abadi" panose="020B0604020104020204" pitchFamily="34" charset="0"/>
                <a:cs typeface="Aharoni" panose="02010803020104030203" pitchFamily="2" charset="-79"/>
              </a:rPr>
              <a:t>Drasti</a:t>
            </a:r>
            <a:r>
              <a:rPr lang="en-CA" dirty="0">
                <a:solidFill>
                  <a:schemeClr val="tx2">
                    <a:lumMod val="25000"/>
                  </a:schemeClr>
                </a:solidFill>
                <a:latin typeface="Abadi" panose="020B0604020104020204" pitchFamily="34" charset="0"/>
                <a:cs typeface="Aharoni" panose="02010803020104030203" pitchFamily="2" charset="-79"/>
              </a:rPr>
              <a:t> </a:t>
            </a:r>
            <a:r>
              <a:rPr lang="en-CA" dirty="0" err="1">
                <a:solidFill>
                  <a:schemeClr val="tx2">
                    <a:lumMod val="25000"/>
                  </a:schemeClr>
                </a:solidFill>
                <a:latin typeface="Abadi" panose="020B0604020104020204" pitchFamily="34" charset="0"/>
                <a:cs typeface="Aharoni" panose="02010803020104030203" pitchFamily="2" charset="-79"/>
              </a:rPr>
              <a:t>Sutrariya</a:t>
            </a:r>
            <a:r>
              <a:rPr lang="en-CA" dirty="0">
                <a:solidFill>
                  <a:schemeClr val="tx2">
                    <a:lumMod val="25000"/>
                  </a:schemeClr>
                </a:solidFill>
                <a:latin typeface="Abadi" panose="020B0604020104020204" pitchFamily="34" charset="0"/>
                <a:cs typeface="Aharoni" panose="02010803020104030203" pitchFamily="2" charset="-79"/>
              </a:rPr>
              <a:t> 100850377 </a:t>
            </a:r>
          </a:p>
          <a:p>
            <a:pPr algn="ctr">
              <a:lnSpc>
                <a:spcPct val="90000"/>
              </a:lnSpc>
              <a:spcAft>
                <a:spcPts val="600"/>
              </a:spcAft>
            </a:pPr>
            <a:r>
              <a:rPr lang="en-CA" dirty="0" err="1">
                <a:solidFill>
                  <a:schemeClr val="tx2">
                    <a:lumMod val="25000"/>
                  </a:schemeClr>
                </a:solidFill>
                <a:latin typeface="Abadi" panose="020B0604020104020204" pitchFamily="34" charset="0"/>
                <a:cs typeface="Aharoni" panose="02010803020104030203" pitchFamily="2" charset="-79"/>
              </a:rPr>
              <a:t>Rushikumar</a:t>
            </a:r>
            <a:r>
              <a:rPr lang="en-CA" dirty="0">
                <a:solidFill>
                  <a:schemeClr val="tx2">
                    <a:lumMod val="25000"/>
                  </a:schemeClr>
                </a:solidFill>
                <a:latin typeface="Abadi" panose="020B0604020104020204" pitchFamily="34" charset="0"/>
                <a:cs typeface="Aharoni" panose="02010803020104030203" pitchFamily="2" charset="-79"/>
              </a:rPr>
              <a:t> Patel 100852498</a:t>
            </a:r>
          </a:p>
          <a:p>
            <a:pPr>
              <a:spcAft>
                <a:spcPts val="600"/>
              </a:spcAft>
            </a:pP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10" name="Picture 9"/>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377555" y="872474"/>
            <a:ext cx="3148330" cy="1406160"/>
          </a:xfrm>
        </p:spPr>
        <p:txBody>
          <a:bodyPr vert="horz" lIns="91440" tIns="45720" rIns="91440" bIns="45720" rtlCol="0" anchor="b">
            <a:normAutofit fontScale="90000"/>
          </a:bodyPr>
          <a:lstStyle/>
          <a:p>
            <a:r>
              <a:rPr lang="en-US" sz="4800" dirty="0">
                <a:latin typeface="Aharoni" panose="02010803020104030203" pitchFamily="2" charset="-79"/>
                <a:cs typeface="Aharoni" panose="02010803020104030203" pitchFamily="2" charset="-79"/>
              </a:rPr>
              <a:t>Bird class</a:t>
            </a:r>
          </a:p>
        </p:txBody>
      </p:sp>
      <p:pic>
        <p:nvPicPr>
          <p:cNvPr id="4" name="Picture 4" descr="Text&#10;&#10;Description automatically generated"/>
          <p:cNvPicPr>
            <a:picLocks noChangeAspect="1"/>
          </p:cNvPicPr>
          <p:nvPr/>
        </p:nvPicPr>
        <p:blipFill>
          <a:blip r:embed="rId4"/>
          <a:stretch>
            <a:fillRect/>
          </a:stretch>
        </p:blipFill>
        <p:spPr>
          <a:xfrm>
            <a:off x="3621506" y="176912"/>
            <a:ext cx="7912650" cy="2797285"/>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headEnd/>
            <a:tailEnd/>
          </a:ln>
          <a:effectLst>
            <a:outerShdw blurRad="254000" algn="tl" rotWithShape="0">
              <a:srgbClr val="000000">
                <a:alpha val="43000"/>
              </a:srgbClr>
            </a:outerShdw>
          </a:effectLst>
        </p:spPr>
      </p:pic>
      <p:pic>
        <p:nvPicPr>
          <p:cNvPr id="5" name="Picture 5" descr="Text&#10;&#10;Description automatically generated"/>
          <p:cNvPicPr>
            <a:picLocks noChangeAspect="1"/>
          </p:cNvPicPr>
          <p:nvPr/>
        </p:nvPicPr>
        <p:blipFill>
          <a:blip r:embed="rId5"/>
          <a:stretch>
            <a:fillRect/>
          </a:stretch>
        </p:blipFill>
        <p:spPr>
          <a:xfrm>
            <a:off x="4065487" y="3695700"/>
            <a:ext cx="7840763" cy="2745377"/>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headEnd/>
            <a:tailEnd/>
          </a:ln>
          <a:effectLst>
            <a:outerShdw blurRad="254000" algn="tl" rotWithShape="0">
              <a:srgbClr val="000000">
                <a:alpha val="43000"/>
              </a:srgbClr>
            </a:outerShdw>
          </a:effectLst>
        </p:spPr>
      </p:pic>
      <p:sp>
        <p:nvSpPr>
          <p:cNvPr id="6" name="TextBox 5"/>
          <p:cNvSpPr txBox="1"/>
          <p:nvPr/>
        </p:nvSpPr>
        <p:spPr>
          <a:xfrm>
            <a:off x="142875" y="3695700"/>
            <a:ext cx="377973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800" dirty="0">
                <a:latin typeface="Aharoni" panose="02010803020104030203" pitchFamily="2" charset="-79"/>
                <a:cs typeface="Aharoni" panose="02010803020104030203" pitchFamily="2" charset="-79"/>
              </a:rPr>
              <a:t>Moving background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p:cNvPicPr>
          <p:nvPr>
            <p:ph idx="1"/>
          </p:nvPr>
        </p:nvPicPr>
        <p:blipFill rotWithShape="1">
          <a:blip r:embed="rId2"/>
          <a:srcRect t="4469" r="-480" b="17318"/>
          <a:stretch>
            <a:fillRect/>
          </a:stretch>
        </p:blipFill>
        <p:spPr>
          <a:xfrm>
            <a:off x="534060" y="1642264"/>
            <a:ext cx="6783110" cy="2261044"/>
          </a:xfrm>
        </p:spPr>
      </p:pic>
      <p:pic>
        <p:nvPicPr>
          <p:cNvPr id="5" name="Picture 5" descr="Text&#10;&#10;Description automatically generated"/>
          <p:cNvPicPr>
            <a:picLocks noChangeAspect="1"/>
          </p:cNvPicPr>
          <p:nvPr/>
        </p:nvPicPr>
        <p:blipFill>
          <a:blip r:embed="rId3"/>
          <a:stretch>
            <a:fillRect/>
          </a:stretch>
        </p:blipFill>
        <p:spPr>
          <a:xfrm>
            <a:off x="4451230" y="4093235"/>
            <a:ext cx="7343954" cy="25390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4497" y="2474809"/>
            <a:ext cx="3979205" cy="1453363"/>
          </a:xfrm>
        </p:spPr>
        <p:txBody>
          <a:bodyPr>
            <a:normAutofit/>
          </a:bodyPr>
          <a:lstStyle/>
          <a:p>
            <a:r>
              <a:rPr lang="en-US" dirty="0">
                <a:latin typeface="Aharoni" panose="02010803020104030203" pitchFamily="2" charset="-79"/>
                <a:cs typeface="Aharoni" panose="02010803020104030203" pitchFamily="2" charset="-79"/>
              </a:rPr>
              <a:t>N.E.A.T </a:t>
            </a:r>
          </a:p>
        </p:txBody>
      </p:sp>
      <p:pic>
        <p:nvPicPr>
          <p:cNvPr id="4" name="Picture 4" descr="Text&#10;&#10;Description automatically generated"/>
          <p:cNvPicPr>
            <a:picLocks noChangeAspect="1"/>
          </p:cNvPicPr>
          <p:nvPr/>
        </p:nvPicPr>
        <p:blipFill>
          <a:blip r:embed="rId3"/>
          <a:stretch>
            <a:fillRect/>
          </a:stretch>
        </p:blipFill>
        <p:spPr>
          <a:xfrm>
            <a:off x="2974999" y="398419"/>
            <a:ext cx="7792120" cy="625836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headEnd/>
            <a:tailEnd/>
          </a:ln>
          <a:effectLst>
            <a:outerShdw blurRad="254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 (2675)"/>
          <p:cNvPicPr>
            <a:picLocks noGrp="1" noChangeAspect="1"/>
          </p:cNvPicPr>
          <p:nvPr>
            <p:ph sz="half" idx="1"/>
          </p:nvPr>
        </p:nvPicPr>
        <p:blipFill>
          <a:blip r:embed="rId2"/>
          <a:stretch>
            <a:fillRect/>
          </a:stretch>
        </p:blipFill>
        <p:spPr>
          <a:xfrm>
            <a:off x="123190" y="547370"/>
            <a:ext cx="9093200" cy="5253990"/>
          </a:xfrm>
          <a:prstGeom prst="rect">
            <a:avLst/>
          </a:prstGeom>
        </p:spPr>
      </p:pic>
      <p:pic>
        <p:nvPicPr>
          <p:cNvPr id="7" name="Content Placeholder 6" descr="Screenshot (2674)"/>
          <p:cNvPicPr>
            <a:picLocks noGrp="1" noChangeAspect="1"/>
          </p:cNvPicPr>
          <p:nvPr>
            <p:ph sz="half" idx="2"/>
          </p:nvPr>
        </p:nvPicPr>
        <p:blipFill>
          <a:blip r:embed="rId3"/>
          <a:stretch>
            <a:fillRect/>
          </a:stretch>
        </p:blipFill>
        <p:spPr>
          <a:xfrm>
            <a:off x="4836160" y="2049145"/>
            <a:ext cx="7355840" cy="18561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haroni" panose="02010803020104030203" pitchFamily="2" charset="-79"/>
                <a:cs typeface="Aharoni" panose="02010803020104030203" pitchFamily="2" charset="-79"/>
              </a:rPr>
              <a:t>Config file</a:t>
            </a:r>
          </a:p>
        </p:txBody>
      </p:sp>
      <p:pic>
        <p:nvPicPr>
          <p:cNvPr id="4" name="Picture 4" descr="Text&#10;&#10;Description automatically generated"/>
          <p:cNvPicPr>
            <a:picLocks noGrp="1" noChangeAspect="1"/>
          </p:cNvPicPr>
          <p:nvPr>
            <p:ph sz="half" idx="1"/>
          </p:nvPr>
        </p:nvPicPr>
        <p:blipFill>
          <a:blip r:embed="rId2"/>
          <a:stretch>
            <a:fillRect/>
          </a:stretch>
        </p:blipFill>
        <p:spPr>
          <a:xfrm>
            <a:off x="4332605" y="609600"/>
            <a:ext cx="7366000" cy="5951220"/>
          </a:xfrm>
        </p:spPr>
      </p:pic>
      <p:pic>
        <p:nvPicPr>
          <p:cNvPr id="3" name="Content Placeholder 2" descr="Screenshot (2677)"/>
          <p:cNvPicPr>
            <a:picLocks noGrp="1" noChangeAspect="1"/>
          </p:cNvPicPr>
          <p:nvPr>
            <p:ph sz="half" idx="2"/>
          </p:nvPr>
        </p:nvPicPr>
        <p:blipFill>
          <a:blip r:embed="rId3"/>
          <a:stretch>
            <a:fillRect/>
          </a:stretch>
        </p:blipFill>
        <p:spPr>
          <a:xfrm>
            <a:off x="7339330" y="4072255"/>
            <a:ext cx="4358640" cy="12763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F853-CB56-F982-3ED9-82C493E50F34}"/>
              </a:ext>
            </a:extLst>
          </p:cNvPr>
          <p:cNvSpPr>
            <a:spLocks noGrp="1"/>
          </p:cNvSpPr>
          <p:nvPr>
            <p:ph type="title"/>
          </p:nvPr>
        </p:nvSpPr>
        <p:spPr/>
        <p:txBody>
          <a:bodyPr/>
          <a:lstStyle/>
          <a:p>
            <a:pPr algn="ctr"/>
            <a:r>
              <a:rPr lang="en-CA" dirty="0">
                <a:latin typeface="Aharoni" panose="02010803020104030203" pitchFamily="2" charset="-79"/>
                <a:cs typeface="Aharoni" panose="02010803020104030203" pitchFamily="2" charset="-79"/>
              </a:rPr>
              <a:t>Problems faced</a:t>
            </a:r>
          </a:p>
        </p:txBody>
      </p:sp>
      <p:graphicFrame>
        <p:nvGraphicFramePr>
          <p:cNvPr id="5" name="Content Placeholder 2">
            <a:extLst>
              <a:ext uri="{FF2B5EF4-FFF2-40B4-BE49-F238E27FC236}">
                <a16:creationId xmlns:a16="http://schemas.microsoft.com/office/drawing/2014/main" id="{7960B42F-20C6-1F3D-4C9D-17A2369F343F}"/>
              </a:ext>
            </a:extLst>
          </p:cNvPr>
          <p:cNvGraphicFramePr>
            <a:graphicFrameLocks noGrp="1"/>
          </p:cNvGraphicFramePr>
          <p:nvPr>
            <p:ph sz="half" idx="1"/>
            <p:extLst>
              <p:ext uri="{D42A27DB-BD31-4B8C-83A1-F6EECF244321}">
                <p14:modId xmlns:p14="http://schemas.microsoft.com/office/powerpoint/2010/main" val="3089823200"/>
              </p:ext>
            </p:extLst>
          </p:nvPr>
        </p:nvGraphicFramePr>
        <p:xfrm>
          <a:off x="3480760" y="2065867"/>
          <a:ext cx="4995334" cy="3649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1881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16" name="Picture 9"/>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descr="Sparklers on glass jar"/>
          <p:cNvPicPr>
            <a:picLocks noChangeAspect="1"/>
          </p:cNvPicPr>
          <p:nvPr/>
        </p:nvPicPr>
        <p:blipFill rotWithShape="1">
          <a:blip r:embed="rId4"/>
          <a:srcRect t="15730"/>
          <a:stretch>
            <a:fillRect/>
          </a:stretch>
        </p:blipFill>
        <p:spPr>
          <a:xfrm>
            <a:off x="20" y="10"/>
            <a:ext cx="12191980" cy="6857990"/>
          </a:xfrm>
          <a:prstGeom prst="rect">
            <a:avLst/>
          </a:prstGeom>
        </p:spPr>
      </p:pic>
      <p:pic>
        <p:nvPicPr>
          <p:cNvPr id="17" name="Picture 11"/>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3"/>
          <p:cNvSpPr>
            <a:spLocks noGrp="1" noRot="1" noChangeAspect="1" noMove="1" noResize="1" noEditPoints="1" noAdjustHandles="1" noChangeArrowheads="1" noChangeShapeType="1" noTextEdit="1"/>
          </p:cNvSpPr>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panose="020B0604020202020204"/>
              <a:buNone/>
            </a:pPr>
            <a:endParaRPr lang="en-US" sz="1600" cap="all">
              <a:solidFill>
                <a:schemeClr val="tx1"/>
              </a:solidFill>
            </a:endParaRPr>
          </a:p>
        </p:txBody>
      </p:sp>
      <p:sp>
        <p:nvSpPr>
          <p:cNvPr id="2" name="Title 1"/>
          <p:cNvSpPr>
            <a:spLocks noGrp="1"/>
          </p:cNvSpPr>
          <p:nvPr>
            <p:ph type="title"/>
          </p:nvPr>
        </p:nvSpPr>
        <p:spPr>
          <a:xfrm>
            <a:off x="1907380" y="2630131"/>
            <a:ext cx="8347076" cy="1595952"/>
          </a:xfrm>
        </p:spPr>
        <p:txBody>
          <a:bodyPr vert="horz" lIns="91440" tIns="45720" rIns="91440" bIns="45720" rtlCol="0" anchor="b">
            <a:normAutofit/>
          </a:bodyPr>
          <a:lstStyle/>
          <a:p>
            <a:pPr algn="ctr"/>
            <a:r>
              <a:rPr lang="en-US" sz="4800" dirty="0">
                <a:latin typeface="Aharoni" panose="02010803020104030203" pitchFamily="2" charset="-79"/>
                <a:cs typeface="Aharoni" panose="02010803020104030203" pitchFamily="2" charset="-79"/>
              </a:rPr>
              <a:t>Thank You </a:t>
            </a:r>
            <a:br>
              <a:rPr lang="en-US" sz="4800" dirty="0">
                <a:latin typeface="Aharoni" panose="02010803020104030203" pitchFamily="2" charset="-79"/>
                <a:cs typeface="Aharoni" panose="02010803020104030203" pitchFamily="2" charset="-79"/>
              </a:rPr>
            </a:br>
            <a:r>
              <a:rPr lang="en-US" sz="4800" dirty="0">
                <a:latin typeface="Aharoni" panose="02010803020104030203" pitchFamily="2" charset="-79"/>
                <a:cs typeface="Aharoni" panose="02010803020104030203" pitchFamily="2" charset="-79"/>
              </a:rPr>
              <a:t>Here is a demo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Aharoni" panose="02010803020104030203" pitchFamily="2" charset="-79"/>
                <a:cs typeface="Aharoni" panose="02010803020104030203" pitchFamily="2" charset="-79"/>
              </a:rPr>
              <a:t>References and </a:t>
            </a:r>
            <a:r>
              <a:rPr lang="en-CA" dirty="0" err="1">
                <a:latin typeface="Aharoni" panose="02010803020104030203" pitchFamily="2" charset="-79"/>
                <a:cs typeface="Aharoni" panose="02010803020104030203" pitchFamily="2" charset="-79"/>
              </a:rPr>
              <a:t>Github</a:t>
            </a:r>
            <a:r>
              <a:rPr lang="en-CA" dirty="0">
                <a:latin typeface="Aharoni" panose="02010803020104030203" pitchFamily="2" charset="-79"/>
                <a:cs typeface="Aharoni" panose="02010803020104030203" pitchFamily="2" charset="-79"/>
              </a:rPr>
              <a:t> Link to code</a:t>
            </a:r>
            <a:endParaRPr lang="en-CA" dirty="0"/>
          </a:p>
        </p:txBody>
      </p:sp>
      <p:sp>
        <p:nvSpPr>
          <p:cNvPr id="3" name="Content Placeholder 2"/>
          <p:cNvSpPr>
            <a:spLocks noGrp="1"/>
          </p:cNvSpPr>
          <p:nvPr>
            <p:ph idx="1"/>
          </p:nvPr>
        </p:nvSpPr>
        <p:spPr/>
        <p:txBody>
          <a:bodyPr/>
          <a:lstStyle/>
          <a:p>
            <a:r>
              <a:rPr lang="en-US" dirty="0">
                <a:effectLst/>
              </a:rPr>
              <a:t>Wikimedia Foundation. (2022, August 4). </a:t>
            </a:r>
            <a:r>
              <a:rPr lang="en-US" i="1" dirty="0">
                <a:effectLst/>
              </a:rPr>
              <a:t>Dinosaur game</a:t>
            </a:r>
            <a:r>
              <a:rPr lang="en-US" dirty="0">
                <a:effectLst/>
              </a:rPr>
              <a:t>. Wikipedia. Retrieved August 5, 2022, from https://en.wikipedia.org/wiki/Dinosaur_Game#:~:text=The%20Dinosaur%20Game%20(also%20known,to%20achieve%20a%20higher%20score. </a:t>
            </a:r>
          </a:p>
          <a:p>
            <a:r>
              <a:rPr lang="en-US" i="1" dirty="0">
                <a:effectLst/>
              </a:rPr>
              <a:t>Neat overview¶</a:t>
            </a:r>
            <a:r>
              <a:rPr lang="en-US" dirty="0">
                <a:effectLst/>
              </a:rPr>
              <a:t>. NEAT. (n.d.). Retrieved May 25, 2022, from https://neat-python.readthedocs.io/en/latest/neat_overview.html </a:t>
            </a:r>
          </a:p>
          <a:p>
            <a:r>
              <a:rPr lang="en-US" dirty="0">
                <a:effectLst/>
              </a:rPr>
              <a:t>https://github.com/rushi-patel-347/DINO_RUN_CAPSTONE_PROJECT.git</a:t>
            </a:r>
          </a:p>
          <a:p>
            <a:endParaRPr lang="en-US" dirty="0">
              <a:effectLst/>
            </a:endParaRPr>
          </a:p>
          <a:p>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19"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1" y="533400"/>
            <a:ext cx="10820400" cy="1177092"/>
          </a:xfrm>
        </p:spPr>
        <p:txBody>
          <a:bodyPr anchor="b">
            <a:normAutofit/>
          </a:bodyPr>
          <a:lstStyle/>
          <a:p>
            <a:pPr algn="ctr"/>
            <a:r>
              <a:rPr lang="en-US" sz="4400" dirty="0">
                <a:latin typeface="Aharoni" panose="02010803020104030203" pitchFamily="2" charset="-79"/>
                <a:cs typeface="Aharoni" panose="02010803020104030203" pitchFamily="2" charset="-79"/>
              </a:rPr>
              <a:t>Introduction</a:t>
            </a:r>
          </a:p>
        </p:txBody>
      </p:sp>
      <p:cxnSp>
        <p:nvCxnSpPr>
          <p:cNvPr id="20" name="Straight Connector 16"/>
          <p:cNvCxnSpPr>
            <a:cxnSpLocks noGrp="1" noRot="1" noChangeAspect="1" noMove="1" noResize="1" noEditPoints="1" noAdjustHandles="1" noChangeArrowheads="1" noChangeShapeType="1"/>
          </p:cNvCxnSpPr>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85801" y="2243892"/>
            <a:ext cx="10820400" cy="3547308"/>
          </a:xfrm>
        </p:spPr>
        <p:txBody>
          <a:bodyPr anchor="t">
            <a:normAutofit/>
          </a:bodyPr>
          <a:lstStyle/>
          <a:p>
            <a:r>
              <a:rPr lang="en-US" sz="2000" dirty="0">
                <a:latin typeface="Aharoni" panose="02010803020104030203" pitchFamily="2" charset="-79"/>
                <a:ea typeface="+mn-lt"/>
                <a:cs typeface="Aharoni" panose="02010803020104030203" pitchFamily="2" charset="-79"/>
              </a:rPr>
              <a:t>The Google-created browser game The Dinosaur Game, sometimes referred to as the Chrome Dino, is included with the Google Chrome web browser. The basic objective of the game is to move the pixelated Tyrannosaurus rex forward while dodging the hazards in its path.</a:t>
            </a:r>
          </a:p>
          <a:p>
            <a:r>
              <a:rPr lang="en-US" sz="2000" b="0" i="0" dirty="0">
                <a:effectLst/>
                <a:latin typeface="Aharoni" panose="02010803020104030203" pitchFamily="2" charset="-79"/>
                <a:cs typeface="Aharoni" panose="02010803020104030203" pitchFamily="2" charset="-79"/>
              </a:rPr>
              <a:t>Members of the Chrome UX team built the game in 2014.</a:t>
            </a:r>
            <a:endParaRPr lang="en-US" sz="2000" b="0" i="0" dirty="0">
              <a:solidFill>
                <a:srgbClr val="202122"/>
              </a:solidFill>
              <a:effectLst/>
              <a:latin typeface="Aharoni" panose="02010803020104030203" pitchFamily="2" charset="-79"/>
              <a:cs typeface="Aharoni" panose="02010803020104030203" pitchFamily="2" charset="-79"/>
            </a:endParaRPr>
          </a:p>
          <a:p>
            <a:r>
              <a:rPr lang="en-US" sz="2000" dirty="0">
                <a:latin typeface="Aharoni" panose="02010803020104030203" pitchFamily="2" charset="-79"/>
                <a:ea typeface="+mn-lt"/>
                <a:cs typeface="Aharoni" panose="02010803020104030203" pitchFamily="2" charset="-79"/>
              </a:rPr>
              <a:t>Google Chrome warns users that they are not connected to the Internet when they try to access a website while offline by displaying an image of a pixelated Tyrannosaurus dinosaur on the page.</a:t>
            </a:r>
          </a:p>
        </p:txBody>
      </p:sp>
      <p:pic>
        <p:nvPicPr>
          <p:cNvPr id="5" name="Picture 4" descr="Icon&#10;&#10;Description automatically generated"/>
          <p:cNvPicPr>
            <a:picLocks noChangeAspect="1"/>
          </p:cNvPicPr>
          <p:nvPr/>
        </p:nvPicPr>
        <p:blipFill>
          <a:blip r:embed="rId3"/>
          <a:stretch>
            <a:fillRect/>
          </a:stretch>
        </p:blipFill>
        <p:spPr>
          <a:xfrm>
            <a:off x="431254" y="5011838"/>
            <a:ext cx="1979512" cy="1979512"/>
          </a:xfrm>
          <a:prstGeom prst="rect">
            <a:avLst/>
          </a:prstGeom>
        </p:spPr>
      </p:pic>
      <p:pic>
        <p:nvPicPr>
          <p:cNvPr id="16" name="Picture 15" descr="Chart, histogram&#10;&#10;Description automatically generated"/>
          <p:cNvPicPr>
            <a:picLocks noChangeAspect="1"/>
          </p:cNvPicPr>
          <p:nvPr/>
        </p:nvPicPr>
        <p:blipFill>
          <a:blip r:embed="rId4"/>
          <a:stretch>
            <a:fillRect/>
          </a:stretch>
        </p:blipFill>
        <p:spPr>
          <a:xfrm>
            <a:off x="9518490" y="4688439"/>
            <a:ext cx="1896840" cy="2291647"/>
          </a:xfrm>
          <a:prstGeom prst="rect">
            <a:avLst/>
          </a:prstGeom>
        </p:spPr>
      </p:pic>
      <p:pic>
        <p:nvPicPr>
          <p:cNvPr id="21" name="Picture 20" descr="Diagram&#10;&#10;Description automatically generated"/>
          <p:cNvPicPr>
            <a:picLocks noChangeAspect="1"/>
          </p:cNvPicPr>
          <p:nvPr/>
        </p:nvPicPr>
        <p:blipFill>
          <a:blip r:embed="rId5"/>
          <a:stretch>
            <a:fillRect/>
          </a:stretch>
        </p:blipFill>
        <p:spPr>
          <a:xfrm>
            <a:off x="3845448" y="5357632"/>
            <a:ext cx="4501104" cy="15003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799" y="1150076"/>
            <a:ext cx="3659389" cy="4557849"/>
          </a:xfrm>
        </p:spPr>
        <p:txBody>
          <a:bodyPr>
            <a:normAutofit/>
          </a:bodyPr>
          <a:lstStyle/>
          <a:p>
            <a:pPr algn="r"/>
            <a:r>
              <a:rPr lang="en-US" dirty="0">
                <a:latin typeface="Aharoni" panose="02010803020104030203" pitchFamily="2" charset="-79"/>
                <a:cs typeface="Aharoni" panose="02010803020104030203" pitchFamily="2" charset="-79"/>
              </a:rPr>
              <a:t>How to Play this game</a:t>
            </a:r>
          </a:p>
        </p:txBody>
      </p:sp>
      <p:cxnSp>
        <p:nvCxnSpPr>
          <p:cNvPr id="10" name="Straight Connector 9"/>
          <p:cNvCxnSpPr>
            <a:cxnSpLocks noGrp="1" noRot="1" noChangeAspect="1" noMove="1" noResize="1" noEditPoints="1" noAdjustHandles="1" noChangeArrowheads="1" noChangeShapeType="1"/>
          </p:cNvCxnSpPr>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88658" y="1150076"/>
            <a:ext cx="6517543" cy="4557849"/>
          </a:xfrm>
        </p:spPr>
        <p:txBody>
          <a:bodyPr>
            <a:normAutofit/>
          </a:bodyPr>
          <a:lstStyle/>
          <a:p>
            <a:r>
              <a:rPr lang="en-US" dirty="0">
                <a:latin typeface="Aharoni" panose="02010803020104030203" pitchFamily="2" charset="-79"/>
                <a:cs typeface="Aharoni" panose="02010803020104030203" pitchFamily="2" charset="-79"/>
              </a:rPr>
              <a:t>The player must jump or duck to avoid encountering Pteranodons and cacti as the Lonely T-Rex wanders continuously from left to right over a black-and-white desert terrain. </a:t>
            </a:r>
          </a:p>
          <a:p>
            <a:r>
              <a:rPr lang="en-US" dirty="0">
                <a:latin typeface="Aharoni" panose="02010803020104030203" pitchFamily="2" charset="-79"/>
                <a:cs typeface="Aharoni" panose="02010803020104030203" pitchFamily="2" charset="-79"/>
              </a:rPr>
              <a:t>On devices, using the spacebar, ↑, or tapping the dinosaur will make it ”leap“, whereas pressing the ↓ key will make it "duck." The pace of play gradually picks up as the game goes on until the player encounters a barrier.</a:t>
            </a:r>
          </a:p>
          <a:p>
            <a:pPr>
              <a:buClr>
                <a:srgbClr val="FFFFFF"/>
              </a:buClr>
            </a:pPr>
            <a:r>
              <a:rPr lang="en-US" dirty="0">
                <a:latin typeface="Aharoni" panose="02010803020104030203" pitchFamily="2" charset="-79"/>
                <a:ea typeface="+mn-lt"/>
                <a:cs typeface="Aharoni" panose="02010803020104030203" pitchFamily="2" charset="-79"/>
              </a:rPr>
              <a:t>We created the game such that if the user begins playing after </a:t>
            </a:r>
            <a:r>
              <a:rPr lang="en-US" b="1" dirty="0">
                <a:ea typeface="+mn-lt"/>
                <a:cs typeface="Aharoni" panose="02010803020104030203" pitchFamily="2" charset="-79"/>
              </a:rPr>
              <a:t>4</a:t>
            </a:r>
            <a:r>
              <a:rPr lang="en-US" dirty="0">
                <a:latin typeface="Aharoni" panose="02010803020104030203" pitchFamily="2" charset="-79"/>
                <a:ea typeface="+mn-lt"/>
                <a:cs typeface="Aharoni" panose="02010803020104030203" pitchFamily="2" charset="-79"/>
              </a:rPr>
              <a:t>p.m. until </a:t>
            </a:r>
            <a:r>
              <a:rPr lang="en-US" b="1" dirty="0">
                <a:ea typeface="+mn-lt"/>
                <a:cs typeface="Aharoni" panose="02010803020104030203" pitchFamily="2" charset="-79"/>
              </a:rPr>
              <a:t>5</a:t>
            </a:r>
            <a:r>
              <a:rPr lang="en-US" dirty="0">
                <a:latin typeface="Aharoni" panose="02010803020104030203" pitchFamily="2" charset="-79"/>
                <a:ea typeface="+mn-lt"/>
                <a:cs typeface="Aharoni" panose="02010803020104030203" pitchFamily="2" charset="-79"/>
              </a:rPr>
              <a:t>a.m., the mode will be dark, and the other times of the day will be light</a:t>
            </a:r>
            <a:r>
              <a:rPr lang="en-US" b="1" dirty="0">
                <a:ea typeface="+mn-lt"/>
                <a:cs typeface="Aharoni" panose="02010803020104030203" pitchFamily="2" charset="-79"/>
              </a:rPr>
              <a:t>/</a:t>
            </a:r>
            <a:r>
              <a:rPr lang="en-US" dirty="0">
                <a:latin typeface="Aharoni" panose="02010803020104030203" pitchFamily="2" charset="-79"/>
                <a:ea typeface="+mn-lt"/>
                <a:cs typeface="Aharoni" panose="02010803020104030203" pitchFamily="2" charset="-79"/>
              </a:rPr>
              <a:t>day mode.</a:t>
            </a:r>
            <a:endParaRPr lang="en-US" dirty="0">
              <a:latin typeface="Aharoni" panose="02010803020104030203" pitchFamily="2" charset="-79"/>
              <a:cs typeface="Aharoni" panose="02010803020104030203" pitchFamily="2" charset="-79"/>
            </a:endParaRPr>
          </a:p>
        </p:txBody>
      </p:sp>
      <p:pic>
        <p:nvPicPr>
          <p:cNvPr id="11" name="Picture 10" descr="Icon&#10;&#10;Description automatically generated"/>
          <p:cNvPicPr>
            <a:picLocks noChangeAspect="1"/>
          </p:cNvPicPr>
          <p:nvPr/>
        </p:nvPicPr>
        <p:blipFill>
          <a:blip r:embed="rId3"/>
          <a:stretch>
            <a:fillRect/>
          </a:stretch>
        </p:blipFill>
        <p:spPr>
          <a:xfrm>
            <a:off x="2340411" y="4235466"/>
            <a:ext cx="2326511" cy="271426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456267"/>
          </a:xfrm>
        </p:spPr>
        <p:txBody>
          <a:bodyPr>
            <a:normAutofit/>
          </a:bodyPr>
          <a:lstStyle/>
          <a:p>
            <a:r>
              <a:rPr lang="en-US" dirty="0">
                <a:latin typeface="Aharoni" panose="02010803020104030203" pitchFamily="2" charset="-79"/>
                <a:cs typeface="Aharoni" panose="02010803020104030203" pitchFamily="2" charset="-79"/>
              </a:rPr>
              <a:t>GAME Implementation</a:t>
            </a:r>
          </a:p>
        </p:txBody>
      </p:sp>
      <p:graphicFrame>
        <p:nvGraphicFramePr>
          <p:cNvPr id="21" name="Content Placeholder 5"/>
          <p:cNvGraphicFramePr>
            <a:graphicFrameLocks noGrp="1"/>
          </p:cNvGraphicFramePr>
          <p:nvPr>
            <p:ph idx="1"/>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22" name="Rectangle 18"/>
          <p:cNvSpPr>
            <a:spLocks noGrp="1" noRot="1" noChangeAspect="1" noMove="1" noResize="1" noEditPoints="1" noAdjustHandles="1" noChangeArrowheads="1" noChangeShapeType="1" noTextEdit="1"/>
          </p:cNvSpPr>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diagram, bubble chart&#10;&#10;Description automatically generated"/>
          <p:cNvPicPr>
            <a:picLocks noChangeAspect="1"/>
          </p:cNvPicPr>
          <p:nvPr/>
        </p:nvPicPr>
        <p:blipFill rotWithShape="1">
          <a:blip r:embed="rId3">
            <a:alphaModFix amt="20000"/>
          </a:blip>
          <a:srcRect t="13113" b="13116"/>
          <a:stretch>
            <a:fillRect/>
          </a:stretch>
        </p:blipFill>
        <p:spPr>
          <a:xfrm>
            <a:off x="20" y="10"/>
            <a:ext cx="12191980" cy="6857990"/>
          </a:xfrm>
          <a:prstGeom prst="rect">
            <a:avLst/>
          </a:prstGeom>
        </p:spPr>
      </p:pic>
      <p:pic>
        <p:nvPicPr>
          <p:cNvPr id="21" name="Picture 20"/>
          <p:cNvPicPr>
            <a:picLocks noGrp="1" noRot="1" noChangeAspect="1" noMove="1" noResize="1" noEditPoints="1" noAdjustHandles="1" noChangeArrowheads="1" noChangeShapeType="1" noCrop="1"/>
          </p:cNvPicPr>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p:cNvSpPr>
            <a:spLocks noGrp="1" noRot="1" noChangeAspect="1" noMove="1" noResize="1" noEditPoints="1" noAdjustHandles="1" noChangeArrowheads="1" noChangeShapeType="1" noTextEdit="1"/>
          </p:cNvSpPr>
          <p:nvPr/>
        </p:nvSpPr>
        <p:spPr bwMode="grayWhite">
          <a:xfrm>
            <a:off x="962026" y="607814"/>
            <a:ext cx="10264775" cy="5640586"/>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panose="020B0604020202020204"/>
              <a:buNone/>
            </a:pPr>
            <a:endParaRPr lang="en-US" sz="1600" cap="all">
              <a:solidFill>
                <a:schemeClr val="tx1"/>
              </a:solidFill>
            </a:endParaRPr>
          </a:p>
        </p:txBody>
      </p:sp>
      <p:sp>
        <p:nvSpPr>
          <p:cNvPr id="2" name="Title 1"/>
          <p:cNvSpPr>
            <a:spLocks noGrp="1"/>
          </p:cNvSpPr>
          <p:nvPr>
            <p:ph type="title"/>
          </p:nvPr>
        </p:nvSpPr>
        <p:spPr>
          <a:xfrm>
            <a:off x="1380067" y="787400"/>
            <a:ext cx="9437159" cy="1278467"/>
          </a:xfrm>
        </p:spPr>
        <p:txBody>
          <a:bodyPr>
            <a:normAutofit/>
          </a:bodyPr>
          <a:lstStyle/>
          <a:p>
            <a:pPr algn="ctr"/>
            <a:r>
              <a:rPr lang="en-US" dirty="0">
                <a:latin typeface="Aharoni" panose="02010803020104030203" pitchFamily="2" charset="-79"/>
                <a:ea typeface="+mj-lt"/>
                <a:cs typeface="Aharoni" panose="02010803020104030203" pitchFamily="2" charset="-79"/>
              </a:rPr>
              <a:t>N.E.A.T</a:t>
            </a:r>
            <a:endParaRPr lang="en-US" dirty="0">
              <a:latin typeface="Aharoni" panose="02010803020104030203" pitchFamily="2" charset="-79"/>
              <a:cs typeface="Aharoni" panose="02010803020104030203" pitchFamily="2" charset="-79"/>
            </a:endParaRPr>
          </a:p>
        </p:txBody>
      </p:sp>
      <p:sp>
        <p:nvSpPr>
          <p:cNvPr id="24" name="Content Placeholder 2"/>
          <p:cNvSpPr>
            <a:spLocks noGrp="1"/>
          </p:cNvSpPr>
          <p:nvPr>
            <p:ph idx="1"/>
          </p:nvPr>
        </p:nvSpPr>
        <p:spPr>
          <a:xfrm>
            <a:off x="1380067" y="2142067"/>
            <a:ext cx="9437159" cy="3725333"/>
          </a:xfrm>
        </p:spPr>
        <p:txBody>
          <a:bodyPr>
            <a:normAutofit lnSpcReduction="10000"/>
          </a:bodyPr>
          <a:lstStyle/>
          <a:p>
            <a:r>
              <a:rPr lang="en-US" sz="2000" b="1" dirty="0">
                <a:latin typeface="Aharoni" panose="02010803020104030203" pitchFamily="2" charset="-79"/>
                <a:ea typeface="+mn-lt"/>
                <a:cs typeface="Aharoni" panose="02010803020104030203" pitchFamily="2" charset="-79"/>
              </a:rPr>
              <a:t>Ken Stanley </a:t>
            </a:r>
            <a:r>
              <a:rPr lang="en-US" sz="2000" dirty="0">
                <a:latin typeface="Aharoni" panose="02010803020104030203" pitchFamily="2" charset="-79"/>
                <a:ea typeface="+mn-lt"/>
                <a:cs typeface="Aharoni" panose="02010803020104030203" pitchFamily="2" charset="-79"/>
              </a:rPr>
              <a:t>created the Neuro Evolution of Augmented Topologies genetic algorithm to produce developing artificial neural networks. </a:t>
            </a:r>
            <a:endParaRPr lang="en-US" sz="2000" dirty="0">
              <a:latin typeface="Aharoni" panose="02010803020104030203" pitchFamily="2" charset="-79"/>
              <a:cs typeface="Aharoni" panose="02010803020104030203" pitchFamily="2" charset="-79"/>
            </a:endParaRPr>
          </a:p>
          <a:p>
            <a:pPr>
              <a:buClr>
                <a:srgbClr val="FFFFFF"/>
              </a:buClr>
            </a:pPr>
            <a:r>
              <a:rPr lang="en-US" sz="2000" dirty="0">
                <a:latin typeface="Aharoni" panose="02010803020104030203" pitchFamily="2" charset="-79"/>
                <a:ea typeface="+mn-lt"/>
                <a:cs typeface="Aharoni" panose="02010803020104030203" pitchFamily="2" charset="-79"/>
              </a:rPr>
              <a:t>NEAT's algorithm is configured to evolve minimal networks by starting all networks with no hidden nodes. Each individual in the initial population is essentially a set of connecting genes between input and output nodes.</a:t>
            </a:r>
          </a:p>
          <a:p>
            <a:pPr>
              <a:buClr>
                <a:srgbClr val="FFFFFF"/>
              </a:buClr>
            </a:pPr>
            <a:r>
              <a:rPr lang="en-US" sz="2000" dirty="0">
                <a:latin typeface="Aharoni" panose="02010803020104030203" pitchFamily="2" charset="-79"/>
                <a:ea typeface="+mn-lt"/>
                <a:cs typeface="Aharoni" panose="02010803020104030203" pitchFamily="2" charset="-79"/>
              </a:rPr>
              <a:t>Will be important for the Dinosaur game, only input and output neurons are instantiated. Afterwards several networks will start playing the game and learning with crossover typical of genetic algorithms and classic selection. </a:t>
            </a:r>
            <a:endParaRPr lang="en-US" sz="2000" dirty="0">
              <a:latin typeface="Aharoni" panose="02010803020104030203" pitchFamily="2" charset="-79"/>
              <a:cs typeface="Aharoni" panose="02010803020104030203" pitchFamily="2" charset="-79"/>
            </a:endParaRPr>
          </a:p>
          <a:p>
            <a:pPr>
              <a:buClr>
                <a:srgbClr val="FFFFFF"/>
              </a:buClr>
            </a:pPr>
            <a:r>
              <a:rPr lang="en-US" sz="2000" dirty="0">
                <a:latin typeface="Aharoni" panose="02010803020104030203" pitchFamily="2" charset="-79"/>
                <a:ea typeface="+mn-lt"/>
                <a:cs typeface="Aharoni" panose="02010803020104030203" pitchFamily="2" charset="-79"/>
              </a:rPr>
              <a:t>Score performed during each generation will give a value expressive of the network’s goodness. </a:t>
            </a:r>
            <a:endParaRPr lang="en-US" sz="2000" dirty="0">
              <a:latin typeface="Aharoni" panose="02010803020104030203" pitchFamily="2" charset="-79"/>
              <a:cs typeface="Aharoni" panose="02010803020104030203" pitchFamily="2" charset="-79"/>
            </a:endParaRPr>
          </a:p>
          <a:p>
            <a:pPr>
              <a:buClr>
                <a:srgbClr val="FFFFFF"/>
              </a:buClr>
            </a:pPr>
            <a:endParaRPr lang="en-US" dirty="0">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227" name="Picture 226"/>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3" name="Picture 2" descr="Graphical user interface&#10;&#10;Description automatically generated"/>
          <p:cNvPicPr>
            <a:picLocks noChangeAspect="1"/>
          </p:cNvPicPr>
          <p:nvPr/>
        </p:nvPicPr>
        <p:blipFill rotWithShape="1">
          <a:blip r:embed="rId4"/>
          <a:srcRect t="5371" b="9723"/>
          <a:stretch>
            <a:fillRect/>
          </a:stretch>
        </p:blipFill>
        <p:spPr>
          <a:xfrm>
            <a:off x="20" y="10"/>
            <a:ext cx="12191980" cy="6857990"/>
          </a:xfrm>
          <a:prstGeom prst="rect">
            <a:avLst/>
          </a:prstGeom>
        </p:spPr>
      </p:pic>
      <p:pic>
        <p:nvPicPr>
          <p:cNvPr id="229" name="Picture 228"/>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1" name="Rectangle 230"/>
          <p:cNvSpPr>
            <a:spLocks noGrp="1" noRot="1" noChangeAspect="1" noMove="1" noResize="1" noEditPoints="1" noAdjustHandles="1" noChangeArrowheads="1" noChangeShapeType="1" noTextEdit="1"/>
          </p:cNvSpPr>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panose="020B0604020202020204"/>
              <a:buNone/>
            </a:pPr>
            <a:endParaRPr lang="en-US" sz="1600" cap="all">
              <a:solidFill>
                <a:schemeClr val="tx1"/>
              </a:solidFill>
            </a:endParaRPr>
          </a:p>
        </p:txBody>
      </p:sp>
      <p:sp>
        <p:nvSpPr>
          <p:cNvPr id="4" name="TextBox 3"/>
          <p:cNvSpPr txBox="1"/>
          <p:nvPr/>
        </p:nvSpPr>
        <p:spPr>
          <a:xfrm>
            <a:off x="1922991" y="2298700"/>
            <a:ext cx="8347076" cy="1595952"/>
          </a:xfrm>
          <a:prstGeom prst="rect">
            <a:avLst/>
          </a:prstGeom>
        </p:spPr>
        <p:txBody>
          <a:bodyPr rot="0" spcFirstLastPara="0" vertOverflow="overflow" horzOverflow="overflow" vert="horz" lIns="91440" tIns="45720" rIns="91440" bIns="45720" numCol="1" spcCol="0" rtlCol="0" fromWordArt="0" anchor="b" anchorCtr="0" forceAA="0" compatLnSpc="1">
            <a:normAutofit/>
          </a:bodyPr>
          <a:lstStyle/>
          <a:p>
            <a:pPr algn="ctr">
              <a:spcBef>
                <a:spcPct val="0"/>
              </a:spcBef>
              <a:spcAft>
                <a:spcPts val="600"/>
              </a:spcAft>
            </a:pPr>
            <a:r>
              <a:rPr lang="en-US" sz="4800" cap="all" dirty="0">
                <a:ln w="3175" cmpd="sng">
                  <a:noFill/>
                </a:ln>
                <a:latin typeface="Aharoni" panose="02010803020104030203" pitchFamily="2" charset="-79"/>
                <a:ea typeface="+mj-ea"/>
                <a:cs typeface="Aharoni" panose="02010803020104030203" pitchFamily="2" charset="-79"/>
              </a:rPr>
              <a:t>CODE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5" name="Picture 5" descr="Graphical user interface, text&#10;&#10;Description automatically generated"/>
          <p:cNvPicPr>
            <a:picLocks noGrp="1" noChangeAspect="1"/>
          </p:cNvPicPr>
          <p:nvPr>
            <p:ph idx="1"/>
          </p:nvPr>
        </p:nvPicPr>
        <p:blipFill rotWithShape="1">
          <a:blip r:embed="rId3"/>
          <a:srcRect l="16782" t="-493" r="55882" b="493"/>
          <a:stretch>
            <a:fillRect/>
          </a:stretch>
        </p:blipFill>
        <p:spPr>
          <a:xfrm>
            <a:off x="342103" y="257793"/>
            <a:ext cx="2269361" cy="2915043"/>
          </a:xfrm>
        </p:spPr>
      </p:pic>
      <p:pic>
        <p:nvPicPr>
          <p:cNvPr id="6" name="Picture 6" descr="Text&#10;&#10;Description automatically generated"/>
          <p:cNvPicPr>
            <a:picLocks noChangeAspect="1"/>
          </p:cNvPicPr>
          <p:nvPr/>
        </p:nvPicPr>
        <p:blipFill rotWithShape="1">
          <a:blip r:embed="rId4"/>
          <a:srcRect l="5836" r="3850" b="-265"/>
          <a:stretch>
            <a:fillRect/>
          </a:stretch>
        </p:blipFill>
        <p:spPr>
          <a:xfrm>
            <a:off x="2840967" y="247473"/>
            <a:ext cx="8856908" cy="63774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Text&#10;&#10;Description automatically generated"/>
          <p:cNvPicPr>
            <a:picLocks noGrp="1" noChangeAspect="1"/>
          </p:cNvPicPr>
          <p:nvPr>
            <p:ph idx="1"/>
          </p:nvPr>
        </p:nvPicPr>
        <p:blipFill>
          <a:blip r:embed="rId2"/>
          <a:stretch>
            <a:fillRect/>
          </a:stretch>
        </p:blipFill>
        <p:spPr>
          <a:xfrm>
            <a:off x="674632" y="804973"/>
            <a:ext cx="3568932" cy="3649133"/>
          </a:xfrm>
        </p:spPr>
      </p:pic>
      <p:pic>
        <p:nvPicPr>
          <p:cNvPr id="8" name="Picture 8" descr="Text&#10;&#10;Description automatically generated"/>
          <p:cNvPicPr>
            <a:picLocks noChangeAspect="1"/>
          </p:cNvPicPr>
          <p:nvPr/>
        </p:nvPicPr>
        <p:blipFill>
          <a:blip r:embed="rId3"/>
          <a:stretch>
            <a:fillRect/>
          </a:stretch>
        </p:blipFill>
        <p:spPr>
          <a:xfrm>
            <a:off x="4724400" y="885172"/>
            <a:ext cx="5158596" cy="3463016"/>
          </a:xfrm>
          <a:prstGeom prst="rect">
            <a:avLst/>
          </a:prstGeom>
        </p:spPr>
      </p:pic>
      <p:pic>
        <p:nvPicPr>
          <p:cNvPr id="9" name="Picture 9" descr="Text&#10;&#10;Description automatically generated"/>
          <p:cNvPicPr>
            <a:picLocks noChangeAspect="1"/>
          </p:cNvPicPr>
          <p:nvPr/>
        </p:nvPicPr>
        <p:blipFill rotWithShape="1">
          <a:blip r:embed="rId4"/>
          <a:srcRect r="142" b="10569"/>
          <a:stretch>
            <a:fillRect/>
          </a:stretch>
        </p:blipFill>
        <p:spPr>
          <a:xfrm>
            <a:off x="583721" y="4756536"/>
            <a:ext cx="10075663" cy="15728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14" name="Picture 13"/>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4" descr="Text&#10;&#10;Description automatically generated"/>
          <p:cNvPicPr>
            <a:picLocks noChangeAspect="1"/>
          </p:cNvPicPr>
          <p:nvPr/>
        </p:nvPicPr>
        <p:blipFill rotWithShape="1">
          <a:blip r:embed="rId4"/>
          <a:srcRect t="623" r="-2" b="989"/>
          <a:stretch>
            <a:fillRect/>
          </a:stretch>
        </p:blipFill>
        <p:spPr>
          <a:xfrm>
            <a:off x="4639076" y="-1786"/>
            <a:ext cx="7552924" cy="6858000"/>
          </a:xfrm>
          <a:prstGeom prst="rect">
            <a:avLst/>
          </a:prstGeom>
        </p:spPr>
      </p:pic>
      <p:pic>
        <p:nvPicPr>
          <p:cNvPr id="16" name="Picture 15"/>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461614" y="1941117"/>
            <a:ext cx="3715848" cy="2272068"/>
          </a:xfrm>
        </p:spPr>
        <p:txBody>
          <a:bodyPr vert="horz" lIns="91440" tIns="45720" rIns="91440" bIns="45720" rtlCol="0" anchor="b">
            <a:normAutofit/>
          </a:bodyPr>
          <a:lstStyle/>
          <a:p>
            <a:pPr algn="r"/>
            <a:r>
              <a:rPr lang="en-US" sz="4800" dirty="0">
                <a:latin typeface="Aharoni" panose="02010803020104030203" pitchFamily="2" charset="-79"/>
                <a:cs typeface="Aharoni" panose="02010803020104030203" pitchFamily="2" charset="-79"/>
              </a:rPr>
              <a:t>Obstacle class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25</TotalTime>
  <Words>628</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Abadi</vt:lpstr>
      <vt:lpstr>Aharoni</vt:lpstr>
      <vt:lpstr>Arial</vt:lpstr>
      <vt:lpstr>Calibri</vt:lpstr>
      <vt:lpstr>Calibri Light</vt:lpstr>
      <vt:lpstr>Celestial</vt:lpstr>
      <vt:lpstr>Capstone Final Presentation</vt:lpstr>
      <vt:lpstr>Introduction</vt:lpstr>
      <vt:lpstr>How to Play this game</vt:lpstr>
      <vt:lpstr>GAME Implementation</vt:lpstr>
      <vt:lpstr>N.E.A.T</vt:lpstr>
      <vt:lpstr>PowerPoint Presentation</vt:lpstr>
      <vt:lpstr>PowerPoint Presentation</vt:lpstr>
      <vt:lpstr>PowerPoint Presentation</vt:lpstr>
      <vt:lpstr>Obstacle class</vt:lpstr>
      <vt:lpstr>Bird class</vt:lpstr>
      <vt:lpstr>PowerPoint Presentation</vt:lpstr>
      <vt:lpstr>N.E.A.T </vt:lpstr>
      <vt:lpstr>PowerPoint Presentation</vt:lpstr>
      <vt:lpstr>Config file</vt:lpstr>
      <vt:lpstr>Problems faced</vt:lpstr>
      <vt:lpstr>Thank You  Here is a demo</vt:lpstr>
      <vt:lpstr>References and Github Link to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Alvin Henry</cp:lastModifiedBy>
  <cp:revision>199</cp:revision>
  <dcterms:created xsi:type="dcterms:W3CDTF">2022-08-07T22:01:00Z</dcterms:created>
  <dcterms:modified xsi:type="dcterms:W3CDTF">2022-08-08T21:32:16Z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6996F5B120054A1DA54B29C6C7292271</vt:lpwstr>
  </property>
  <property fmtid="{D5CDD505-2E9C-101B-9397-08002B2CF9AE}" pid="3" name="KSOProductBuildVer">
    <vt:lpwstr>1033-11.2.0.11251</vt:lpwstr>
  </property>
</Properties>
</file>