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7" r:id="rId5"/>
    <p:sldId id="268" r:id="rId6"/>
    <p:sldId id="269" r:id="rId7"/>
    <p:sldId id="270" r:id="rId8"/>
    <p:sldId id="272" r:id="rId9"/>
    <p:sldId id="265" r:id="rId10"/>
    <p:sldId id="266" r:id="rId11"/>
    <p:sldId id="257" r:id="rId12"/>
    <p:sldId id="260"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54E8-1780-B28D-7BF7-98BB871FF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6CC2C55-55A7-C638-A965-0FD45D0AE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2584809-0987-07FC-F6AD-F8BA5F78356A}"/>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5" name="Footer Placeholder 4">
            <a:extLst>
              <a:ext uri="{FF2B5EF4-FFF2-40B4-BE49-F238E27FC236}">
                <a16:creationId xmlns:a16="http://schemas.microsoft.com/office/drawing/2014/main" id="{D8799281-A26B-C1D6-848D-F74AF40EDC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5D6D88-24F9-B177-E170-6C10E4EFC752}"/>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140743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9D02-B690-1417-39A9-AA5A5349692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D924718-BDFB-4A56-BBD2-28F9B64DB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D7CB45-9093-B360-6BF0-E91BA7A95221}"/>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5" name="Footer Placeholder 4">
            <a:extLst>
              <a:ext uri="{FF2B5EF4-FFF2-40B4-BE49-F238E27FC236}">
                <a16:creationId xmlns:a16="http://schemas.microsoft.com/office/drawing/2014/main" id="{9CAAA212-DAE8-85E3-4A3B-3341D65F9D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D37012-83C7-7963-2B52-8E818A51941F}"/>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120140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758C7-1871-B959-C1DC-FA47B3662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8C4E65-29B4-6916-27FB-C489E4F6BF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7BA5D8-5596-9277-C3DF-A7EFF44F337C}"/>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5" name="Footer Placeholder 4">
            <a:extLst>
              <a:ext uri="{FF2B5EF4-FFF2-40B4-BE49-F238E27FC236}">
                <a16:creationId xmlns:a16="http://schemas.microsoft.com/office/drawing/2014/main" id="{2072CA67-B4FF-7196-D614-21E0F0B714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E1AB2EB-6502-DCF8-25E2-7C3E0D8E5471}"/>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204229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3BEE-32FE-EFB5-73B5-CB4F9BEB94B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0400B9-7BC6-7A16-C310-C82AD4DA2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44A05A-223D-0421-758D-36BC2AB42E00}"/>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5" name="Footer Placeholder 4">
            <a:extLst>
              <a:ext uri="{FF2B5EF4-FFF2-40B4-BE49-F238E27FC236}">
                <a16:creationId xmlns:a16="http://schemas.microsoft.com/office/drawing/2014/main" id="{BB1B826A-F294-497E-F490-F035A689787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47ADC0-01F4-3D46-376C-814D87BD03C0}"/>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2889037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DC34-28C5-228F-6E5E-B90B2DE2D3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9C8C03-4D4F-8C2A-FFB2-9D14C6288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E7341-0A87-050F-9124-EE2285273CE2}"/>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5" name="Footer Placeholder 4">
            <a:extLst>
              <a:ext uri="{FF2B5EF4-FFF2-40B4-BE49-F238E27FC236}">
                <a16:creationId xmlns:a16="http://schemas.microsoft.com/office/drawing/2014/main" id="{3A5E9C2E-9D7E-82AB-B3B4-F9653D5FA8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6FBAE3-4098-8A4F-9925-F1FF47E4E5A8}"/>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10442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C5BC-30CF-24FA-0064-E74DC57DB70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ED6692E-3CC3-8898-EEB5-3C1B90044A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7723E51-9611-4EFD-2942-E1110BCC4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90B78FA-C3EF-6CC4-3FF8-12125E3A5B77}"/>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6" name="Footer Placeholder 5">
            <a:extLst>
              <a:ext uri="{FF2B5EF4-FFF2-40B4-BE49-F238E27FC236}">
                <a16:creationId xmlns:a16="http://schemas.microsoft.com/office/drawing/2014/main" id="{24D91C20-BCF6-5D76-7B46-FC5559FDD4B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7D7256-868B-BD48-B409-921E90F783B5}"/>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337750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4E8A-0B24-2203-F2D3-8B6DF08F9CD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7294A6-A0AC-7913-C078-5D084008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03AC2-78FB-0781-1B11-F696E03CF4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88A36D4-E1BC-C2B4-BDBA-BDFAE0ED3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D2F0A-F9AB-9A24-9DDF-B95B8D9160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AA5A237-AC3B-C1D1-48D3-A4B065AC4F20}"/>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8" name="Footer Placeholder 7">
            <a:extLst>
              <a:ext uri="{FF2B5EF4-FFF2-40B4-BE49-F238E27FC236}">
                <a16:creationId xmlns:a16="http://schemas.microsoft.com/office/drawing/2014/main" id="{1B821B38-0B5D-C117-AEFA-F2F83F7AE74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AB21FBF-A9F5-353B-2F48-CFC3F5E35308}"/>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366483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6DEA-12DD-E990-9463-AA9CDFB6687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9124F4F-C2AF-47EA-D9E1-A413CB91C3BF}"/>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4" name="Footer Placeholder 3">
            <a:extLst>
              <a:ext uri="{FF2B5EF4-FFF2-40B4-BE49-F238E27FC236}">
                <a16:creationId xmlns:a16="http://schemas.microsoft.com/office/drawing/2014/main" id="{8115BC6A-D90E-C06A-7300-35E6528A932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126A801-A240-B018-6600-60625ECFDE88}"/>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199688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8D045-9BAC-23A9-5760-1B808EF48472}"/>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3" name="Footer Placeholder 2">
            <a:extLst>
              <a:ext uri="{FF2B5EF4-FFF2-40B4-BE49-F238E27FC236}">
                <a16:creationId xmlns:a16="http://schemas.microsoft.com/office/drawing/2014/main" id="{7431D140-D5EB-1ED4-313A-B8056950CFE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E26604F-BDC5-3712-A7F7-26388F0687E4}"/>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270477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1F48-C5BF-AAE2-4EB2-C16FAA584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8B213F1-5A19-9E76-90B9-71344999E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2390766-806C-E230-6E79-83F3C1D18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4F7FB-31DC-1A09-1C3A-6754FB6F7CE3}"/>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6" name="Footer Placeholder 5">
            <a:extLst>
              <a:ext uri="{FF2B5EF4-FFF2-40B4-BE49-F238E27FC236}">
                <a16:creationId xmlns:a16="http://schemas.microsoft.com/office/drawing/2014/main" id="{69B7162A-75F1-5856-15DC-EA2ADEDE447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E5CFD5-6F5E-142B-57C6-E724252A4564}"/>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214340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3FD7-F3C5-7529-C98F-9E8D4ED88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693F0D-9469-AE2C-48FC-8D71CF3D1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D7D42C6-6594-AA4E-AD13-451787EA2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FCCC1-0CAD-2327-CD8A-27B7FE44846B}"/>
              </a:ext>
            </a:extLst>
          </p:cNvPr>
          <p:cNvSpPr>
            <a:spLocks noGrp="1"/>
          </p:cNvSpPr>
          <p:nvPr>
            <p:ph type="dt" sz="half" idx="10"/>
          </p:nvPr>
        </p:nvSpPr>
        <p:spPr/>
        <p:txBody>
          <a:bodyPr/>
          <a:lstStyle/>
          <a:p>
            <a:fld id="{F1FCEA69-1350-449B-842D-6E19E23A496A}" type="datetimeFigureOut">
              <a:rPr lang="en-CA" smtClean="0"/>
              <a:t>2022-06-26</a:t>
            </a:fld>
            <a:endParaRPr lang="en-CA"/>
          </a:p>
        </p:txBody>
      </p:sp>
      <p:sp>
        <p:nvSpPr>
          <p:cNvPr id="6" name="Footer Placeholder 5">
            <a:extLst>
              <a:ext uri="{FF2B5EF4-FFF2-40B4-BE49-F238E27FC236}">
                <a16:creationId xmlns:a16="http://schemas.microsoft.com/office/drawing/2014/main" id="{854C1FE5-3324-2420-974C-41C7290C2B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F828CD-A85F-C2C8-C57A-8F9A4E563D44}"/>
              </a:ext>
            </a:extLst>
          </p:cNvPr>
          <p:cNvSpPr>
            <a:spLocks noGrp="1"/>
          </p:cNvSpPr>
          <p:nvPr>
            <p:ph type="sldNum" sz="quarter" idx="12"/>
          </p:nvPr>
        </p:nvSpPr>
        <p:spPr/>
        <p:txBody>
          <a:bodyPr/>
          <a:lstStyle/>
          <a:p>
            <a:fld id="{9BB3CF1D-92F0-4740-B9D8-2BA2D5DFAAF8}" type="slidenum">
              <a:rPr lang="en-CA" smtClean="0"/>
              <a:t>‹#›</a:t>
            </a:fld>
            <a:endParaRPr lang="en-CA"/>
          </a:p>
        </p:txBody>
      </p:sp>
    </p:spTree>
    <p:extLst>
      <p:ext uri="{BB962C8B-B14F-4D97-AF65-F5344CB8AC3E}">
        <p14:creationId xmlns:p14="http://schemas.microsoft.com/office/powerpoint/2010/main" val="234533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86B3F-EF38-5D02-463C-A5EB4CE62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31B53E6-51B0-8357-65A9-2A51F765D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5AE1005-3028-CA56-D78D-5292DE993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CEA69-1350-449B-842D-6E19E23A496A}" type="datetimeFigureOut">
              <a:rPr lang="en-CA" smtClean="0"/>
              <a:t>2022-06-26</a:t>
            </a:fld>
            <a:endParaRPr lang="en-CA"/>
          </a:p>
        </p:txBody>
      </p:sp>
      <p:sp>
        <p:nvSpPr>
          <p:cNvPr id="5" name="Footer Placeholder 4">
            <a:extLst>
              <a:ext uri="{FF2B5EF4-FFF2-40B4-BE49-F238E27FC236}">
                <a16:creationId xmlns:a16="http://schemas.microsoft.com/office/drawing/2014/main" id="{F6F0825F-3B3C-2F7F-20DA-9CCDF23F2D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0257C50-7F86-9A13-4E8E-55FA35F9FE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3CF1D-92F0-4740-B9D8-2BA2D5DFAAF8}" type="slidenum">
              <a:rPr lang="en-CA" smtClean="0"/>
              <a:t>‹#›</a:t>
            </a:fld>
            <a:endParaRPr lang="en-CA"/>
          </a:p>
        </p:txBody>
      </p:sp>
    </p:spTree>
    <p:extLst>
      <p:ext uri="{BB962C8B-B14F-4D97-AF65-F5344CB8AC3E}">
        <p14:creationId xmlns:p14="http://schemas.microsoft.com/office/powerpoint/2010/main" val="136139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nn.cs.utexas.edu/downloads/papers/stanley.ec02.pdf" TargetMode="External"/><Relationship Id="rId2" Type="http://schemas.openxmlformats.org/officeDocument/2006/relationships/hyperlink" Target="https://github.com/BiagioFesta/aimaze2" TargetMode="External"/><Relationship Id="rId1" Type="http://schemas.openxmlformats.org/officeDocument/2006/relationships/slideLayout" Target="../slideLayouts/slideLayout2.xml"/><Relationship Id="rId4" Type="http://schemas.openxmlformats.org/officeDocument/2006/relationships/hyperlink" Target="https://en.wikipedia.org/wiki/Neuroevolution_of_augmenting_topologies#:~:text=NeuroEvolution%20of%20Augmenting%20Topologies%20(NEAT,University%20of%20Texas%20at%20Aust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C82262E5-F9AA-23A2-300E-F8915EC82DE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3226" b="6774"/>
          <a:stretch/>
        </p:blipFill>
        <p:spPr>
          <a:xfrm>
            <a:off x="20" y="1"/>
            <a:ext cx="12191980" cy="6857999"/>
          </a:xfrm>
          <a:prstGeom prst="rect">
            <a:avLst/>
          </a:prstGeom>
        </p:spPr>
      </p:pic>
      <p:sp>
        <p:nvSpPr>
          <p:cNvPr id="2" name="Title 1">
            <a:extLst>
              <a:ext uri="{FF2B5EF4-FFF2-40B4-BE49-F238E27FC236}">
                <a16:creationId xmlns:a16="http://schemas.microsoft.com/office/drawing/2014/main" id="{F38A0E15-1937-421C-19B5-A5AE4CBBCA78}"/>
              </a:ext>
            </a:extLst>
          </p:cNvPr>
          <p:cNvSpPr>
            <a:spLocks noGrp="1"/>
          </p:cNvSpPr>
          <p:nvPr>
            <p:ph type="ctrTitle"/>
          </p:nvPr>
        </p:nvSpPr>
        <p:spPr>
          <a:xfrm>
            <a:off x="1524000" y="1122362"/>
            <a:ext cx="9144000" cy="2900518"/>
          </a:xfrm>
        </p:spPr>
        <p:txBody>
          <a:bodyPr>
            <a:normAutofit/>
          </a:bodyPr>
          <a:lstStyle/>
          <a:p>
            <a:r>
              <a:rPr lang="en-CA" dirty="0">
                <a:solidFill>
                  <a:schemeClr val="accent1">
                    <a:lumMod val="60000"/>
                    <a:lumOff val="40000"/>
                  </a:schemeClr>
                </a:solidFill>
                <a:latin typeface="Aharoni" panose="02010803020104030203" pitchFamily="2" charset="-79"/>
                <a:cs typeface="Aharoni" panose="02010803020104030203" pitchFamily="2" charset="-79"/>
              </a:rPr>
              <a:t>Capstone Project MVP (Minimum Viable Product)</a:t>
            </a:r>
          </a:p>
        </p:txBody>
      </p:sp>
      <p:sp>
        <p:nvSpPr>
          <p:cNvPr id="3" name="Subtitle 2">
            <a:extLst>
              <a:ext uri="{FF2B5EF4-FFF2-40B4-BE49-F238E27FC236}">
                <a16:creationId xmlns:a16="http://schemas.microsoft.com/office/drawing/2014/main" id="{366ABF30-42FF-FBF8-6076-6F5F8AE211F7}"/>
              </a:ext>
            </a:extLst>
          </p:cNvPr>
          <p:cNvSpPr>
            <a:spLocks noGrp="1"/>
          </p:cNvSpPr>
          <p:nvPr>
            <p:ph type="subTitle" idx="1"/>
          </p:nvPr>
        </p:nvSpPr>
        <p:spPr>
          <a:xfrm>
            <a:off x="1524000" y="4159404"/>
            <a:ext cx="9728718" cy="2064114"/>
          </a:xfrm>
        </p:spPr>
        <p:txBody>
          <a:bodyPr>
            <a:normAutofit fontScale="92500" lnSpcReduction="10000"/>
          </a:bodyPr>
          <a:lstStyle/>
          <a:p>
            <a:r>
              <a:rPr lang="en-CA">
                <a:solidFill>
                  <a:schemeClr val="accent1">
                    <a:lumMod val="60000"/>
                    <a:lumOff val="40000"/>
                  </a:schemeClr>
                </a:solidFill>
                <a:latin typeface="Aharoni" panose="02010803020104030203" pitchFamily="2" charset="-79"/>
                <a:cs typeface="Aharoni" panose="02010803020104030203" pitchFamily="2" charset="-79"/>
              </a:rPr>
              <a:t>Members: </a:t>
            </a:r>
            <a:r>
              <a:rPr lang="en-CA" dirty="0">
                <a:solidFill>
                  <a:schemeClr val="accent1">
                    <a:lumMod val="60000"/>
                    <a:lumOff val="40000"/>
                  </a:schemeClr>
                </a:solidFill>
                <a:latin typeface="Aharoni" panose="02010803020104030203" pitchFamily="2" charset="-79"/>
                <a:cs typeface="Aharoni" panose="02010803020104030203" pitchFamily="2" charset="-79"/>
              </a:rPr>
              <a:t>Alvin Henry 100709877 </a:t>
            </a:r>
          </a:p>
          <a:p>
            <a:r>
              <a:rPr lang="en-CA" dirty="0">
                <a:solidFill>
                  <a:schemeClr val="accent1">
                    <a:lumMod val="60000"/>
                    <a:lumOff val="40000"/>
                  </a:schemeClr>
                </a:solidFill>
                <a:latin typeface="Aharoni" panose="02010803020104030203" pitchFamily="2" charset="-79"/>
                <a:cs typeface="Aharoni" panose="02010803020104030203" pitchFamily="2" charset="-79"/>
              </a:rPr>
              <a:t>Nikhil </a:t>
            </a:r>
            <a:r>
              <a:rPr lang="en-CA" dirty="0" err="1">
                <a:solidFill>
                  <a:schemeClr val="accent1">
                    <a:lumMod val="60000"/>
                    <a:lumOff val="40000"/>
                  </a:schemeClr>
                </a:solidFill>
                <a:latin typeface="Aharoni" panose="02010803020104030203" pitchFamily="2" charset="-79"/>
                <a:cs typeface="Aharoni" panose="02010803020104030203" pitchFamily="2" charset="-79"/>
              </a:rPr>
              <a:t>Aleti</a:t>
            </a:r>
            <a:r>
              <a:rPr lang="en-CA" dirty="0">
                <a:solidFill>
                  <a:schemeClr val="accent1">
                    <a:lumMod val="60000"/>
                    <a:lumOff val="40000"/>
                  </a:schemeClr>
                </a:solidFill>
                <a:latin typeface="Aharoni" panose="02010803020104030203" pitchFamily="2" charset="-79"/>
                <a:cs typeface="Aharoni" panose="02010803020104030203" pitchFamily="2" charset="-79"/>
              </a:rPr>
              <a:t> 100851159</a:t>
            </a:r>
          </a:p>
          <a:p>
            <a:r>
              <a:rPr lang="en-CA" dirty="0">
                <a:solidFill>
                  <a:schemeClr val="accent1">
                    <a:lumMod val="60000"/>
                    <a:lumOff val="40000"/>
                  </a:schemeClr>
                </a:solidFill>
                <a:latin typeface="Aharoni" panose="02010803020104030203" pitchFamily="2" charset="-79"/>
                <a:cs typeface="Aharoni" panose="02010803020104030203" pitchFamily="2" charset="-79"/>
              </a:rPr>
              <a:t> </a:t>
            </a:r>
            <a:r>
              <a:rPr lang="en-CA" dirty="0" err="1">
                <a:solidFill>
                  <a:schemeClr val="accent1">
                    <a:lumMod val="60000"/>
                    <a:lumOff val="40000"/>
                  </a:schemeClr>
                </a:solidFill>
                <a:latin typeface="Aharoni" panose="02010803020104030203" pitchFamily="2" charset="-79"/>
                <a:cs typeface="Aharoni" panose="02010803020104030203" pitchFamily="2" charset="-79"/>
              </a:rPr>
              <a:t>Dhvani</a:t>
            </a:r>
            <a:r>
              <a:rPr lang="en-CA" dirty="0">
                <a:solidFill>
                  <a:schemeClr val="accent1">
                    <a:lumMod val="60000"/>
                    <a:lumOff val="40000"/>
                  </a:schemeClr>
                </a:solidFill>
                <a:latin typeface="Aharoni" panose="02010803020104030203" pitchFamily="2" charset="-79"/>
                <a:cs typeface="Aharoni" panose="02010803020104030203" pitchFamily="2" charset="-79"/>
              </a:rPr>
              <a:t> </a:t>
            </a:r>
            <a:r>
              <a:rPr lang="en-CA" dirty="0" err="1">
                <a:solidFill>
                  <a:schemeClr val="accent1">
                    <a:lumMod val="60000"/>
                    <a:lumOff val="40000"/>
                  </a:schemeClr>
                </a:solidFill>
                <a:latin typeface="Aharoni" panose="02010803020104030203" pitchFamily="2" charset="-79"/>
                <a:cs typeface="Aharoni" panose="02010803020104030203" pitchFamily="2" charset="-79"/>
              </a:rPr>
              <a:t>Mevawala</a:t>
            </a:r>
            <a:r>
              <a:rPr lang="en-CA" dirty="0">
                <a:solidFill>
                  <a:schemeClr val="accent1">
                    <a:lumMod val="60000"/>
                    <a:lumOff val="40000"/>
                  </a:schemeClr>
                </a:solidFill>
                <a:latin typeface="Aharoni" panose="02010803020104030203" pitchFamily="2" charset="-79"/>
                <a:cs typeface="Aharoni" panose="02010803020104030203" pitchFamily="2" charset="-79"/>
              </a:rPr>
              <a:t> 100827131 </a:t>
            </a:r>
          </a:p>
          <a:p>
            <a:r>
              <a:rPr lang="en-CA" dirty="0" err="1">
                <a:solidFill>
                  <a:schemeClr val="accent1">
                    <a:lumMod val="60000"/>
                    <a:lumOff val="40000"/>
                  </a:schemeClr>
                </a:solidFill>
                <a:latin typeface="Aharoni" panose="02010803020104030203" pitchFamily="2" charset="-79"/>
                <a:cs typeface="Aharoni" panose="02010803020104030203" pitchFamily="2" charset="-79"/>
              </a:rPr>
              <a:t>Drasti</a:t>
            </a:r>
            <a:r>
              <a:rPr lang="en-CA" dirty="0">
                <a:solidFill>
                  <a:schemeClr val="accent1">
                    <a:lumMod val="60000"/>
                    <a:lumOff val="40000"/>
                  </a:schemeClr>
                </a:solidFill>
                <a:latin typeface="Aharoni" panose="02010803020104030203" pitchFamily="2" charset="-79"/>
                <a:cs typeface="Aharoni" panose="02010803020104030203" pitchFamily="2" charset="-79"/>
              </a:rPr>
              <a:t> </a:t>
            </a:r>
            <a:r>
              <a:rPr lang="en-CA" dirty="0" err="1">
                <a:solidFill>
                  <a:schemeClr val="accent1">
                    <a:lumMod val="60000"/>
                    <a:lumOff val="40000"/>
                  </a:schemeClr>
                </a:solidFill>
                <a:latin typeface="Aharoni" panose="02010803020104030203" pitchFamily="2" charset="-79"/>
                <a:cs typeface="Aharoni" panose="02010803020104030203" pitchFamily="2" charset="-79"/>
              </a:rPr>
              <a:t>Sutrariya</a:t>
            </a:r>
            <a:r>
              <a:rPr lang="en-CA" dirty="0">
                <a:solidFill>
                  <a:schemeClr val="accent1">
                    <a:lumMod val="60000"/>
                    <a:lumOff val="40000"/>
                  </a:schemeClr>
                </a:solidFill>
                <a:latin typeface="Aharoni" panose="02010803020104030203" pitchFamily="2" charset="-79"/>
                <a:cs typeface="Aharoni" panose="02010803020104030203" pitchFamily="2" charset="-79"/>
              </a:rPr>
              <a:t> 100850377 </a:t>
            </a:r>
          </a:p>
          <a:p>
            <a:r>
              <a:rPr lang="en-CA" dirty="0" err="1">
                <a:solidFill>
                  <a:schemeClr val="accent1">
                    <a:lumMod val="60000"/>
                    <a:lumOff val="40000"/>
                  </a:schemeClr>
                </a:solidFill>
                <a:latin typeface="Aharoni" panose="02010803020104030203" pitchFamily="2" charset="-79"/>
                <a:cs typeface="Aharoni" panose="02010803020104030203" pitchFamily="2" charset="-79"/>
              </a:rPr>
              <a:t>Rushikumar</a:t>
            </a:r>
            <a:r>
              <a:rPr lang="en-CA" dirty="0">
                <a:solidFill>
                  <a:schemeClr val="accent1">
                    <a:lumMod val="60000"/>
                    <a:lumOff val="40000"/>
                  </a:schemeClr>
                </a:solidFill>
                <a:latin typeface="Aharoni" panose="02010803020104030203" pitchFamily="2" charset="-79"/>
                <a:cs typeface="Aharoni" panose="02010803020104030203" pitchFamily="2" charset="-79"/>
              </a:rPr>
              <a:t> Patel 100852498</a:t>
            </a:r>
          </a:p>
        </p:txBody>
      </p:sp>
    </p:spTree>
    <p:extLst>
      <p:ext uri="{BB962C8B-B14F-4D97-AF65-F5344CB8AC3E}">
        <p14:creationId xmlns:p14="http://schemas.microsoft.com/office/powerpoint/2010/main" val="9378840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par>
                                <p:cTn id="20" presetID="10" presetClass="entr" presetSubtype="0" fill="hold" grpId="0" nodeType="withEffect">
                                  <p:stCondLst>
                                    <p:cond delay="1000"/>
                                  </p:stCondLst>
                                  <p:iterate>
                                    <p:tmPct val="10000"/>
                                  </p:iterate>
                                  <p:childTnLst>
                                    <p:set>
                                      <p:cBhvr>
                                        <p:cTn id="21" dur="1" fill="hold">
                                          <p:stCondLst>
                                            <p:cond delay="0"/>
                                          </p:stCondLst>
                                        </p:cTn>
                                        <p:tgtEl>
                                          <p:spTgt spid="2"/>
                                        </p:tgtEl>
                                        <p:attrNameLst>
                                          <p:attrName>style.visibility</p:attrName>
                                        </p:attrNameLst>
                                      </p:cBhvr>
                                      <p:to>
                                        <p:strVal val="visible"/>
                                      </p:to>
                                    </p:set>
                                    <p:animEffect transition="in" filter="fade">
                                      <p:cBhvr>
                                        <p:cTn id="22"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AEA2-CA57-5025-9976-A88C93E86A81}"/>
              </a:ext>
            </a:extLst>
          </p:cNvPr>
          <p:cNvSpPr>
            <a:spLocks noGrp="1"/>
          </p:cNvSpPr>
          <p:nvPr>
            <p:ph type="title"/>
          </p:nvPr>
        </p:nvSpPr>
        <p:spPr/>
        <p:txBody>
          <a:bodyPr/>
          <a:lstStyle/>
          <a:p>
            <a:endParaRPr lang="en-CA"/>
          </a:p>
        </p:txBody>
      </p:sp>
      <p:pic>
        <p:nvPicPr>
          <p:cNvPr id="5" name="Content Placeholder 4" descr="Diagram&#10;&#10;Description automatically generated">
            <a:extLst>
              <a:ext uri="{FF2B5EF4-FFF2-40B4-BE49-F238E27FC236}">
                <a16:creationId xmlns:a16="http://schemas.microsoft.com/office/drawing/2014/main" id="{3D58AFCF-662C-4B38-E096-B6985A548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20159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E6EFA6-C7B8-7468-320C-0C3897DE0172}"/>
              </a:ext>
            </a:extLst>
          </p:cNvPr>
          <p:cNvSpPr>
            <a:spLocks noGrp="1"/>
          </p:cNvSpPr>
          <p:nvPr>
            <p:ph type="title"/>
          </p:nvPr>
        </p:nvSpPr>
        <p:spPr>
          <a:xfrm>
            <a:off x="5644751" y="568517"/>
            <a:ext cx="6161004" cy="886379"/>
          </a:xfrm>
        </p:spPr>
        <p:txBody>
          <a:bodyPr>
            <a:normAutofit/>
          </a:bodyPr>
          <a:lstStyle/>
          <a:p>
            <a:r>
              <a:rPr lang="en-CA" dirty="0">
                <a:solidFill>
                  <a:schemeClr val="bg1"/>
                </a:solidFill>
                <a:latin typeface="Aharoni" panose="02010803020104030203" pitchFamily="2" charset="-79"/>
                <a:cs typeface="Aharoni" panose="02010803020104030203" pitchFamily="2" charset="-79"/>
              </a:rPr>
              <a:t>What Was Used </a:t>
            </a:r>
          </a:p>
        </p:txBody>
      </p:sp>
      <p:grpSp>
        <p:nvGrpSpPr>
          <p:cNvPr id="34" name="Group 13">
            <a:extLst>
              <a:ext uri="{FF2B5EF4-FFF2-40B4-BE49-F238E27FC236}">
                <a16:creationId xmlns:a16="http://schemas.microsoft.com/office/drawing/2014/main" id="{5C880D58-0477-47F1-B3CB-4B30179411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63593"/>
            <a:ext cx="1861854" cy="717514"/>
            <a:chOff x="0" y="377893"/>
            <a:chExt cx="1861854" cy="717514"/>
          </a:xfrm>
          <a:solidFill>
            <a:schemeClr val="bg1"/>
          </a:solidFill>
        </p:grpSpPr>
        <p:sp>
          <p:nvSpPr>
            <p:cNvPr id="15" name="Freeform: Shape 1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5" name="Freeform: Shape 1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5" name="Picture 4" descr="Icon&#10;&#10;Description automatically generated">
            <a:extLst>
              <a:ext uri="{FF2B5EF4-FFF2-40B4-BE49-F238E27FC236}">
                <a16:creationId xmlns:a16="http://schemas.microsoft.com/office/drawing/2014/main" id="{30421503-166B-88B6-0AA0-1A01A2B4C9EF}"/>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235534" y="1009050"/>
            <a:ext cx="3296556" cy="3296556"/>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sp>
        <p:nvSpPr>
          <p:cNvPr id="36" name="Graphic 212">
            <a:extLst>
              <a:ext uri="{FF2B5EF4-FFF2-40B4-BE49-F238E27FC236}">
                <a16:creationId xmlns:a16="http://schemas.microsoft.com/office/drawing/2014/main" id="{877E3FF1-E4B8-49CB-9DD6-7D206780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9510" y="2210504"/>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Graphic 212">
            <a:extLst>
              <a:ext uri="{FF2B5EF4-FFF2-40B4-BE49-F238E27FC236}">
                <a16:creationId xmlns:a16="http://schemas.microsoft.com/office/drawing/2014/main" id="{30BDE8C6-094E-46E6-BD5E-75FAB4F7C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9510" y="2210504"/>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CC4B9F7-B3A4-D9B9-44CB-D9F0B53EF1FA}"/>
              </a:ext>
            </a:extLst>
          </p:cNvPr>
          <p:cNvSpPr>
            <a:spLocks noGrp="1"/>
          </p:cNvSpPr>
          <p:nvPr>
            <p:ph idx="1"/>
          </p:nvPr>
        </p:nvSpPr>
        <p:spPr>
          <a:xfrm>
            <a:off x="6234868" y="1820369"/>
            <a:ext cx="5217173" cy="4351338"/>
          </a:xfrm>
        </p:spPr>
        <p:txBody>
          <a:bodyPr>
            <a:normAutofit/>
          </a:bodyPr>
          <a:lstStyle/>
          <a:p>
            <a:endParaRPr lang="en-CA" dirty="0">
              <a:solidFill>
                <a:schemeClr val="bg1"/>
              </a:solidFill>
            </a:endParaRPr>
          </a:p>
          <a:p>
            <a:r>
              <a:rPr lang="en-CA" dirty="0">
                <a:solidFill>
                  <a:schemeClr val="bg1"/>
                </a:solidFill>
                <a:latin typeface="Aharoni" panose="02010803020104030203" pitchFamily="2" charset="-79"/>
                <a:cs typeface="Aharoni" panose="02010803020104030203" pitchFamily="2" charset="-79"/>
              </a:rPr>
              <a:t>NEAT Algorithm (</a:t>
            </a:r>
            <a:r>
              <a:rPr lang="en-CA" dirty="0" err="1">
                <a:solidFill>
                  <a:schemeClr val="bg1"/>
                </a:solidFill>
                <a:latin typeface="Aharoni" panose="02010803020104030203" pitchFamily="2" charset="-79"/>
                <a:cs typeface="Aharoni" panose="02010803020104030203" pitchFamily="2" charset="-79"/>
              </a:rPr>
              <a:t>NeuroEvolution</a:t>
            </a:r>
            <a:r>
              <a:rPr lang="en-CA" dirty="0">
                <a:solidFill>
                  <a:schemeClr val="bg1"/>
                </a:solidFill>
                <a:latin typeface="Aharoni" panose="02010803020104030203" pitchFamily="2" charset="-79"/>
                <a:cs typeface="Aharoni" panose="02010803020104030203" pitchFamily="2" charset="-79"/>
              </a:rPr>
              <a:t> of Augmented Topologies)</a:t>
            </a:r>
          </a:p>
          <a:p>
            <a:r>
              <a:rPr lang="en-CA" dirty="0">
                <a:solidFill>
                  <a:schemeClr val="bg1"/>
                </a:solidFill>
                <a:latin typeface="Aharoni" panose="02010803020104030203" pitchFamily="2" charset="-79"/>
                <a:cs typeface="Aharoni" panose="02010803020104030203" pitchFamily="2" charset="-79"/>
              </a:rPr>
              <a:t>Python Coding</a:t>
            </a:r>
          </a:p>
          <a:p>
            <a:r>
              <a:rPr lang="en-CA" dirty="0">
                <a:solidFill>
                  <a:schemeClr val="bg1"/>
                </a:solidFill>
                <a:latin typeface="Aharoni" panose="02010803020104030203" pitchFamily="2" charset="-79"/>
                <a:cs typeface="Aharoni" panose="02010803020104030203" pitchFamily="2" charset="-79"/>
              </a:rPr>
              <a:t>PyCharm Program</a:t>
            </a:r>
          </a:p>
          <a:p>
            <a:r>
              <a:rPr lang="en-CA" dirty="0">
                <a:solidFill>
                  <a:schemeClr val="bg1"/>
                </a:solidFill>
                <a:latin typeface="Aharoni" panose="02010803020104030203" pitchFamily="2" charset="-79"/>
                <a:cs typeface="Aharoni" panose="02010803020104030203" pitchFamily="2" charset="-79"/>
              </a:rPr>
              <a:t>Images</a:t>
            </a:r>
          </a:p>
        </p:txBody>
      </p:sp>
      <p:pic>
        <p:nvPicPr>
          <p:cNvPr id="7" name="Picture 6" descr="Shape&#10;&#10;Description automatically generated with medium confidence">
            <a:extLst>
              <a:ext uri="{FF2B5EF4-FFF2-40B4-BE49-F238E27FC236}">
                <a16:creationId xmlns:a16="http://schemas.microsoft.com/office/drawing/2014/main" id="{692EB19C-9855-C406-84AB-5F916278396B}"/>
              </a:ext>
            </a:extLst>
          </p:cNvPr>
          <p:cNvPicPr>
            <a:picLocks noChangeAspect="1"/>
          </p:cNvPicPr>
          <p:nvPr/>
        </p:nvPicPr>
        <p:blipFill rotWithShape="1">
          <a:blip r:embed="rId3">
            <a:extLst>
              <a:ext uri="{28A0092B-C50C-407E-A947-70E740481C1C}">
                <a14:useLocalDpi xmlns:a14="http://schemas.microsoft.com/office/drawing/2010/main" val="0"/>
              </a:ext>
            </a:extLst>
          </a:blip>
          <a:srcRect r="-3" b="-3"/>
          <a:stretch/>
        </p:blipFill>
        <p:spPr>
          <a:xfrm>
            <a:off x="2841433" y="3429000"/>
            <a:ext cx="2965878" cy="2965878"/>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3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95088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37BE9B-FA4A-CA69-A34D-F67E37368362}"/>
              </a:ext>
            </a:extLst>
          </p:cNvPr>
          <p:cNvSpPr>
            <a:spLocks noGrp="1"/>
          </p:cNvSpPr>
          <p:nvPr>
            <p:ph type="title"/>
          </p:nvPr>
        </p:nvSpPr>
        <p:spPr>
          <a:xfrm>
            <a:off x="804672" y="640263"/>
            <a:ext cx="5157216" cy="1344975"/>
          </a:xfrm>
        </p:spPr>
        <p:txBody>
          <a:bodyPr>
            <a:normAutofit/>
          </a:bodyPr>
          <a:lstStyle/>
          <a:p>
            <a:r>
              <a:rPr lang="en-CA" sz="4000" dirty="0">
                <a:latin typeface="Aharoni" panose="02010803020104030203" pitchFamily="2" charset="-79"/>
                <a:cs typeface="Aharoni" panose="02010803020104030203" pitchFamily="2" charset="-79"/>
              </a:rPr>
              <a:t>N.E.A.T Explained</a:t>
            </a:r>
          </a:p>
        </p:txBody>
      </p:sp>
      <p:sp>
        <p:nvSpPr>
          <p:cNvPr id="3" name="Content Placeholder 2">
            <a:extLst>
              <a:ext uri="{FF2B5EF4-FFF2-40B4-BE49-F238E27FC236}">
                <a16:creationId xmlns:a16="http://schemas.microsoft.com/office/drawing/2014/main" id="{429775AE-FE30-BC43-E42F-580C8E0B1945}"/>
              </a:ext>
            </a:extLst>
          </p:cNvPr>
          <p:cNvSpPr>
            <a:spLocks noGrp="1"/>
          </p:cNvSpPr>
          <p:nvPr>
            <p:ph idx="1"/>
          </p:nvPr>
        </p:nvSpPr>
        <p:spPr>
          <a:xfrm>
            <a:off x="317241" y="1800808"/>
            <a:ext cx="6046237" cy="4646645"/>
          </a:xfrm>
        </p:spPr>
        <p:txBody>
          <a:bodyPr>
            <a:normAutofit/>
          </a:bodyPr>
          <a:lstStyle/>
          <a:p>
            <a:pPr>
              <a:lnSpc>
                <a:spcPct val="110000"/>
              </a:lnSpc>
            </a:pPr>
            <a:r>
              <a:rPr lang="en-CA" sz="2000" dirty="0" err="1">
                <a:latin typeface="Aharoni" panose="02010803020104030203" pitchFamily="2" charset="-79"/>
                <a:cs typeface="Aharoni" panose="02010803020104030203" pitchFamily="2" charset="-79"/>
              </a:rPr>
              <a:t>NeuroEvolution</a:t>
            </a:r>
            <a:r>
              <a:rPr lang="en-CA" sz="2000" dirty="0">
                <a:latin typeface="Aharoni" panose="02010803020104030203" pitchFamily="2" charset="-79"/>
                <a:cs typeface="Aharoni" panose="02010803020104030203" pitchFamily="2" charset="-79"/>
              </a:rPr>
              <a:t> of Augmented Topologies is a genetic algorithm for generation of evolving artificial neural networks, this was developed by Ken Stanley.</a:t>
            </a:r>
          </a:p>
          <a:p>
            <a:pPr>
              <a:lnSpc>
                <a:spcPct val="110000"/>
              </a:lnSpc>
            </a:pPr>
            <a:r>
              <a:rPr lang="en-CA" sz="2000" dirty="0">
                <a:latin typeface="Aharoni" panose="02010803020104030203" pitchFamily="2" charset="-79"/>
                <a:cs typeface="Aharoni" panose="02010803020104030203" pitchFamily="2" charset="-79"/>
              </a:rPr>
              <a:t>Will be important for the Dinosaur game, only input and output neurons are instantiated. Afterwards several networks will start playing the game and learning with crossover typical of genetic algorithms and classic selection. </a:t>
            </a:r>
          </a:p>
          <a:p>
            <a:pPr>
              <a:lnSpc>
                <a:spcPct val="120000"/>
              </a:lnSpc>
            </a:pPr>
            <a:r>
              <a:rPr lang="en-CA" sz="2000" dirty="0">
                <a:latin typeface="Aharoni" panose="02010803020104030203" pitchFamily="2" charset="-79"/>
                <a:cs typeface="Aharoni" panose="02010803020104030203" pitchFamily="2" charset="-79"/>
              </a:rPr>
              <a:t>Score performed during each generation will give a value expressive of the network’s goodness. </a:t>
            </a:r>
          </a:p>
        </p:txBody>
      </p:sp>
      <p:pic>
        <p:nvPicPr>
          <p:cNvPr id="5" name="Picture 4" descr="Diagram, bubble chart&#10;&#10;Description automatically generated">
            <a:extLst>
              <a:ext uri="{FF2B5EF4-FFF2-40B4-BE49-F238E27FC236}">
                <a16:creationId xmlns:a16="http://schemas.microsoft.com/office/drawing/2014/main" id="{22C5D877-F646-C68C-1D81-40EC59F3C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42" y="1545308"/>
            <a:ext cx="4736963" cy="3611934"/>
          </a:xfrm>
          <a:prstGeom prst="rect">
            <a:avLst/>
          </a:prstGeom>
        </p:spPr>
      </p:pic>
    </p:spTree>
    <p:extLst>
      <p:ext uri="{BB962C8B-B14F-4D97-AF65-F5344CB8AC3E}">
        <p14:creationId xmlns:p14="http://schemas.microsoft.com/office/powerpoint/2010/main" val="73637872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7BDA13-BBFC-2ED6-8005-E1FE74248478}"/>
              </a:ext>
            </a:extLst>
          </p:cNvPr>
          <p:cNvSpPr>
            <a:spLocks noGrp="1"/>
          </p:cNvSpPr>
          <p:nvPr>
            <p:ph type="title"/>
          </p:nvPr>
        </p:nvSpPr>
        <p:spPr>
          <a:xfrm>
            <a:off x="934872" y="982272"/>
            <a:ext cx="3388419" cy="4560970"/>
          </a:xfrm>
        </p:spPr>
        <p:txBody>
          <a:bodyPr>
            <a:normAutofit/>
          </a:bodyPr>
          <a:lstStyle/>
          <a:p>
            <a:pPr algn="ctr"/>
            <a:r>
              <a:rPr lang="en-CA" sz="4000" dirty="0">
                <a:solidFill>
                  <a:srgbClr val="FFFFFF"/>
                </a:solidFill>
                <a:latin typeface="Aharoni" panose="02010803020104030203" pitchFamily="2" charset="-79"/>
                <a:cs typeface="Aharoni" panose="02010803020104030203" pitchFamily="2" charset="-79"/>
              </a:rPr>
              <a:t>Conclusion</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DCC2E5F-75C4-0C9A-88E5-09DE7A34586A}"/>
              </a:ext>
            </a:extLst>
          </p:cNvPr>
          <p:cNvSpPr>
            <a:spLocks noGrp="1"/>
          </p:cNvSpPr>
          <p:nvPr>
            <p:ph idx="1"/>
          </p:nvPr>
        </p:nvSpPr>
        <p:spPr>
          <a:xfrm>
            <a:off x="5221862" y="1719618"/>
            <a:ext cx="5948831" cy="4334629"/>
          </a:xfrm>
        </p:spPr>
        <p:txBody>
          <a:bodyPr anchor="ctr">
            <a:normAutofit/>
          </a:bodyPr>
          <a:lstStyle/>
          <a:p>
            <a:r>
              <a:rPr lang="en-CA" sz="2400" dirty="0">
                <a:solidFill>
                  <a:srgbClr val="FEFFFF"/>
                </a:solidFill>
                <a:latin typeface="Aharoni" panose="02010803020104030203" pitchFamily="2" charset="-79"/>
                <a:cs typeface="Aharoni" panose="02010803020104030203" pitchFamily="2" charset="-79"/>
              </a:rPr>
              <a:t>This is what we have done so far and will continue to look for any bugs and add on to the code to make it more unique than the original build and add the bird</a:t>
            </a:r>
          </a:p>
        </p:txBody>
      </p:sp>
    </p:spTree>
    <p:extLst>
      <p:ext uri="{BB962C8B-B14F-4D97-AF65-F5344CB8AC3E}">
        <p14:creationId xmlns:p14="http://schemas.microsoft.com/office/powerpoint/2010/main" val="36890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15E2-27AE-4B29-C4A7-A1BB15B5696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37B0864D-D1EE-5049-7026-FF29E5C4A59C}"/>
              </a:ext>
            </a:extLst>
          </p:cNvPr>
          <p:cNvSpPr>
            <a:spLocks noGrp="1"/>
          </p:cNvSpPr>
          <p:nvPr>
            <p:ph idx="1"/>
          </p:nvPr>
        </p:nvSpPr>
        <p:spPr/>
        <p:txBody>
          <a:bodyPr/>
          <a:lstStyle/>
          <a:p>
            <a:r>
              <a:rPr lang="en-CA" dirty="0">
                <a:hlinkClick r:id="rId2"/>
              </a:rPr>
              <a:t>https://github.com/BiagioFesta/aimaze2</a:t>
            </a:r>
            <a:endParaRPr lang="en-CA" dirty="0"/>
          </a:p>
          <a:p>
            <a:r>
              <a:rPr lang="en-CA" dirty="0">
                <a:hlinkClick r:id="rId3"/>
              </a:rPr>
              <a:t>http://nn.cs.utexas.edu/downloads/papers/stanley.ec02.pdf</a:t>
            </a:r>
            <a:endParaRPr lang="en-CA" dirty="0"/>
          </a:p>
          <a:p>
            <a:r>
              <a:rPr lang="en-CA" dirty="0">
                <a:hlinkClick r:id="rId4"/>
              </a:rPr>
              <a:t>https://en.wikipedia.org/wiki/Neuroevolution_of_augmenting_topologies#:~:text=NeuroEvolution%20of%20Augmenting%20Topologies%20(NEAT,University%20of%20Texas%20at%20Austin</a:t>
            </a:r>
            <a:r>
              <a:rPr lang="en-CA" dirty="0"/>
              <a:t>.</a:t>
            </a:r>
          </a:p>
          <a:p>
            <a:endParaRPr lang="en-CA" dirty="0"/>
          </a:p>
        </p:txBody>
      </p:sp>
    </p:spTree>
    <p:extLst>
      <p:ext uri="{BB962C8B-B14F-4D97-AF65-F5344CB8AC3E}">
        <p14:creationId xmlns:p14="http://schemas.microsoft.com/office/powerpoint/2010/main" val="380491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A065CCD0-A946-0C03-1094-BA30140659D2}"/>
              </a:ext>
            </a:extLst>
          </p:cNvPr>
          <p:cNvPicPr>
            <a:picLocks noChangeAspect="1"/>
          </p:cNvPicPr>
          <p:nvPr/>
        </p:nvPicPr>
        <p:blipFill rotWithShape="1">
          <a:blip r:embed="rId2">
            <a:extLst>
              <a:ext uri="{28A0092B-C50C-407E-A947-70E740481C1C}">
                <a14:useLocalDpi xmlns:a14="http://schemas.microsoft.com/office/drawing/2010/main" val="0"/>
              </a:ext>
            </a:extLst>
          </a:blip>
          <a:srcRect l="1333"/>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CC907E2-83D4-38A6-4BFB-202ECF8ACD89}"/>
              </a:ext>
            </a:extLst>
          </p:cNvPr>
          <p:cNvSpPr>
            <a:spLocks noGrp="1"/>
          </p:cNvSpPr>
          <p:nvPr>
            <p:ph type="title"/>
          </p:nvPr>
        </p:nvSpPr>
        <p:spPr>
          <a:xfrm>
            <a:off x="719957" y="865120"/>
            <a:ext cx="4204137" cy="1342754"/>
          </a:xfrm>
        </p:spPr>
        <p:txBody>
          <a:bodyPr>
            <a:normAutofit/>
          </a:bodyPr>
          <a:lstStyle/>
          <a:p>
            <a:pPr algn="ctr"/>
            <a:r>
              <a:rPr lang="en-CA" sz="3600" dirty="0">
                <a:latin typeface="Aharoni" panose="02010803020104030203" pitchFamily="2" charset="-79"/>
                <a:cs typeface="Aharoni" panose="02010803020104030203" pitchFamily="2" charset="-79"/>
              </a:rPr>
              <a:t>Dinosaur Game</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82FFC4-2130-BA57-D638-ED4944CB8B68}"/>
              </a:ext>
            </a:extLst>
          </p:cNvPr>
          <p:cNvSpPr>
            <a:spLocks noGrp="1"/>
          </p:cNvSpPr>
          <p:nvPr>
            <p:ph idx="1"/>
          </p:nvPr>
        </p:nvSpPr>
        <p:spPr>
          <a:xfrm>
            <a:off x="525514" y="2207874"/>
            <a:ext cx="4593021" cy="2619839"/>
          </a:xfrm>
        </p:spPr>
        <p:txBody>
          <a:bodyPr anchor="ctr">
            <a:normAutofit fontScale="92500" lnSpcReduction="10000"/>
          </a:bodyPr>
          <a:lstStyle/>
          <a:p>
            <a:pPr>
              <a:lnSpc>
                <a:spcPct val="150000"/>
              </a:lnSpc>
            </a:pPr>
            <a:r>
              <a:rPr lang="en-CA" sz="1800" dirty="0">
                <a:latin typeface="Aharoni" panose="02010803020104030203" pitchFamily="2" charset="-79"/>
                <a:cs typeface="Aharoni" panose="02010803020104030203" pitchFamily="2" charset="-79"/>
              </a:rPr>
              <a:t>The Dinosaur Game (Chrome Dino) is a browser game developed by Google and built into the chrome browser. The player controls a pixelated Tyrannosaurus rex across a side scrolling landscape, avoiding obstacles to achieve a high score</a:t>
            </a:r>
          </a:p>
        </p:txBody>
      </p:sp>
    </p:spTree>
    <p:extLst>
      <p:ext uri="{BB962C8B-B14F-4D97-AF65-F5344CB8AC3E}">
        <p14:creationId xmlns:p14="http://schemas.microsoft.com/office/powerpoint/2010/main" val="165271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9FCD-D4E3-5051-C978-E6884627089A}"/>
              </a:ext>
            </a:extLst>
          </p:cNvPr>
          <p:cNvSpPr>
            <a:spLocks noGrp="1"/>
          </p:cNvSpPr>
          <p:nvPr>
            <p:ph type="title"/>
          </p:nvPr>
        </p:nvSpPr>
        <p:spPr>
          <a:xfrm>
            <a:off x="4965430" y="629268"/>
            <a:ext cx="6586491" cy="1286160"/>
          </a:xfrm>
        </p:spPr>
        <p:txBody>
          <a:bodyPr anchor="b">
            <a:normAutofit/>
          </a:bodyPr>
          <a:lstStyle/>
          <a:p>
            <a:r>
              <a:rPr lang="en-CA" sz="4100"/>
              <a:t>What Has Been Completed So Far</a:t>
            </a:r>
          </a:p>
        </p:txBody>
      </p:sp>
      <p:sp>
        <p:nvSpPr>
          <p:cNvPr id="3" name="Content Placeholder 2">
            <a:extLst>
              <a:ext uri="{FF2B5EF4-FFF2-40B4-BE49-F238E27FC236}">
                <a16:creationId xmlns:a16="http://schemas.microsoft.com/office/drawing/2014/main" id="{7A227412-279B-D936-9A0E-38AEB78775B7}"/>
              </a:ext>
            </a:extLst>
          </p:cNvPr>
          <p:cNvSpPr>
            <a:spLocks noGrp="1"/>
          </p:cNvSpPr>
          <p:nvPr>
            <p:ph idx="1"/>
          </p:nvPr>
        </p:nvSpPr>
        <p:spPr>
          <a:xfrm>
            <a:off x="4965431" y="2438400"/>
            <a:ext cx="6586489" cy="3785419"/>
          </a:xfrm>
        </p:spPr>
        <p:txBody>
          <a:bodyPr>
            <a:normAutofit/>
          </a:bodyPr>
          <a:lstStyle/>
          <a:p>
            <a:r>
              <a:rPr lang="en-CA" sz="2000" dirty="0"/>
              <a:t>The code is functioning and working</a:t>
            </a:r>
          </a:p>
          <a:p>
            <a:r>
              <a:rPr lang="en-CA" sz="2000" dirty="0"/>
              <a:t>NEAT algorithm has been used </a:t>
            </a:r>
          </a:p>
          <a:p>
            <a:r>
              <a:rPr lang="en-CA" sz="2000" dirty="0"/>
              <a:t>Images were used for the Dinosaur and objects</a:t>
            </a:r>
          </a:p>
          <a:p>
            <a:r>
              <a:rPr lang="en-CA" sz="2000" dirty="0"/>
              <a:t>Points, lives, speed</a:t>
            </a:r>
          </a:p>
          <a:p>
            <a:pPr marL="0" indent="0">
              <a:buNone/>
            </a:pPr>
            <a:endParaRPr lang="en-CA" sz="2000" dirty="0"/>
          </a:p>
        </p:txBody>
      </p:sp>
      <p:pic>
        <p:nvPicPr>
          <p:cNvPr id="5" name="Picture 4" descr="Computer script on a screen">
            <a:extLst>
              <a:ext uri="{FF2B5EF4-FFF2-40B4-BE49-F238E27FC236}">
                <a16:creationId xmlns:a16="http://schemas.microsoft.com/office/drawing/2014/main" id="{AA1F5C4A-76A0-8753-D049-082E79710289}"/>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18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864A4-57F2-4CCA-EC18-D7F49E7976B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Code Run Down</a:t>
            </a:r>
          </a:p>
        </p:txBody>
      </p:sp>
      <p:cxnSp>
        <p:nvCxnSpPr>
          <p:cNvPr id="20"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708F1B7D-2BA5-0C6A-F9D3-29356458C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2604724"/>
            <a:ext cx="5455917" cy="3641824"/>
          </a:xfrm>
          <a:prstGeom prst="rect">
            <a:avLst/>
          </a:prstGeom>
        </p:spPr>
      </p:pic>
      <p:cxnSp>
        <p:nvCxnSpPr>
          <p:cNvPr id="21"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6DB44902-B4E5-7609-E713-16BC9E4DC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027558"/>
            <a:ext cx="5455917" cy="2796156"/>
          </a:xfrm>
          <a:prstGeom prst="rect">
            <a:avLst/>
          </a:prstGeom>
        </p:spPr>
      </p:pic>
    </p:spTree>
    <p:extLst>
      <p:ext uri="{BB962C8B-B14F-4D97-AF65-F5344CB8AC3E}">
        <p14:creationId xmlns:p14="http://schemas.microsoft.com/office/powerpoint/2010/main" val="211620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81D5F-8851-37AD-EE96-3F5EA92C9B0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Code Run Down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1FAE109A-5C5E-4A64-97AD-B7D2A9F78D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44" y="2426818"/>
            <a:ext cx="543896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3ADCDF13-5E26-022D-DF4C-28E4F900B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638824"/>
            <a:ext cx="5455917" cy="3573625"/>
          </a:xfrm>
          <a:prstGeom prst="rect">
            <a:avLst/>
          </a:prstGeom>
        </p:spPr>
      </p:pic>
    </p:spTree>
    <p:extLst>
      <p:ext uri="{BB962C8B-B14F-4D97-AF65-F5344CB8AC3E}">
        <p14:creationId xmlns:p14="http://schemas.microsoft.com/office/powerpoint/2010/main" val="359239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38335-4B23-C297-E5FA-2AA5FC56E5A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Code Run Down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AA6CD92E-CA91-8D66-D111-F1F58E045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522" y="2426818"/>
            <a:ext cx="4966007"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AD81B63F-049B-ECA1-9015-AE71A318D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556985"/>
            <a:ext cx="5455917" cy="3737303"/>
          </a:xfrm>
          <a:prstGeom prst="rect">
            <a:avLst/>
          </a:prstGeom>
        </p:spPr>
      </p:pic>
    </p:spTree>
    <p:extLst>
      <p:ext uri="{BB962C8B-B14F-4D97-AF65-F5344CB8AC3E}">
        <p14:creationId xmlns:p14="http://schemas.microsoft.com/office/powerpoint/2010/main" val="207182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746B7-29C6-4113-599B-837D1F4EEFB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Code Run Down</a:t>
            </a:r>
          </a:p>
        </p:txBody>
      </p:sp>
      <p:cxnSp>
        <p:nvCxnSpPr>
          <p:cNvPr id="18"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0285ADC4-0994-5EC1-A8F1-E1C9625E0A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2672923"/>
            <a:ext cx="5455917" cy="350542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4150B903-A963-51B3-AC60-04466F5F9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245795"/>
            <a:ext cx="5455917" cy="2359683"/>
          </a:xfrm>
          <a:prstGeom prst="rect">
            <a:avLst/>
          </a:prstGeom>
        </p:spPr>
      </p:pic>
    </p:spTree>
    <p:extLst>
      <p:ext uri="{BB962C8B-B14F-4D97-AF65-F5344CB8AC3E}">
        <p14:creationId xmlns:p14="http://schemas.microsoft.com/office/powerpoint/2010/main" val="188987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725B3-85CC-D2A4-52CD-B700BA09AEEC}"/>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Code Run Down</a:t>
            </a:r>
          </a:p>
        </p:txBody>
      </p:sp>
      <p:pic>
        <p:nvPicPr>
          <p:cNvPr id="5" name="Content Placeholder 4" descr="Text&#10;&#10;Description automatically generated">
            <a:extLst>
              <a:ext uri="{FF2B5EF4-FFF2-40B4-BE49-F238E27FC236}">
                <a16:creationId xmlns:a16="http://schemas.microsoft.com/office/drawing/2014/main" id="{241B5A67-E271-27E8-FE84-935CB1AD62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399" b="-1"/>
          <a:stretch/>
        </p:blipFill>
        <p:spPr>
          <a:xfrm>
            <a:off x="4654297" y="10"/>
            <a:ext cx="7537704" cy="6857990"/>
          </a:xfrm>
          <a:prstGeom prst="rect">
            <a:avLst/>
          </a:prstGeom>
        </p:spPr>
      </p:pic>
    </p:spTree>
    <p:extLst>
      <p:ext uri="{BB962C8B-B14F-4D97-AF65-F5344CB8AC3E}">
        <p14:creationId xmlns:p14="http://schemas.microsoft.com/office/powerpoint/2010/main" val="24477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19F2-5C58-06C6-3C3B-065C061DAF76}"/>
              </a:ext>
            </a:extLst>
          </p:cNvPr>
          <p:cNvSpPr>
            <a:spLocks noGrp="1"/>
          </p:cNvSpPr>
          <p:nvPr>
            <p:ph type="title"/>
          </p:nvPr>
        </p:nvSpPr>
        <p:spPr/>
        <p:txBody>
          <a:bodyPr/>
          <a:lstStyle/>
          <a:p>
            <a:endParaRPr lang="en-CA"/>
          </a:p>
        </p:txBody>
      </p:sp>
      <p:pic>
        <p:nvPicPr>
          <p:cNvPr id="5" name="Content Placeholder 4" descr="Table&#10;&#10;Description automatically generated">
            <a:extLst>
              <a:ext uri="{FF2B5EF4-FFF2-40B4-BE49-F238E27FC236}">
                <a16:creationId xmlns:a16="http://schemas.microsoft.com/office/drawing/2014/main" id="{4501CDF2-0CBC-8C17-D2CA-7F2F6838BA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2423364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3748</TotalTime>
  <Words>319</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Aharoni</vt:lpstr>
      <vt:lpstr>Arial</vt:lpstr>
      <vt:lpstr>Calibri</vt:lpstr>
      <vt:lpstr>Calibri Light</vt:lpstr>
      <vt:lpstr>Office Theme</vt:lpstr>
      <vt:lpstr>Capstone Project MVP (Minimum Viable Product)</vt:lpstr>
      <vt:lpstr>Dinosaur Game</vt:lpstr>
      <vt:lpstr>What Has Been Completed So Far</vt:lpstr>
      <vt:lpstr>Code Run Down</vt:lpstr>
      <vt:lpstr>Code Run Down</vt:lpstr>
      <vt:lpstr>Code Run Down</vt:lpstr>
      <vt:lpstr>Code Run Down</vt:lpstr>
      <vt:lpstr>Code Run Down</vt:lpstr>
      <vt:lpstr>PowerPoint Presentation</vt:lpstr>
      <vt:lpstr>PowerPoint Presentation</vt:lpstr>
      <vt:lpstr>What Was Used </vt:lpstr>
      <vt:lpstr>N.E.A.T Explained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Kick-Off</dc:title>
  <dc:creator>Alvin Henry</dc:creator>
  <cp:lastModifiedBy>Alvin Henry</cp:lastModifiedBy>
  <cp:revision>6</cp:revision>
  <dcterms:created xsi:type="dcterms:W3CDTF">2022-05-29T22:23:46Z</dcterms:created>
  <dcterms:modified xsi:type="dcterms:W3CDTF">2022-06-27T20:53:06Z</dcterms:modified>
</cp:coreProperties>
</file>