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4" r:id="rId9"/>
    <p:sldId id="262" r:id="rId10"/>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B6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4/1/2022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www.weather.go.kr/" TargetMode="Externa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8" name="그림 7" descr="텍스트, 스크린샷, 다른이(가) 표시된 사진&#10;&#10;자동 생성된 설명">
            <a:extLst>
              <a:ext uri="{FF2B5EF4-FFF2-40B4-BE49-F238E27FC236}">
                <a16:creationId xmlns:a16="http://schemas.microsoft.com/office/drawing/2014/main" id="{2A8CB1C5-7D53-465B-B6A7-523111485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4416" y="-1"/>
            <a:ext cx="7873584" cy="7140559"/>
          </a:xfrm>
          <a:prstGeom prst="rect">
            <a:avLst/>
          </a:prstGeom>
        </p:spPr>
      </p:pic>
      <p:pic>
        <p:nvPicPr>
          <p:cNvPr id="6" name="그림 5" descr="텍스트, 스크린샷, 다른이(가) 표시된 사진&#10;&#10;자동 생성된 설명">
            <a:extLst>
              <a:ext uri="{FF2B5EF4-FFF2-40B4-BE49-F238E27FC236}">
                <a16:creationId xmlns:a16="http://schemas.microsoft.com/office/drawing/2014/main" id="{75BF81D4-6846-4CAB-BBBC-4E88E577A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310" y="0"/>
            <a:ext cx="8375106" cy="7140559"/>
          </a:xfrm>
          <a:prstGeom prst="rect">
            <a:avLst/>
          </a:prstGeom>
        </p:spPr>
      </p:pic>
      <p:sp>
        <p:nvSpPr>
          <p:cNvPr id="2" name="Object 2"/>
          <p:cNvSpPr txBox="1"/>
          <p:nvPr/>
        </p:nvSpPr>
        <p:spPr>
          <a:xfrm>
            <a:off x="14880116" y="8343900"/>
            <a:ext cx="4834567" cy="2639695"/>
          </a:xfrm>
          <a:prstGeom prst="rect">
            <a:avLst/>
          </a:prstGeom>
          <a:noFill/>
        </p:spPr>
        <p:txBody>
          <a:bodyPr wrap="square" rtlCol="0" anchor="t">
            <a:spAutoFit/>
          </a:bodyPr>
          <a:lstStyle/>
          <a:p>
            <a:r>
              <a:rPr lang="en-US" sz="2100" dirty="0">
                <a:solidFill>
                  <a:srgbClr val="414141"/>
                </a:solidFill>
                <a:latin typeface="Noto Sans CJK KR Light" pitchFamily="34" charset="0"/>
                <a:cs typeface="Noto Sans CJK KR Light" pitchFamily="34" charset="0"/>
              </a:rPr>
              <a:t>20174254 송재우</a:t>
            </a:r>
          </a:p>
          <a:p>
            <a:r>
              <a:rPr lang="en-US" sz="2100" dirty="0">
                <a:solidFill>
                  <a:srgbClr val="414141"/>
                </a:solidFill>
                <a:latin typeface="Noto Sans CJK KR Light" pitchFamily="34" charset="0"/>
                <a:cs typeface="Noto Sans CJK KR Light" pitchFamily="34" charset="0"/>
              </a:rPr>
              <a:t>20174221 이현준</a:t>
            </a:r>
          </a:p>
          <a:p>
            <a:r>
              <a:rPr lang="en-US" sz="2100" dirty="0">
                <a:solidFill>
                  <a:srgbClr val="414141"/>
                </a:solidFill>
                <a:latin typeface="Noto Sans CJK KR Light" pitchFamily="34" charset="0"/>
                <a:cs typeface="Noto Sans CJK KR Light" pitchFamily="34" charset="0"/>
              </a:rPr>
              <a:t>20174224 최강현</a:t>
            </a:r>
          </a:p>
          <a:p>
            <a:r>
              <a:rPr lang="en-US" sz="2100" dirty="0">
                <a:solidFill>
                  <a:srgbClr val="414141"/>
                </a:solidFill>
                <a:latin typeface="Noto Sans CJK KR Light" pitchFamily="34" charset="0"/>
                <a:cs typeface="Noto Sans CJK KR Light" pitchFamily="34" charset="0"/>
              </a:rPr>
              <a:t>20174335 김성욱</a:t>
            </a:r>
            <a:endParaRPr lang="en-US" dirty="0"/>
          </a:p>
        </p:txBody>
      </p:sp>
      <p:sp>
        <p:nvSpPr>
          <p:cNvPr id="3" name="Object 3"/>
          <p:cNvSpPr txBox="1"/>
          <p:nvPr/>
        </p:nvSpPr>
        <p:spPr>
          <a:xfrm>
            <a:off x="838200" y="7734300"/>
            <a:ext cx="9141911" cy="3703824"/>
          </a:xfrm>
          <a:prstGeom prst="rect">
            <a:avLst/>
          </a:prstGeom>
          <a:noFill/>
        </p:spPr>
        <p:txBody>
          <a:bodyPr wrap="square" rtlCol="0" anchor="t">
            <a:spAutoFit/>
          </a:bodyPr>
          <a:lstStyle/>
          <a:p>
            <a:r>
              <a:rPr lang="en-US" sz="6500" kern="0" spc="-100" dirty="0">
                <a:solidFill>
                  <a:srgbClr val="000000"/>
                </a:solidFill>
                <a:latin typeface="Gmarket Sans Bold" pitchFamily="34" charset="0"/>
                <a:cs typeface="Gmarket Sans Bold" pitchFamily="34" charset="0"/>
              </a:rPr>
              <a:t>월별 패션 추천 웹 사이트</a:t>
            </a:r>
            <a:endParaRPr lang="en-US" dirty="0"/>
          </a:p>
        </p:txBody>
      </p:sp>
      <p:sp>
        <p:nvSpPr>
          <p:cNvPr id="4" name="Object 4"/>
          <p:cNvSpPr txBox="1"/>
          <p:nvPr/>
        </p:nvSpPr>
        <p:spPr>
          <a:xfrm>
            <a:off x="11933924" y="7734300"/>
            <a:ext cx="4834567" cy="799980"/>
          </a:xfrm>
          <a:prstGeom prst="rect">
            <a:avLst/>
          </a:prstGeom>
          <a:noFill/>
        </p:spPr>
        <p:txBody>
          <a:bodyPr wrap="square" rtlCol="0" anchor="t">
            <a:spAutoFit/>
          </a:bodyPr>
          <a:lstStyle/>
          <a:p>
            <a:r>
              <a:rPr lang="en-US" sz="3000" b="1" dirty="0">
                <a:solidFill>
                  <a:srgbClr val="414141"/>
                </a:solidFill>
                <a:latin typeface="Noto Sans CJK KR Light" pitchFamily="34" charset="0"/>
                <a:cs typeface="Noto Sans CJK KR Light" pitchFamily="34" charset="0"/>
              </a:rPr>
              <a:t>캡스톤디자인 I조</a:t>
            </a:r>
            <a:endParaRPr lang="en-US" dirty="0"/>
          </a:p>
        </p:txBody>
      </p:sp>
      <p:grpSp>
        <p:nvGrpSpPr>
          <p:cNvPr id="9" name="그룹 1006">
            <a:extLst>
              <a:ext uri="{FF2B5EF4-FFF2-40B4-BE49-F238E27FC236}">
                <a16:creationId xmlns:a16="http://schemas.microsoft.com/office/drawing/2014/main" id="{59E17FC4-0BD4-48EA-B3F4-4875F4CE3A4A}"/>
              </a:ext>
            </a:extLst>
          </p:cNvPr>
          <p:cNvGrpSpPr/>
          <p:nvPr/>
        </p:nvGrpSpPr>
        <p:grpSpPr>
          <a:xfrm>
            <a:off x="0" y="0"/>
            <a:ext cx="1997279" cy="1997279"/>
            <a:chOff x="0" y="-907"/>
            <a:chExt cx="1997279" cy="1997279"/>
          </a:xfrm>
        </p:grpSpPr>
        <p:pic>
          <p:nvPicPr>
            <p:cNvPr id="10" name="Object 35">
              <a:extLst>
                <a:ext uri="{FF2B5EF4-FFF2-40B4-BE49-F238E27FC236}">
                  <a16:creationId xmlns:a16="http://schemas.microsoft.com/office/drawing/2014/main" id="{BFF2C5B0-E110-4251-82A1-56F24D884482}"/>
                </a:ext>
              </a:extLst>
            </p:cNvPr>
            <p:cNvPicPr>
              <a:picLocks noChangeAspect="1"/>
            </p:cNvPicPr>
            <p:nvPr/>
          </p:nvPicPr>
          <p:blipFill>
            <a:blip r:embed="rId4" cstate="print"/>
            <a:stretch>
              <a:fillRect/>
            </a:stretch>
          </p:blipFill>
          <p:spPr>
            <a:xfrm>
              <a:off x="0" y="-907"/>
              <a:ext cx="1997279" cy="199727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grpSp>
        <p:nvGrpSpPr>
          <p:cNvPr id="1001" name="그룹 1001"/>
          <p:cNvGrpSpPr/>
          <p:nvPr/>
        </p:nvGrpSpPr>
        <p:grpSpPr>
          <a:xfrm>
            <a:off x="0" y="3001971"/>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sp>
        <p:nvSpPr>
          <p:cNvPr id="5" name="Object 5"/>
          <p:cNvSpPr txBox="1"/>
          <p:nvPr/>
        </p:nvSpPr>
        <p:spPr>
          <a:xfrm>
            <a:off x="1314893" y="1045933"/>
            <a:ext cx="10088419" cy="1323439"/>
          </a:xfrm>
          <a:prstGeom prst="rect">
            <a:avLst/>
          </a:prstGeom>
          <a:noFill/>
        </p:spPr>
        <p:txBody>
          <a:bodyPr wrap="square" rtlCol="0" anchor="ctr">
            <a:spAutoFit/>
          </a:bodyPr>
          <a:lstStyle/>
          <a:p>
            <a:r>
              <a:rPr lang="en-US" sz="8000" kern="0" spc="-300" dirty="0">
                <a:solidFill>
                  <a:srgbClr val="000000"/>
                </a:solidFill>
                <a:latin typeface="Noto Sans CJK KR Bold" pitchFamily="34" charset="0"/>
                <a:cs typeface="Noto Sans CJK KR Bold" pitchFamily="34" charset="0"/>
              </a:rPr>
              <a:t>목 차</a:t>
            </a:r>
            <a:endParaRPr lang="en-US" sz="8000" dirty="0"/>
          </a:p>
        </p:txBody>
      </p:sp>
      <p:grpSp>
        <p:nvGrpSpPr>
          <p:cNvPr id="1006" name="그룹 1006"/>
          <p:cNvGrpSpPr/>
          <p:nvPr/>
        </p:nvGrpSpPr>
        <p:grpSpPr>
          <a:xfrm>
            <a:off x="0" y="-907"/>
            <a:ext cx="1997279" cy="1997279"/>
            <a:chOff x="0" y="-907"/>
            <a:chExt cx="1997279" cy="1997279"/>
          </a:xfrm>
        </p:grpSpPr>
        <p:pic>
          <p:nvPicPr>
            <p:cNvPr id="36" name="Object 35"/>
            <p:cNvPicPr>
              <a:picLocks noChangeAspect="1"/>
            </p:cNvPicPr>
            <p:nvPr/>
          </p:nvPicPr>
          <p:blipFill>
            <a:blip r:embed="rId3" cstate="print"/>
            <a:stretch>
              <a:fillRect/>
            </a:stretch>
          </p:blipFill>
          <p:spPr>
            <a:xfrm>
              <a:off x="0" y="-907"/>
              <a:ext cx="1997279" cy="1997279"/>
            </a:xfrm>
            <a:prstGeom prst="rect">
              <a:avLst/>
            </a:prstGeom>
          </p:spPr>
        </p:pic>
      </p:grpSp>
      <p:pic>
        <p:nvPicPr>
          <p:cNvPr id="1026" name="Picture 2" descr="Python 재무제표 크롤링 #5] Requests, BeautifulSoup로 크롤링(Crawling), 데이터 추출하기(Data  Extraction) - 2">
            <a:extLst>
              <a:ext uri="{FF2B5EF4-FFF2-40B4-BE49-F238E27FC236}">
                <a16:creationId xmlns:a16="http://schemas.microsoft.com/office/drawing/2014/main" id="{B00B27F0-3C16-415E-8280-13AE6382F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9757" y="4383111"/>
            <a:ext cx="4907370" cy="31949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NN 알고리즘들] GoogLeNet(inception v1)의 구조::bskyvision">
            <a:extLst>
              <a:ext uri="{FF2B5EF4-FFF2-40B4-BE49-F238E27FC236}">
                <a16:creationId xmlns:a16="http://schemas.microsoft.com/office/drawing/2014/main" id="{96F5D7F8-9237-4707-86EA-ED34BC2246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090" y="8066948"/>
            <a:ext cx="6577562" cy="1782375"/>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그룹 31">
            <a:extLst>
              <a:ext uri="{FF2B5EF4-FFF2-40B4-BE49-F238E27FC236}">
                <a16:creationId xmlns:a16="http://schemas.microsoft.com/office/drawing/2014/main" id="{F1985760-568F-43F9-88E1-83857FD08F2C}"/>
              </a:ext>
            </a:extLst>
          </p:cNvPr>
          <p:cNvGrpSpPr/>
          <p:nvPr/>
        </p:nvGrpSpPr>
        <p:grpSpPr>
          <a:xfrm>
            <a:off x="5191275" y="3001971"/>
            <a:ext cx="7330658" cy="6821705"/>
            <a:chOff x="1656610" y="3356715"/>
            <a:chExt cx="6364005" cy="5834984"/>
          </a:xfrm>
        </p:grpSpPr>
        <p:grpSp>
          <p:nvGrpSpPr>
            <p:cNvPr id="33" name="그룹 1002">
              <a:extLst>
                <a:ext uri="{FF2B5EF4-FFF2-40B4-BE49-F238E27FC236}">
                  <a16:creationId xmlns:a16="http://schemas.microsoft.com/office/drawing/2014/main" id="{912AD533-222C-42BF-B116-686AAA3C26D7}"/>
                </a:ext>
              </a:extLst>
            </p:cNvPr>
            <p:cNvGrpSpPr/>
            <p:nvPr/>
          </p:nvGrpSpPr>
          <p:grpSpPr>
            <a:xfrm>
              <a:off x="2554735" y="4145147"/>
              <a:ext cx="4267837" cy="4267837"/>
              <a:chOff x="2554735" y="4145147"/>
              <a:chExt cx="4267837" cy="4267837"/>
            </a:xfrm>
          </p:grpSpPr>
          <p:pic>
            <p:nvPicPr>
              <p:cNvPr id="52" name="Object 7">
                <a:extLst>
                  <a:ext uri="{FF2B5EF4-FFF2-40B4-BE49-F238E27FC236}">
                    <a16:creationId xmlns:a16="http://schemas.microsoft.com/office/drawing/2014/main" id="{19A66D49-0AA4-42E1-B507-D0ECC2771C4C}"/>
                  </a:ext>
                </a:extLst>
              </p:cNvPr>
              <p:cNvPicPr>
                <a:picLocks noChangeAspect="1"/>
              </p:cNvPicPr>
              <p:nvPr/>
            </p:nvPicPr>
            <p:blipFill>
              <a:blip r:embed="rId6" cstate="print"/>
              <a:stretch>
                <a:fillRect/>
              </a:stretch>
            </p:blipFill>
            <p:spPr>
              <a:xfrm>
                <a:off x="2554735" y="4145147"/>
                <a:ext cx="4267837" cy="4267837"/>
              </a:xfrm>
              <a:prstGeom prst="rect">
                <a:avLst/>
              </a:prstGeom>
            </p:spPr>
          </p:pic>
        </p:grpSp>
        <p:pic>
          <p:nvPicPr>
            <p:cNvPr id="51" name="Object 10">
              <a:extLst>
                <a:ext uri="{FF2B5EF4-FFF2-40B4-BE49-F238E27FC236}">
                  <a16:creationId xmlns:a16="http://schemas.microsoft.com/office/drawing/2014/main" id="{07AB9B1B-44E8-4241-B4A3-1D7018F360C9}"/>
                </a:ext>
              </a:extLst>
            </p:cNvPr>
            <p:cNvPicPr>
              <a:picLocks noChangeAspect="1"/>
            </p:cNvPicPr>
            <p:nvPr/>
          </p:nvPicPr>
          <p:blipFill>
            <a:blip r:embed="rId7" cstate="print"/>
            <a:stretch>
              <a:fillRect/>
            </a:stretch>
          </p:blipFill>
          <p:spPr>
            <a:xfrm>
              <a:off x="3760219" y="3356715"/>
              <a:ext cx="1856868" cy="1856868"/>
            </a:xfrm>
            <a:prstGeom prst="rect">
              <a:avLst/>
            </a:prstGeom>
          </p:spPr>
        </p:pic>
        <p:grpSp>
          <p:nvGrpSpPr>
            <p:cNvPr id="40" name="그룹 1005">
              <a:extLst>
                <a:ext uri="{FF2B5EF4-FFF2-40B4-BE49-F238E27FC236}">
                  <a16:creationId xmlns:a16="http://schemas.microsoft.com/office/drawing/2014/main" id="{AC55E4C2-D766-44ED-957F-699DA8BD28B3}"/>
                </a:ext>
              </a:extLst>
            </p:cNvPr>
            <p:cNvGrpSpPr/>
            <p:nvPr/>
          </p:nvGrpSpPr>
          <p:grpSpPr>
            <a:xfrm>
              <a:off x="3760218" y="7334831"/>
              <a:ext cx="1856868" cy="1856868"/>
              <a:chOff x="3717649" y="7307824"/>
              <a:chExt cx="1856868" cy="1856868"/>
            </a:xfrm>
          </p:grpSpPr>
          <p:pic>
            <p:nvPicPr>
              <p:cNvPr id="49" name="Object 22">
                <a:extLst>
                  <a:ext uri="{FF2B5EF4-FFF2-40B4-BE49-F238E27FC236}">
                    <a16:creationId xmlns:a16="http://schemas.microsoft.com/office/drawing/2014/main" id="{4D1E89C8-0A3E-427A-BA5C-7DB4309DE3A8}"/>
                  </a:ext>
                </a:extLst>
              </p:cNvPr>
              <p:cNvPicPr>
                <a:picLocks noChangeAspect="1"/>
              </p:cNvPicPr>
              <p:nvPr/>
            </p:nvPicPr>
            <p:blipFill>
              <a:blip r:embed="rId7" cstate="print"/>
              <a:stretch>
                <a:fillRect/>
              </a:stretch>
            </p:blipFill>
            <p:spPr>
              <a:xfrm>
                <a:off x="3717649" y="7307824"/>
                <a:ext cx="1856868" cy="1856868"/>
              </a:xfrm>
              <a:prstGeom prst="rect">
                <a:avLst/>
              </a:prstGeom>
            </p:spPr>
          </p:pic>
        </p:grpSp>
        <p:sp>
          <p:nvSpPr>
            <p:cNvPr id="41" name="Object 27">
              <a:extLst>
                <a:ext uri="{FF2B5EF4-FFF2-40B4-BE49-F238E27FC236}">
                  <a16:creationId xmlns:a16="http://schemas.microsoft.com/office/drawing/2014/main" id="{9AA44B88-9B81-49A7-A472-A61D03C1541A}"/>
                </a:ext>
              </a:extLst>
            </p:cNvPr>
            <p:cNvSpPr txBox="1"/>
            <p:nvPr/>
          </p:nvSpPr>
          <p:spPr>
            <a:xfrm>
              <a:off x="3600948" y="7994818"/>
              <a:ext cx="2175407" cy="631820"/>
            </a:xfrm>
            <a:prstGeom prst="rect">
              <a:avLst/>
            </a:prstGeom>
            <a:noFill/>
          </p:spPr>
          <p:txBody>
            <a:bodyPr wrap="square" rtlCol="0" anchor="t">
              <a:spAutoFit/>
            </a:bodyPr>
            <a:lstStyle/>
            <a:p>
              <a:pPr algn="ctr"/>
              <a:r>
                <a:rPr lang="ko-KR" altLang="en-US" sz="2100" b="1" kern="0" spc="-100" dirty="0" err="1">
                  <a:solidFill>
                    <a:srgbClr val="535353"/>
                  </a:solidFill>
                  <a:latin typeface="Pretendard" pitchFamily="34" charset="0"/>
                  <a:cs typeface="Pretendard" pitchFamily="34" charset="0"/>
                </a:rPr>
                <a:t>텐서플로우</a:t>
              </a:r>
              <a:endParaRPr lang="en-US" altLang="ko-KR" sz="2100" b="1" kern="0" spc="-100" dirty="0">
                <a:solidFill>
                  <a:srgbClr val="535353"/>
                </a:solidFill>
                <a:latin typeface="Pretendard" pitchFamily="34" charset="0"/>
                <a:cs typeface="Pretendard" pitchFamily="34" charset="0"/>
              </a:endParaRPr>
            </a:p>
            <a:p>
              <a:pPr algn="ctr"/>
              <a:r>
                <a:rPr lang="en-US" sz="2100" b="1" kern="0" spc="-100" dirty="0">
                  <a:solidFill>
                    <a:srgbClr val="535353"/>
                  </a:solidFill>
                  <a:latin typeface="Pretendard" pitchFamily="34" charset="0"/>
                </a:rPr>
                <a:t>(</a:t>
              </a:r>
              <a:r>
                <a:rPr lang="ko-KR" altLang="en-US" sz="2100" b="1" kern="0" spc="-100" dirty="0" err="1">
                  <a:solidFill>
                    <a:srgbClr val="535353"/>
                  </a:solidFill>
                  <a:latin typeface="Pretendard" pitchFamily="34" charset="0"/>
                </a:rPr>
                <a:t>구글넷</a:t>
              </a:r>
              <a:r>
                <a:rPr lang="en-US" altLang="ko-KR" sz="2100" b="1" kern="0" spc="-100" dirty="0">
                  <a:solidFill>
                    <a:srgbClr val="535353"/>
                  </a:solidFill>
                  <a:latin typeface="Pretendard" pitchFamily="34" charset="0"/>
                </a:rPr>
                <a:t>)</a:t>
              </a:r>
              <a:endParaRPr lang="en-US" b="1" dirty="0"/>
            </a:p>
          </p:txBody>
        </p:sp>
        <p:grpSp>
          <p:nvGrpSpPr>
            <p:cNvPr id="42" name="그룹 1006">
              <a:extLst>
                <a:ext uri="{FF2B5EF4-FFF2-40B4-BE49-F238E27FC236}">
                  <a16:creationId xmlns:a16="http://schemas.microsoft.com/office/drawing/2014/main" id="{937FB3FA-A60F-4ED6-8C96-FB1938F17C9A}"/>
                </a:ext>
              </a:extLst>
            </p:cNvPr>
            <p:cNvGrpSpPr/>
            <p:nvPr/>
          </p:nvGrpSpPr>
          <p:grpSpPr>
            <a:xfrm>
              <a:off x="5997035" y="5245901"/>
              <a:ext cx="1856868" cy="1856868"/>
              <a:chOff x="5997035" y="5245901"/>
              <a:chExt cx="1856868" cy="1856868"/>
            </a:xfrm>
          </p:grpSpPr>
          <p:pic>
            <p:nvPicPr>
              <p:cNvPr id="48" name="Object 28">
                <a:extLst>
                  <a:ext uri="{FF2B5EF4-FFF2-40B4-BE49-F238E27FC236}">
                    <a16:creationId xmlns:a16="http://schemas.microsoft.com/office/drawing/2014/main" id="{A08B7EDD-B584-425E-A207-7F0E0146E6D1}"/>
                  </a:ext>
                </a:extLst>
              </p:cNvPr>
              <p:cNvPicPr>
                <a:picLocks noChangeAspect="1"/>
              </p:cNvPicPr>
              <p:nvPr/>
            </p:nvPicPr>
            <p:blipFill>
              <a:blip r:embed="rId7" cstate="print"/>
              <a:stretch>
                <a:fillRect/>
              </a:stretch>
            </p:blipFill>
            <p:spPr>
              <a:xfrm>
                <a:off x="5997035" y="5245901"/>
                <a:ext cx="1856868" cy="1856868"/>
              </a:xfrm>
              <a:prstGeom prst="rect">
                <a:avLst/>
              </a:prstGeom>
            </p:spPr>
          </p:pic>
        </p:grpSp>
        <p:sp>
          <p:nvSpPr>
            <p:cNvPr id="43" name="Object 33">
              <a:extLst>
                <a:ext uri="{FF2B5EF4-FFF2-40B4-BE49-F238E27FC236}">
                  <a16:creationId xmlns:a16="http://schemas.microsoft.com/office/drawing/2014/main" id="{6A18BA7B-92AC-4295-8EA4-F291124E2634}"/>
                </a:ext>
              </a:extLst>
            </p:cNvPr>
            <p:cNvSpPr txBox="1"/>
            <p:nvPr/>
          </p:nvSpPr>
          <p:spPr>
            <a:xfrm>
              <a:off x="5845208" y="5840265"/>
              <a:ext cx="2175407" cy="631820"/>
            </a:xfrm>
            <a:prstGeom prst="rect">
              <a:avLst/>
            </a:prstGeom>
            <a:noFill/>
          </p:spPr>
          <p:txBody>
            <a:bodyPr wrap="square" rtlCol="0" anchor="t">
              <a:spAutoFit/>
            </a:bodyPr>
            <a:lstStyle/>
            <a:p>
              <a:pPr algn="ctr"/>
              <a:r>
                <a:rPr lang="ko-KR" altLang="en-US" sz="2100" b="1" kern="0" spc="-100" dirty="0" err="1">
                  <a:solidFill>
                    <a:srgbClr val="535353"/>
                  </a:solidFill>
                  <a:latin typeface="Pretendard" pitchFamily="34" charset="0"/>
                  <a:cs typeface="Pretendard" pitchFamily="34" charset="0"/>
                </a:rPr>
                <a:t>크롤링</a:t>
              </a:r>
              <a:endParaRPr lang="en-US" altLang="ko-KR" sz="2100" b="1" kern="0" spc="-100" dirty="0">
                <a:solidFill>
                  <a:srgbClr val="535353"/>
                </a:solidFill>
                <a:latin typeface="Pretendard" pitchFamily="34" charset="0"/>
                <a:cs typeface="Pretendard" pitchFamily="34" charset="0"/>
              </a:endParaRPr>
            </a:p>
            <a:p>
              <a:pPr algn="ctr"/>
              <a:r>
                <a:rPr lang="en-US" sz="2100" b="1" kern="0" spc="-100" dirty="0">
                  <a:solidFill>
                    <a:srgbClr val="535353"/>
                  </a:solidFill>
                  <a:latin typeface="Pretendard" pitchFamily="34" charset="0"/>
                </a:rPr>
                <a:t>(</a:t>
              </a:r>
              <a:r>
                <a:rPr lang="ko-KR" altLang="en-US" sz="2100" b="1" kern="0" spc="-100" dirty="0">
                  <a:solidFill>
                    <a:srgbClr val="535353"/>
                  </a:solidFill>
                  <a:latin typeface="Pretendard" pitchFamily="34" charset="0"/>
                </a:rPr>
                <a:t>데이터 수집</a:t>
              </a:r>
              <a:r>
                <a:rPr lang="en-US" altLang="ko-KR" sz="2100" b="1" kern="0" spc="-100" dirty="0">
                  <a:solidFill>
                    <a:srgbClr val="535353"/>
                  </a:solidFill>
                  <a:latin typeface="Pretendard" pitchFamily="34" charset="0"/>
                </a:rPr>
                <a:t>)</a:t>
              </a:r>
              <a:endParaRPr lang="en-US" b="1" dirty="0"/>
            </a:p>
          </p:txBody>
        </p:sp>
        <p:grpSp>
          <p:nvGrpSpPr>
            <p:cNvPr id="44" name="그룹 1007">
              <a:extLst>
                <a:ext uri="{FF2B5EF4-FFF2-40B4-BE49-F238E27FC236}">
                  <a16:creationId xmlns:a16="http://schemas.microsoft.com/office/drawing/2014/main" id="{AC508F5E-9730-4633-AC45-54846F58DB46}"/>
                </a:ext>
              </a:extLst>
            </p:cNvPr>
            <p:cNvGrpSpPr/>
            <p:nvPr/>
          </p:nvGrpSpPr>
          <p:grpSpPr>
            <a:xfrm>
              <a:off x="1656610" y="5188484"/>
              <a:ext cx="1856868" cy="1856868"/>
              <a:chOff x="1614041" y="5188484"/>
              <a:chExt cx="1856868" cy="1856868"/>
            </a:xfrm>
          </p:grpSpPr>
          <p:pic>
            <p:nvPicPr>
              <p:cNvPr id="47" name="Object 34">
                <a:extLst>
                  <a:ext uri="{FF2B5EF4-FFF2-40B4-BE49-F238E27FC236}">
                    <a16:creationId xmlns:a16="http://schemas.microsoft.com/office/drawing/2014/main" id="{4E46C0AD-6B86-4A8C-B631-29BFCFD10349}"/>
                  </a:ext>
                </a:extLst>
              </p:cNvPr>
              <p:cNvPicPr>
                <a:picLocks noChangeAspect="1"/>
              </p:cNvPicPr>
              <p:nvPr/>
            </p:nvPicPr>
            <p:blipFill>
              <a:blip r:embed="rId7" cstate="print"/>
              <a:stretch>
                <a:fillRect/>
              </a:stretch>
            </p:blipFill>
            <p:spPr>
              <a:xfrm>
                <a:off x="1614041" y="5188484"/>
                <a:ext cx="1856868" cy="1856868"/>
              </a:xfrm>
              <a:prstGeom prst="rect">
                <a:avLst/>
              </a:prstGeom>
            </p:spPr>
          </p:pic>
        </p:grpSp>
        <p:sp>
          <p:nvSpPr>
            <p:cNvPr id="46" name="Object 40">
              <a:extLst>
                <a:ext uri="{FF2B5EF4-FFF2-40B4-BE49-F238E27FC236}">
                  <a16:creationId xmlns:a16="http://schemas.microsoft.com/office/drawing/2014/main" id="{CDBD39E8-4287-4138-9976-8C2C3485E3CD}"/>
                </a:ext>
              </a:extLst>
            </p:cNvPr>
            <p:cNvSpPr txBox="1"/>
            <p:nvPr/>
          </p:nvSpPr>
          <p:spPr>
            <a:xfrm>
              <a:off x="3600950" y="5839150"/>
              <a:ext cx="2175407" cy="658146"/>
            </a:xfrm>
            <a:prstGeom prst="rect">
              <a:avLst/>
            </a:prstGeom>
            <a:noFill/>
          </p:spPr>
          <p:txBody>
            <a:bodyPr wrap="square" rtlCol="0" anchor="t">
              <a:spAutoFit/>
            </a:bodyPr>
            <a:lstStyle/>
            <a:p>
              <a:pPr algn="ctr"/>
              <a:r>
                <a:rPr lang="ko-KR" altLang="en-US" sz="4400" kern="0" spc="-100" dirty="0">
                  <a:solidFill>
                    <a:srgbClr val="000000"/>
                  </a:solidFill>
                  <a:latin typeface="Pretendard" pitchFamily="34" charset="0"/>
                  <a:cs typeface="Pretendard" pitchFamily="34" charset="0"/>
                </a:rPr>
                <a:t>목 차</a:t>
              </a:r>
              <a:endParaRPr lang="en-US" sz="4400" dirty="0"/>
            </a:p>
          </p:txBody>
        </p:sp>
      </p:grpSp>
      <p:sp>
        <p:nvSpPr>
          <p:cNvPr id="53" name="Object 39">
            <a:extLst>
              <a:ext uri="{FF2B5EF4-FFF2-40B4-BE49-F238E27FC236}">
                <a16:creationId xmlns:a16="http://schemas.microsoft.com/office/drawing/2014/main" id="{AFABD69D-EB6B-4F20-83B3-A56EFAF9854A}"/>
              </a:ext>
            </a:extLst>
          </p:cNvPr>
          <p:cNvSpPr txBox="1"/>
          <p:nvPr/>
        </p:nvSpPr>
        <p:spPr>
          <a:xfrm>
            <a:off x="7430946" y="3844526"/>
            <a:ext cx="2505838" cy="415498"/>
          </a:xfrm>
          <a:prstGeom prst="rect">
            <a:avLst/>
          </a:prstGeom>
          <a:noFill/>
        </p:spPr>
        <p:txBody>
          <a:bodyPr wrap="square" rtlCol="0" anchor="t">
            <a:spAutoFit/>
          </a:bodyPr>
          <a:lstStyle/>
          <a:p>
            <a:pPr algn="ctr"/>
            <a:r>
              <a:rPr lang="ko-KR" altLang="en-US" sz="2100" b="1" kern="0" spc="-100" dirty="0">
                <a:solidFill>
                  <a:srgbClr val="535353"/>
                </a:solidFill>
                <a:latin typeface="Pretendard" pitchFamily="34" charset="0"/>
              </a:rPr>
              <a:t>주제 선정 계기</a:t>
            </a:r>
            <a:endParaRPr lang="en-US" b="1" dirty="0"/>
          </a:p>
        </p:txBody>
      </p:sp>
      <p:sp>
        <p:nvSpPr>
          <p:cNvPr id="12" name="화살표: 굽음 11">
            <a:extLst>
              <a:ext uri="{FF2B5EF4-FFF2-40B4-BE49-F238E27FC236}">
                <a16:creationId xmlns:a16="http://schemas.microsoft.com/office/drawing/2014/main" id="{89E9094A-A0F4-416A-A6AD-F299E339F13D}"/>
              </a:ext>
            </a:extLst>
          </p:cNvPr>
          <p:cNvSpPr/>
          <p:nvPr/>
        </p:nvSpPr>
        <p:spPr>
          <a:xfrm rot="3285437">
            <a:off x="10101889" y="3978983"/>
            <a:ext cx="1129123" cy="591195"/>
          </a:xfrm>
          <a:prstGeom prst="bentArrow">
            <a:avLst>
              <a:gd name="adj1" fmla="val 26099"/>
              <a:gd name="adj2" fmla="val 25472"/>
              <a:gd name="adj3" fmla="val 25000"/>
              <a:gd name="adj4" fmla="val 43750"/>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54" name="Object 39">
            <a:extLst>
              <a:ext uri="{FF2B5EF4-FFF2-40B4-BE49-F238E27FC236}">
                <a16:creationId xmlns:a16="http://schemas.microsoft.com/office/drawing/2014/main" id="{550ED218-CE26-4836-92D6-501EAB723D86}"/>
              </a:ext>
            </a:extLst>
          </p:cNvPr>
          <p:cNvSpPr txBox="1"/>
          <p:nvPr/>
        </p:nvSpPr>
        <p:spPr>
          <a:xfrm>
            <a:off x="4972901" y="5895949"/>
            <a:ext cx="2505838" cy="738664"/>
          </a:xfrm>
          <a:prstGeom prst="rect">
            <a:avLst/>
          </a:prstGeom>
          <a:noFill/>
        </p:spPr>
        <p:txBody>
          <a:bodyPr wrap="square" rtlCol="0" anchor="t">
            <a:spAutoFit/>
          </a:bodyPr>
          <a:lstStyle/>
          <a:p>
            <a:pPr algn="ctr"/>
            <a:r>
              <a:rPr lang="ko-KR" altLang="en-US" sz="2100" b="1" kern="0" spc="-100" dirty="0">
                <a:solidFill>
                  <a:srgbClr val="535353"/>
                </a:solidFill>
                <a:latin typeface="Pretendard" pitchFamily="34" charset="0"/>
              </a:rPr>
              <a:t>이미지 분석</a:t>
            </a:r>
            <a:endParaRPr lang="en-US" altLang="ko-KR" sz="2100" b="1" kern="0" spc="-100" dirty="0">
              <a:solidFill>
                <a:srgbClr val="535353"/>
              </a:solidFill>
              <a:latin typeface="Pretendard" pitchFamily="34" charset="0"/>
            </a:endParaRPr>
          </a:p>
          <a:p>
            <a:pPr algn="ctr"/>
            <a:r>
              <a:rPr lang="en-US" sz="2100" b="1" kern="0" spc="-100" dirty="0">
                <a:solidFill>
                  <a:srgbClr val="535353"/>
                </a:solidFill>
                <a:latin typeface="Pretendard" pitchFamily="34" charset="0"/>
              </a:rPr>
              <a:t>(</a:t>
            </a:r>
            <a:r>
              <a:rPr lang="ko-KR" altLang="en-US" sz="2100" b="1" kern="0" spc="-100" dirty="0">
                <a:solidFill>
                  <a:srgbClr val="535353"/>
                </a:solidFill>
                <a:latin typeface="Pretendard" pitchFamily="34" charset="0"/>
              </a:rPr>
              <a:t>카메라 사용</a:t>
            </a:r>
            <a:r>
              <a:rPr lang="en-US" altLang="ko-KR" sz="2100" b="1" kern="0" spc="-100" dirty="0">
                <a:solidFill>
                  <a:srgbClr val="535353"/>
                </a:solidFill>
                <a:latin typeface="Pretendard" pitchFamily="34" charset="0"/>
              </a:rPr>
              <a:t>)</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grpSp>
        <p:nvGrpSpPr>
          <p:cNvPr id="52" name="그룹 1001">
            <a:extLst>
              <a:ext uri="{FF2B5EF4-FFF2-40B4-BE49-F238E27FC236}">
                <a16:creationId xmlns:a16="http://schemas.microsoft.com/office/drawing/2014/main" id="{469D3E31-AC4A-4AAD-8EE5-B1E9E23607AE}"/>
              </a:ext>
            </a:extLst>
          </p:cNvPr>
          <p:cNvGrpSpPr/>
          <p:nvPr/>
        </p:nvGrpSpPr>
        <p:grpSpPr>
          <a:xfrm>
            <a:off x="2286" y="2917385"/>
            <a:ext cx="18285714" cy="7369615"/>
            <a:chOff x="0" y="2952381"/>
            <a:chExt cx="18285714" cy="7369615"/>
          </a:xfrm>
        </p:grpSpPr>
        <p:pic>
          <p:nvPicPr>
            <p:cNvPr id="53" name="Object 2">
              <a:extLst>
                <a:ext uri="{FF2B5EF4-FFF2-40B4-BE49-F238E27FC236}">
                  <a16:creationId xmlns:a16="http://schemas.microsoft.com/office/drawing/2014/main" id="{330341AF-FBCB-4537-B074-5ED11ADC8D30}"/>
                </a:ext>
              </a:extLst>
            </p:cNvPr>
            <p:cNvPicPr>
              <a:picLocks noChangeAspect="1"/>
            </p:cNvPicPr>
            <p:nvPr/>
          </p:nvPicPr>
          <p:blipFill>
            <a:blip r:embed="rId2" cstate="print"/>
            <a:stretch>
              <a:fillRect/>
            </a:stretch>
          </p:blipFill>
          <p:spPr>
            <a:xfrm>
              <a:off x="0" y="2952381"/>
              <a:ext cx="18285714" cy="7369615"/>
            </a:xfrm>
            <a:prstGeom prst="rect">
              <a:avLst/>
            </a:prstGeom>
          </p:spPr>
        </p:pic>
      </p:grpSp>
      <p:sp>
        <p:nvSpPr>
          <p:cNvPr id="2" name="Object 2"/>
          <p:cNvSpPr txBox="1"/>
          <p:nvPr/>
        </p:nvSpPr>
        <p:spPr>
          <a:xfrm>
            <a:off x="2239886" y="1026540"/>
            <a:ext cx="10088419" cy="1015663"/>
          </a:xfrm>
          <a:prstGeom prst="rect">
            <a:avLst/>
          </a:prstGeom>
          <a:noFill/>
        </p:spPr>
        <p:txBody>
          <a:bodyPr wrap="square" rtlCol="0" anchor="ctr">
            <a:spAutoFit/>
          </a:bodyPr>
          <a:lstStyle/>
          <a:p>
            <a:r>
              <a:rPr lang="ko-KR" altLang="en-US" sz="6000" kern="0" spc="-300" dirty="0">
                <a:solidFill>
                  <a:srgbClr val="000000"/>
                </a:solidFill>
                <a:latin typeface="Noto Sans CJK KR Bold" pitchFamily="34" charset="0"/>
                <a:cs typeface="Noto Sans CJK KR Bold" pitchFamily="34" charset="0"/>
              </a:rPr>
              <a:t>주제 선정 이유</a:t>
            </a:r>
            <a:endParaRPr lang="en-US" sz="6000" dirty="0"/>
          </a:p>
        </p:txBody>
      </p:sp>
      <p:grpSp>
        <p:nvGrpSpPr>
          <p:cNvPr id="1001" name="그룹 1001"/>
          <p:cNvGrpSpPr/>
          <p:nvPr/>
        </p:nvGrpSpPr>
        <p:grpSpPr>
          <a:xfrm>
            <a:off x="0" y="-907"/>
            <a:ext cx="1997279" cy="1997279"/>
            <a:chOff x="0" y="-907"/>
            <a:chExt cx="1997279" cy="1997279"/>
          </a:xfrm>
        </p:grpSpPr>
        <p:pic>
          <p:nvPicPr>
            <p:cNvPr id="7" name="Object 6"/>
            <p:cNvPicPr>
              <a:picLocks noChangeAspect="1"/>
            </p:cNvPicPr>
            <p:nvPr/>
          </p:nvPicPr>
          <p:blipFill>
            <a:blip r:embed="rId3" cstate="print"/>
            <a:stretch>
              <a:fillRect/>
            </a:stretch>
          </p:blipFill>
          <p:spPr>
            <a:xfrm>
              <a:off x="0" y="-907"/>
              <a:ext cx="1997279" cy="1997279"/>
            </a:xfrm>
            <a:prstGeom prst="rect">
              <a:avLst/>
            </a:prstGeom>
          </p:spPr>
        </p:pic>
      </p:grpSp>
      <p:cxnSp>
        <p:nvCxnSpPr>
          <p:cNvPr id="51" name="직선 연결선 50">
            <a:extLst>
              <a:ext uri="{FF2B5EF4-FFF2-40B4-BE49-F238E27FC236}">
                <a16:creationId xmlns:a16="http://schemas.microsoft.com/office/drawing/2014/main" id="{E4ECC6B7-6209-400B-83EF-769227AB5F99}"/>
              </a:ext>
            </a:extLst>
          </p:cNvPr>
          <p:cNvCxnSpPr>
            <a:cxnSpLocks/>
          </p:cNvCxnSpPr>
          <p:nvPr/>
        </p:nvCxnSpPr>
        <p:spPr>
          <a:xfrm>
            <a:off x="10700653" y="7821600"/>
            <a:ext cx="1839147"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grpSp>
        <p:nvGrpSpPr>
          <p:cNvPr id="994" name="그룹 993">
            <a:extLst>
              <a:ext uri="{FF2B5EF4-FFF2-40B4-BE49-F238E27FC236}">
                <a16:creationId xmlns:a16="http://schemas.microsoft.com/office/drawing/2014/main" id="{B05C3CD1-D9F1-4340-A217-580DBB76869C}"/>
              </a:ext>
            </a:extLst>
          </p:cNvPr>
          <p:cNvGrpSpPr/>
          <p:nvPr/>
        </p:nvGrpSpPr>
        <p:grpSpPr>
          <a:xfrm>
            <a:off x="2005683" y="4229100"/>
            <a:ext cx="14276634" cy="4486524"/>
            <a:chOff x="1282683" y="3887912"/>
            <a:chExt cx="14276634" cy="4486524"/>
          </a:xfrm>
        </p:grpSpPr>
        <p:sp>
          <p:nvSpPr>
            <p:cNvPr id="993" name="직사각형 992">
              <a:extLst>
                <a:ext uri="{FF2B5EF4-FFF2-40B4-BE49-F238E27FC236}">
                  <a16:creationId xmlns:a16="http://schemas.microsoft.com/office/drawing/2014/main" id="{B7752F27-9518-48E0-96B9-CE1CEBE21956}"/>
                </a:ext>
              </a:extLst>
            </p:cNvPr>
            <p:cNvSpPr/>
            <p:nvPr/>
          </p:nvSpPr>
          <p:spPr>
            <a:xfrm>
              <a:off x="6705605" y="3887912"/>
              <a:ext cx="3809995" cy="1772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A12960B9-5015-4701-AA14-BD3CE59660FD}"/>
                </a:ext>
              </a:extLst>
            </p:cNvPr>
            <p:cNvSpPr txBox="1"/>
            <p:nvPr/>
          </p:nvSpPr>
          <p:spPr>
            <a:xfrm>
              <a:off x="7243548" y="4481646"/>
              <a:ext cx="2734105" cy="584775"/>
            </a:xfrm>
            <a:prstGeom prst="rect">
              <a:avLst/>
            </a:prstGeom>
            <a:noFill/>
            <a:ln w="15875">
              <a:solidFill>
                <a:schemeClr val="bg1">
                  <a:alpha val="4000"/>
                </a:schemeClr>
              </a:solidFill>
            </a:ln>
          </p:spPr>
          <p:txBody>
            <a:bodyPr wrap="square" rtlCol="0">
              <a:spAutoFit/>
            </a:bodyPr>
            <a:lstStyle/>
            <a:p>
              <a:r>
                <a:rPr lang="ko-KR" altLang="en-US" sz="3200" dirty="0"/>
                <a:t>실생활에 도움</a:t>
              </a:r>
            </a:p>
          </p:txBody>
        </p:sp>
        <p:cxnSp>
          <p:nvCxnSpPr>
            <p:cNvPr id="46" name="직선 연결선 45">
              <a:extLst>
                <a:ext uri="{FF2B5EF4-FFF2-40B4-BE49-F238E27FC236}">
                  <a16:creationId xmlns:a16="http://schemas.microsoft.com/office/drawing/2014/main" id="{0AEDB9CC-4FA2-466B-8DF3-6DD1B1264900}"/>
                </a:ext>
              </a:extLst>
            </p:cNvPr>
            <p:cNvCxnSpPr>
              <a:cxnSpLocks/>
            </p:cNvCxnSpPr>
            <p:nvPr/>
          </p:nvCxnSpPr>
          <p:spPr>
            <a:xfrm>
              <a:off x="8618911" y="5653743"/>
              <a:ext cx="0" cy="11661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8" name="직선 연결선 47">
              <a:extLst>
                <a:ext uri="{FF2B5EF4-FFF2-40B4-BE49-F238E27FC236}">
                  <a16:creationId xmlns:a16="http://schemas.microsoft.com/office/drawing/2014/main" id="{A8B4481D-0182-4ED5-854B-9C7D1CE87E9F}"/>
                </a:ext>
              </a:extLst>
            </p:cNvPr>
            <p:cNvCxnSpPr>
              <a:cxnSpLocks/>
            </p:cNvCxnSpPr>
            <p:nvPr/>
          </p:nvCxnSpPr>
          <p:spPr>
            <a:xfrm>
              <a:off x="5092678" y="7480412"/>
              <a:ext cx="1839147"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7" name="직사각형 66">
              <a:extLst>
                <a:ext uri="{FF2B5EF4-FFF2-40B4-BE49-F238E27FC236}">
                  <a16:creationId xmlns:a16="http://schemas.microsoft.com/office/drawing/2014/main" id="{4BB3AE03-7C75-4CD8-96E7-BF7D81ABD46F}"/>
                </a:ext>
              </a:extLst>
            </p:cNvPr>
            <p:cNvSpPr/>
            <p:nvPr/>
          </p:nvSpPr>
          <p:spPr>
            <a:xfrm>
              <a:off x="1282683" y="6594290"/>
              <a:ext cx="3809995" cy="1772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직사각형 67">
              <a:extLst>
                <a:ext uri="{FF2B5EF4-FFF2-40B4-BE49-F238E27FC236}">
                  <a16:creationId xmlns:a16="http://schemas.microsoft.com/office/drawing/2014/main" id="{AEAC0BC1-A827-4C55-9B32-82FB88D2B9DB}"/>
                </a:ext>
              </a:extLst>
            </p:cNvPr>
            <p:cNvSpPr/>
            <p:nvPr/>
          </p:nvSpPr>
          <p:spPr>
            <a:xfrm>
              <a:off x="6705604" y="6594290"/>
              <a:ext cx="3809995" cy="1772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a:extLst>
                <a:ext uri="{FF2B5EF4-FFF2-40B4-BE49-F238E27FC236}">
                  <a16:creationId xmlns:a16="http://schemas.microsoft.com/office/drawing/2014/main" id="{FC15E966-B326-406D-B37A-D3B66E3D42A4}"/>
                </a:ext>
              </a:extLst>
            </p:cNvPr>
            <p:cNvSpPr/>
            <p:nvPr/>
          </p:nvSpPr>
          <p:spPr>
            <a:xfrm>
              <a:off x="11739797" y="6602192"/>
              <a:ext cx="3809995" cy="1772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a:extLst>
                <a:ext uri="{FF2B5EF4-FFF2-40B4-BE49-F238E27FC236}">
                  <a16:creationId xmlns:a16="http://schemas.microsoft.com/office/drawing/2014/main" id="{9106D82D-B258-47A2-8369-67A95BE16D22}"/>
                </a:ext>
              </a:extLst>
            </p:cNvPr>
            <p:cNvSpPr txBox="1"/>
            <p:nvPr/>
          </p:nvSpPr>
          <p:spPr>
            <a:xfrm>
              <a:off x="1820628" y="6949705"/>
              <a:ext cx="2734105" cy="1077218"/>
            </a:xfrm>
            <a:prstGeom prst="rect">
              <a:avLst/>
            </a:prstGeom>
            <a:noFill/>
            <a:ln w="15875">
              <a:solidFill>
                <a:schemeClr val="bg1">
                  <a:alpha val="4000"/>
                </a:schemeClr>
              </a:solidFill>
            </a:ln>
          </p:spPr>
          <p:txBody>
            <a:bodyPr wrap="square" rtlCol="0">
              <a:spAutoFit/>
            </a:bodyPr>
            <a:lstStyle/>
            <a:p>
              <a:r>
                <a:rPr lang="ko-KR" altLang="en-US" sz="3200" dirty="0"/>
                <a:t>환절기에 옷을 어떻게 입을지</a:t>
              </a:r>
            </a:p>
          </p:txBody>
        </p:sp>
        <p:sp>
          <p:nvSpPr>
            <p:cNvPr id="71" name="TextBox 70">
              <a:extLst>
                <a:ext uri="{FF2B5EF4-FFF2-40B4-BE49-F238E27FC236}">
                  <a16:creationId xmlns:a16="http://schemas.microsoft.com/office/drawing/2014/main" id="{021AD2CE-D693-4D9E-9F38-FEDB281FE2F5}"/>
                </a:ext>
              </a:extLst>
            </p:cNvPr>
            <p:cNvSpPr txBox="1"/>
            <p:nvPr/>
          </p:nvSpPr>
          <p:spPr>
            <a:xfrm>
              <a:off x="7278000" y="6949705"/>
              <a:ext cx="2908268" cy="1077218"/>
            </a:xfrm>
            <a:prstGeom prst="rect">
              <a:avLst/>
            </a:prstGeom>
            <a:noFill/>
            <a:ln w="15875">
              <a:solidFill>
                <a:schemeClr val="bg1">
                  <a:alpha val="4000"/>
                </a:schemeClr>
              </a:solidFill>
            </a:ln>
          </p:spPr>
          <p:txBody>
            <a:bodyPr wrap="square" rtlCol="0">
              <a:spAutoFit/>
            </a:bodyPr>
            <a:lstStyle/>
            <a:p>
              <a:r>
                <a:rPr lang="ko-KR" altLang="en-US" sz="3200" dirty="0"/>
                <a:t>  기온에 맞게 옷을 입고 싶다</a:t>
              </a:r>
              <a:r>
                <a:rPr lang="en-US" altLang="ko-KR" sz="3200" dirty="0"/>
                <a:t>.</a:t>
              </a:r>
              <a:endParaRPr lang="ko-KR" altLang="en-US" sz="3200" dirty="0"/>
            </a:p>
          </p:txBody>
        </p:sp>
        <p:sp>
          <p:nvSpPr>
            <p:cNvPr id="72" name="TextBox 71">
              <a:extLst>
                <a:ext uri="{FF2B5EF4-FFF2-40B4-BE49-F238E27FC236}">
                  <a16:creationId xmlns:a16="http://schemas.microsoft.com/office/drawing/2014/main" id="{04EE27F7-D1AF-4618-9360-BFBA81582050}"/>
                </a:ext>
              </a:extLst>
            </p:cNvPr>
            <p:cNvSpPr txBox="1"/>
            <p:nvPr/>
          </p:nvSpPr>
          <p:spPr>
            <a:xfrm>
              <a:off x="11835058" y="6949705"/>
              <a:ext cx="3724259" cy="1077218"/>
            </a:xfrm>
            <a:prstGeom prst="rect">
              <a:avLst/>
            </a:prstGeom>
            <a:noFill/>
            <a:ln w="15875">
              <a:solidFill>
                <a:schemeClr val="bg1">
                  <a:alpha val="4000"/>
                </a:schemeClr>
              </a:solidFill>
            </a:ln>
          </p:spPr>
          <p:txBody>
            <a:bodyPr wrap="square" rtlCol="0">
              <a:spAutoFit/>
            </a:bodyPr>
            <a:lstStyle/>
            <a:p>
              <a:r>
                <a:rPr lang="ko-KR" altLang="en-US" sz="3200" dirty="0"/>
                <a:t>       월별 패션을 추천해주면 좋겠다</a:t>
              </a:r>
              <a:r>
                <a:rPr lang="en-US" altLang="ko-KR" sz="3200" dirty="0"/>
                <a:t>.</a:t>
              </a:r>
              <a:endParaRPr lang="ko-KR" altLang="en-US" sz="3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grpSp>
        <p:nvGrpSpPr>
          <p:cNvPr id="1001" name="그룹 1001"/>
          <p:cNvGrpSpPr/>
          <p:nvPr/>
        </p:nvGrpSpPr>
        <p:grpSpPr>
          <a:xfrm>
            <a:off x="0" y="2917385"/>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grpSp>
        <p:nvGrpSpPr>
          <p:cNvPr id="1002" name="그룹 1002"/>
          <p:cNvGrpSpPr/>
          <p:nvPr/>
        </p:nvGrpSpPr>
        <p:grpSpPr>
          <a:xfrm>
            <a:off x="0" y="-907"/>
            <a:ext cx="1997279" cy="1997279"/>
            <a:chOff x="0" y="-907"/>
            <a:chExt cx="1997279" cy="1997279"/>
          </a:xfrm>
        </p:grpSpPr>
        <p:pic>
          <p:nvPicPr>
            <p:cNvPr id="2" name="Object 5"/>
            <p:cNvPicPr>
              <a:picLocks noChangeAspect="1"/>
            </p:cNvPicPr>
            <p:nvPr/>
          </p:nvPicPr>
          <p:blipFill>
            <a:blip r:embed="rId3" cstate="print"/>
            <a:stretch>
              <a:fillRect/>
            </a:stretch>
          </p:blipFill>
          <p:spPr>
            <a:xfrm>
              <a:off x="0" y="-907"/>
              <a:ext cx="1997279" cy="1997279"/>
            </a:xfrm>
            <a:prstGeom prst="rect">
              <a:avLst/>
            </a:prstGeom>
          </p:spPr>
        </p:pic>
      </p:grpSp>
      <p:sp>
        <p:nvSpPr>
          <p:cNvPr id="8" name="Object 8"/>
          <p:cNvSpPr txBox="1"/>
          <p:nvPr/>
        </p:nvSpPr>
        <p:spPr>
          <a:xfrm>
            <a:off x="2239886" y="1157345"/>
            <a:ext cx="10088419" cy="754053"/>
          </a:xfrm>
          <a:prstGeom prst="rect">
            <a:avLst/>
          </a:prstGeom>
          <a:noFill/>
        </p:spPr>
        <p:txBody>
          <a:bodyPr wrap="square" rtlCol="0" anchor="ctr">
            <a:spAutoFit/>
          </a:bodyPr>
          <a:lstStyle/>
          <a:p>
            <a:r>
              <a:rPr lang="ko-KR" altLang="en-US" sz="4300" kern="0" spc="-300" dirty="0" err="1">
                <a:solidFill>
                  <a:srgbClr val="000000"/>
                </a:solidFill>
                <a:latin typeface="Noto Sans CJK KR Bold" pitchFamily="34" charset="0"/>
                <a:cs typeface="Noto Sans CJK KR Bold" pitchFamily="34" charset="0"/>
              </a:rPr>
              <a:t>크롤링으로</a:t>
            </a:r>
            <a:r>
              <a:rPr lang="ko-KR" altLang="en-US" sz="4300" kern="0" spc="-300" dirty="0">
                <a:solidFill>
                  <a:srgbClr val="000000"/>
                </a:solidFill>
                <a:latin typeface="Noto Sans CJK KR Bold" pitchFamily="34" charset="0"/>
                <a:cs typeface="Noto Sans CJK KR Bold" pitchFamily="34" charset="0"/>
              </a:rPr>
              <a:t> 무엇을 할 것인가</a:t>
            </a:r>
            <a:r>
              <a:rPr lang="en-US" altLang="ko-KR" sz="4300" kern="0" spc="-300" dirty="0">
                <a:solidFill>
                  <a:srgbClr val="000000"/>
                </a:solidFill>
                <a:latin typeface="Noto Sans CJK KR Bold" pitchFamily="34" charset="0"/>
                <a:cs typeface="Noto Sans CJK KR Bold" pitchFamily="34" charset="0"/>
              </a:rPr>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03603497"/>
              </p:ext>
            </p:extLst>
          </p:nvPr>
        </p:nvGraphicFramePr>
        <p:xfrm>
          <a:off x="1103940" y="4028275"/>
          <a:ext cx="9627121" cy="2325405"/>
        </p:xfrm>
        <a:graphic>
          <a:graphicData uri="http://schemas.openxmlformats.org/drawingml/2006/table">
            <a:tbl>
              <a:tblPr firstRow="1" bandRow="1">
                <a:tableStyleId>{5C22544A-7EE6-4342-B048-85BDC9FD1C3A}</a:tableStyleId>
              </a:tblPr>
              <a:tblGrid>
                <a:gridCol w="9627121">
                  <a:extLst>
                    <a:ext uri="{9D8B030D-6E8A-4147-A177-3AD203B41FA5}">
                      <a16:colId xmlns:a16="http://schemas.microsoft.com/office/drawing/2014/main" val="20000"/>
                    </a:ext>
                  </a:extLst>
                </a:gridCol>
              </a:tblGrid>
              <a:tr h="506447">
                <a:tc>
                  <a:txBody>
                    <a:bodyPr/>
                    <a:lstStyle/>
                    <a:p>
                      <a:pPr algn="ctr"/>
                      <a:r>
                        <a:rPr lang="ko-KR" altLang="en-US" sz="2700" dirty="0" err="1">
                          <a:latin typeface="Times New Roman"/>
                          <a:cs typeface="Times New Roman"/>
                        </a:rPr>
                        <a:t>크롤링으로</a:t>
                      </a:r>
                      <a:r>
                        <a:rPr lang="ko-KR" altLang="en-US" sz="2700" dirty="0">
                          <a:latin typeface="Times New Roman"/>
                          <a:cs typeface="Times New Roman"/>
                        </a:rPr>
                        <a:t> 무엇을</a:t>
                      </a:r>
                      <a:r>
                        <a:rPr lang="en-US" altLang="ko-KR" sz="2700" dirty="0">
                          <a:latin typeface="Times New Roman"/>
                          <a:cs typeface="Times New Roman"/>
                        </a:rPr>
                        <a:t>?</a:t>
                      </a:r>
                      <a:endParaRPr lang="en-US" sz="2700" dirty="0">
                        <a:latin typeface="Times New Roman"/>
                        <a:cs typeface="Times New Roman"/>
                      </a:endParaRPr>
                    </a:p>
                  </a:txBody>
                  <a:tcPr>
                    <a:solidFill>
                      <a:srgbClr val="75B6D0"/>
                    </a:solidFill>
                  </a:tcPr>
                </a:tc>
                <a:extLst>
                  <a:ext uri="{0D108BD9-81ED-4DB2-BD59-A6C34878D82A}">
                    <a16:rowId xmlns:a16="http://schemas.microsoft.com/office/drawing/2014/main" val="10000"/>
                  </a:ext>
                </a:extLst>
              </a:tr>
              <a:tr h="1818958">
                <a:tc>
                  <a:txBody>
                    <a:bodyPr/>
                    <a:lstStyle/>
                    <a:p>
                      <a:pPr algn="ctr"/>
                      <a:endParaRPr lang="en-US" sz="2700" dirty="0">
                        <a:latin typeface="Times New Roman"/>
                        <a:cs typeface="Times New Roman"/>
                      </a:endParaRPr>
                    </a:p>
                    <a:p>
                      <a:pPr algn="ctr"/>
                      <a:r>
                        <a:rPr lang="en-US" sz="2700" dirty="0">
                          <a:latin typeface="+mn-ea"/>
                          <a:ea typeface="+mn-ea"/>
                          <a:cs typeface="Times New Roman"/>
                        </a:rPr>
                        <a:t>SNS(</a:t>
                      </a:r>
                      <a:r>
                        <a:rPr lang="ko-KR" altLang="en-US" sz="2700" dirty="0">
                          <a:latin typeface="+mn-ea"/>
                          <a:ea typeface="+mn-ea"/>
                          <a:cs typeface="Times New Roman"/>
                        </a:rPr>
                        <a:t>페이스북</a:t>
                      </a:r>
                      <a:r>
                        <a:rPr lang="en-US" altLang="ko-KR" sz="2700" dirty="0">
                          <a:latin typeface="+mn-ea"/>
                          <a:ea typeface="+mn-ea"/>
                          <a:cs typeface="Times New Roman"/>
                        </a:rPr>
                        <a:t>, </a:t>
                      </a:r>
                      <a:r>
                        <a:rPr lang="ko-KR" altLang="en-US" sz="2700" dirty="0">
                          <a:latin typeface="+mn-ea"/>
                          <a:ea typeface="+mn-ea"/>
                          <a:cs typeface="Times New Roman"/>
                        </a:rPr>
                        <a:t>인스타그램 등</a:t>
                      </a:r>
                      <a:r>
                        <a:rPr lang="en-US" altLang="ko-KR" sz="2700" dirty="0">
                          <a:latin typeface="+mn-ea"/>
                          <a:ea typeface="+mn-ea"/>
                          <a:cs typeface="Times New Roman"/>
                        </a:rPr>
                        <a:t>), </a:t>
                      </a:r>
                      <a:r>
                        <a:rPr lang="ko-KR" altLang="en-US" sz="2700" dirty="0">
                          <a:latin typeface="+mn-ea"/>
                          <a:ea typeface="+mn-ea"/>
                          <a:cs typeface="Times New Roman"/>
                        </a:rPr>
                        <a:t>검색엔진</a:t>
                      </a:r>
                      <a:r>
                        <a:rPr lang="en-US" altLang="ko-KR" sz="2700" dirty="0">
                          <a:latin typeface="+mn-ea"/>
                          <a:ea typeface="+mn-ea"/>
                          <a:cs typeface="Times New Roman"/>
                        </a:rPr>
                        <a:t>(</a:t>
                      </a:r>
                      <a:r>
                        <a:rPr lang="ko-KR" altLang="en-US" sz="2700" dirty="0">
                          <a:latin typeface="+mn-ea"/>
                          <a:ea typeface="+mn-ea"/>
                          <a:cs typeface="Times New Roman"/>
                        </a:rPr>
                        <a:t>네이버</a:t>
                      </a:r>
                      <a:r>
                        <a:rPr lang="en-US" altLang="ko-KR" sz="2700" dirty="0">
                          <a:latin typeface="+mn-ea"/>
                          <a:ea typeface="+mn-ea"/>
                          <a:cs typeface="Times New Roman"/>
                        </a:rPr>
                        <a:t>, </a:t>
                      </a:r>
                      <a:r>
                        <a:rPr lang="ko-KR" altLang="en-US" sz="2700" dirty="0">
                          <a:latin typeface="+mn-ea"/>
                          <a:ea typeface="+mn-ea"/>
                          <a:cs typeface="Times New Roman"/>
                        </a:rPr>
                        <a:t>구글 등</a:t>
                      </a:r>
                      <a:r>
                        <a:rPr lang="en-US" altLang="ko-KR" sz="2700" dirty="0">
                          <a:latin typeface="+mn-ea"/>
                          <a:ea typeface="+mn-ea"/>
                          <a:cs typeface="Times New Roman"/>
                        </a:rPr>
                        <a:t>)</a:t>
                      </a:r>
                      <a:r>
                        <a:rPr lang="ko-KR" altLang="en-US" sz="2700" dirty="0">
                          <a:latin typeface="+mn-ea"/>
                          <a:ea typeface="+mn-ea"/>
                          <a:cs typeface="Times New Roman"/>
                        </a:rPr>
                        <a:t>을 통하여 데이터 수집</a:t>
                      </a:r>
                      <a:endParaRPr lang="en-US" sz="2700" dirty="0">
                        <a:latin typeface="+mn-ea"/>
                        <a:ea typeface="+mn-ea"/>
                        <a:cs typeface="Times New Roman"/>
                      </a:endParaRPr>
                    </a:p>
                  </a:txBody>
                  <a:tcPr>
                    <a:solidFill>
                      <a:srgbClr val="FFFFFF"/>
                    </a:solidFill>
                  </a:tcPr>
                </a:tc>
                <a:extLst>
                  <a:ext uri="{0D108BD9-81ED-4DB2-BD59-A6C34878D82A}">
                    <a16:rowId xmlns:a16="http://schemas.microsoft.com/office/drawing/2014/main" val="10002"/>
                  </a:ext>
                </a:extLst>
              </a:tr>
            </a:tbl>
          </a:graphicData>
        </a:graphic>
      </p:graphicFrame>
      <p:sp>
        <p:nvSpPr>
          <p:cNvPr id="12" name="Object 12"/>
          <p:cNvSpPr txBox="1"/>
          <p:nvPr/>
        </p:nvSpPr>
        <p:spPr>
          <a:xfrm>
            <a:off x="11835000" y="4028275"/>
            <a:ext cx="5410200" cy="1908215"/>
          </a:xfrm>
          <a:prstGeom prst="rect">
            <a:avLst/>
          </a:prstGeom>
          <a:noFill/>
        </p:spPr>
        <p:txBody>
          <a:bodyPr wrap="square" rtlCol="0" anchor="t">
            <a:spAutoFit/>
          </a:bodyPr>
          <a:lstStyle/>
          <a:p>
            <a:r>
              <a:rPr lang="ko-KR" altLang="en-US" sz="2000" kern="0" spc="-100" dirty="0">
                <a:solidFill>
                  <a:schemeClr val="tx1">
                    <a:lumMod val="75000"/>
                    <a:lumOff val="25000"/>
                  </a:schemeClr>
                </a:solidFill>
                <a:latin typeface="+mn-ea"/>
                <a:cs typeface="Pretendard Light" pitchFamily="34" charset="0"/>
              </a:rPr>
              <a:t>       </a:t>
            </a:r>
            <a:r>
              <a:rPr lang="ko-KR" altLang="en-US" sz="2000" kern="0" spc="-100" dirty="0" err="1">
                <a:solidFill>
                  <a:schemeClr val="tx1">
                    <a:lumMod val="75000"/>
                    <a:lumOff val="25000"/>
                  </a:schemeClr>
                </a:solidFill>
                <a:latin typeface="+mn-ea"/>
                <a:cs typeface="Pretendard Light" pitchFamily="34" charset="0"/>
              </a:rPr>
              <a:t>크롤링이란</a:t>
            </a:r>
            <a:r>
              <a:rPr lang="en-US" altLang="ko-KR" sz="2000" kern="0" spc="-100" dirty="0">
                <a:solidFill>
                  <a:schemeClr val="tx1">
                    <a:lumMod val="75000"/>
                    <a:lumOff val="25000"/>
                  </a:schemeClr>
                </a:solidFill>
                <a:latin typeface="+mn-ea"/>
                <a:cs typeface="Pretendard Light" pitchFamily="34" charset="0"/>
              </a:rPr>
              <a:t>?</a:t>
            </a:r>
          </a:p>
          <a:p>
            <a:endParaRPr lang="en-US" altLang="ko-KR" sz="2000" kern="0" spc="-100" dirty="0">
              <a:solidFill>
                <a:schemeClr val="tx1">
                  <a:lumMod val="75000"/>
                  <a:lumOff val="25000"/>
                </a:schemeClr>
              </a:solidFill>
              <a:latin typeface="+mn-ea"/>
              <a:cs typeface="Pretendard Light" pitchFamily="34" charset="0"/>
            </a:endParaRPr>
          </a:p>
          <a:p>
            <a:pPr marL="342900" indent="-342900">
              <a:buFontTx/>
              <a:buChar char="-"/>
            </a:pPr>
            <a:r>
              <a:rPr lang="ko-KR" altLang="en-US" sz="2000" kern="0" spc="-100" dirty="0">
                <a:solidFill>
                  <a:schemeClr val="tx1">
                    <a:lumMod val="75000"/>
                    <a:lumOff val="25000"/>
                  </a:schemeClr>
                </a:solidFill>
                <a:latin typeface="+mn-ea"/>
              </a:rPr>
              <a:t>데이터를  수집하고 분류하는 것을 의미하며   </a:t>
            </a:r>
            <a:endParaRPr lang="en-US" altLang="ko-KR" sz="2000" kern="0" spc="-100" dirty="0">
              <a:solidFill>
                <a:schemeClr val="tx1">
                  <a:lumMod val="75000"/>
                  <a:lumOff val="25000"/>
                </a:schemeClr>
              </a:solidFill>
              <a:latin typeface="+mn-ea"/>
            </a:endParaRPr>
          </a:p>
          <a:p>
            <a:r>
              <a:rPr lang="en-US" altLang="ko-KR" sz="2000" kern="0" spc="-100" dirty="0">
                <a:solidFill>
                  <a:schemeClr val="tx1">
                    <a:lumMod val="75000"/>
                    <a:lumOff val="25000"/>
                  </a:schemeClr>
                </a:solidFill>
                <a:latin typeface="+mn-ea"/>
              </a:rPr>
              <a:t>       </a:t>
            </a:r>
            <a:r>
              <a:rPr lang="ko-KR" altLang="en-US" sz="2000" kern="0" spc="-100" dirty="0">
                <a:solidFill>
                  <a:schemeClr val="tx1">
                    <a:lumMod val="75000"/>
                    <a:lumOff val="25000"/>
                  </a:schemeClr>
                </a:solidFill>
                <a:latin typeface="+mn-ea"/>
              </a:rPr>
              <a:t>주로 인터넷  상의   웹페이지</a:t>
            </a:r>
            <a:r>
              <a:rPr lang="en-US" altLang="ko-KR" sz="2000" kern="0" spc="-100" dirty="0">
                <a:solidFill>
                  <a:schemeClr val="tx1">
                    <a:lumMod val="75000"/>
                    <a:lumOff val="25000"/>
                  </a:schemeClr>
                </a:solidFill>
                <a:latin typeface="+mn-ea"/>
              </a:rPr>
              <a:t>(html, </a:t>
            </a:r>
            <a:r>
              <a:rPr lang="ko-KR" altLang="en-US" sz="2000" kern="0" spc="-100" dirty="0">
                <a:solidFill>
                  <a:schemeClr val="tx1">
                    <a:lumMod val="75000"/>
                    <a:lumOff val="25000"/>
                  </a:schemeClr>
                </a:solidFill>
                <a:latin typeface="+mn-ea"/>
              </a:rPr>
              <a:t>문서 등</a:t>
            </a:r>
            <a:r>
              <a:rPr lang="en-US" altLang="ko-KR" sz="2000" kern="0" spc="-100" dirty="0">
                <a:solidFill>
                  <a:schemeClr val="tx1">
                    <a:lumMod val="75000"/>
                    <a:lumOff val="25000"/>
                  </a:schemeClr>
                </a:solidFill>
                <a:latin typeface="+mn-ea"/>
              </a:rPr>
              <a:t>)</a:t>
            </a:r>
            <a:r>
              <a:rPr lang="ko-KR" altLang="en-US" sz="2000" kern="0" spc="-100" dirty="0">
                <a:solidFill>
                  <a:schemeClr val="tx1">
                    <a:lumMod val="75000"/>
                    <a:lumOff val="25000"/>
                  </a:schemeClr>
                </a:solidFill>
                <a:latin typeface="+mn-ea"/>
              </a:rPr>
              <a:t>를  </a:t>
            </a:r>
            <a:endParaRPr lang="en-US" altLang="ko-KR" sz="2000" kern="0" spc="-100" dirty="0">
              <a:solidFill>
                <a:schemeClr val="tx1">
                  <a:lumMod val="75000"/>
                  <a:lumOff val="25000"/>
                </a:schemeClr>
              </a:solidFill>
              <a:latin typeface="+mn-ea"/>
            </a:endParaRPr>
          </a:p>
          <a:p>
            <a:r>
              <a:rPr lang="ko-KR" altLang="en-US" sz="2000" kern="0" spc="-100" dirty="0">
                <a:solidFill>
                  <a:schemeClr val="tx1">
                    <a:lumMod val="75000"/>
                    <a:lumOff val="25000"/>
                  </a:schemeClr>
                </a:solidFill>
                <a:latin typeface="+mn-ea"/>
              </a:rPr>
              <a:t>       수집해서 분류하고 저장하는 것을 뜻한다</a:t>
            </a:r>
            <a:r>
              <a:rPr lang="en-US" altLang="ko-KR" sz="2000" kern="0" spc="-100" dirty="0">
                <a:solidFill>
                  <a:schemeClr val="tx1">
                    <a:lumMod val="75000"/>
                    <a:lumOff val="25000"/>
                  </a:schemeClr>
                </a:solidFill>
                <a:latin typeface="+mn-ea"/>
              </a:rPr>
              <a:t>.</a:t>
            </a:r>
          </a:p>
          <a:p>
            <a:endParaRPr lang="en-US" dirty="0">
              <a:solidFill>
                <a:schemeClr val="tx1">
                  <a:lumMod val="75000"/>
                  <a:lumOff val="25000"/>
                </a:schemeClr>
              </a:solidFill>
              <a:latin typeface="+mn-ea"/>
            </a:endParaRPr>
          </a:p>
        </p:txBody>
      </p:sp>
      <p:sp>
        <p:nvSpPr>
          <p:cNvPr id="14" name="Object 14"/>
          <p:cNvSpPr txBox="1"/>
          <p:nvPr/>
        </p:nvSpPr>
        <p:spPr>
          <a:xfrm>
            <a:off x="2297029" y="1980210"/>
            <a:ext cx="13900447" cy="707886"/>
          </a:xfrm>
          <a:prstGeom prst="rect">
            <a:avLst/>
          </a:prstGeom>
          <a:noFill/>
        </p:spPr>
        <p:txBody>
          <a:bodyPr wrap="square" rtlCol="0" anchor="t">
            <a:spAutoFit/>
          </a:bodyPr>
          <a:lstStyle/>
          <a:p>
            <a:r>
              <a:rPr lang="ko-KR" altLang="en-US" sz="2000" dirty="0" err="1">
                <a:solidFill>
                  <a:srgbClr val="3C4043"/>
                </a:solidFill>
                <a:latin typeface="Pretendard Light" pitchFamily="34" charset="0"/>
                <a:cs typeface="Pretendard Light" pitchFamily="34" charset="0"/>
              </a:rPr>
              <a:t>크롤링이란</a:t>
            </a:r>
            <a:r>
              <a:rPr lang="en-US" altLang="ko-KR" sz="2000" dirty="0">
                <a:solidFill>
                  <a:srgbClr val="3C4043"/>
                </a:solidFill>
                <a:latin typeface="Pretendard Light" pitchFamily="34" charset="0"/>
                <a:cs typeface="Pretendard Light" pitchFamily="34" charset="0"/>
              </a:rPr>
              <a:t>?</a:t>
            </a:r>
          </a:p>
          <a:p>
            <a:r>
              <a:rPr lang="ko-KR" altLang="en-US" sz="2000" dirty="0" err="1">
                <a:solidFill>
                  <a:srgbClr val="3C4043"/>
                </a:solidFill>
                <a:latin typeface="Pretendard Light" pitchFamily="34" charset="0"/>
              </a:rPr>
              <a:t>크롤링으로</a:t>
            </a:r>
            <a:r>
              <a:rPr lang="ko-KR" altLang="en-US" sz="2000" dirty="0">
                <a:solidFill>
                  <a:srgbClr val="3C4043"/>
                </a:solidFill>
                <a:latin typeface="Pretendard Light" pitchFamily="34" charset="0"/>
              </a:rPr>
              <a:t> 무엇을 할 것인가</a:t>
            </a:r>
            <a:r>
              <a:rPr lang="en-US" altLang="ko-KR" sz="2000" dirty="0">
                <a:solidFill>
                  <a:srgbClr val="3C4043"/>
                </a:solidFill>
                <a:latin typeface="Pretendard Light" pitchFamily="34" charset="0"/>
              </a:rPr>
              <a:t>?</a:t>
            </a:r>
            <a:endParaRPr lang="en-US" dirty="0"/>
          </a:p>
        </p:txBody>
      </p:sp>
      <p:pic>
        <p:nvPicPr>
          <p:cNvPr id="15" name="Picture 2" descr="Python 재무제표 크롤링 #5] Requests, BeautifulSoup로 크롤링(Crawling), 데이터 추출하기(Data  Extraction) - 2">
            <a:extLst>
              <a:ext uri="{FF2B5EF4-FFF2-40B4-BE49-F238E27FC236}">
                <a16:creationId xmlns:a16="http://schemas.microsoft.com/office/drawing/2014/main" id="{4F7AF5BA-87AA-48EE-86F6-55F5B30B7D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6415" y="6167437"/>
            <a:ext cx="4907370" cy="319490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페이스북그룹 중고거래 | 취향을 잇는 거래 번개장터 중고거래">
            <a:extLst>
              <a:ext uri="{FF2B5EF4-FFF2-40B4-BE49-F238E27FC236}">
                <a16:creationId xmlns:a16="http://schemas.microsoft.com/office/drawing/2014/main" id="{803CE938-B97D-4586-AADC-095A8C3C0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4215" y="7356371"/>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인스타그램 로고 AI PNG 다운로드">
            <a:extLst>
              <a:ext uri="{FF2B5EF4-FFF2-40B4-BE49-F238E27FC236}">
                <a16:creationId xmlns:a16="http://schemas.microsoft.com/office/drawing/2014/main" id="{15643435-3392-4BE0-9FC1-EAE516AEE0E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7600" y="7394663"/>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네이버 기업, 채용, 투자, 뉴스, 인수, 매각">
            <a:extLst>
              <a:ext uri="{FF2B5EF4-FFF2-40B4-BE49-F238E27FC236}">
                <a16:creationId xmlns:a16="http://schemas.microsoft.com/office/drawing/2014/main" id="{A104D7D9-C97B-4495-96A0-E7DA36E8CF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1586" y="7356371"/>
            <a:ext cx="1714501" cy="17145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ood renewal. Google!">
            <a:extLst>
              <a:ext uri="{FF2B5EF4-FFF2-40B4-BE49-F238E27FC236}">
                <a16:creationId xmlns:a16="http://schemas.microsoft.com/office/drawing/2014/main" id="{24361C82-9E04-468A-9433-9CCBBB2401D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36408" y="7399413"/>
            <a:ext cx="1714502" cy="1714502"/>
          </a:xfrm>
          <a:prstGeom prst="rect">
            <a:avLst/>
          </a:prstGeom>
          <a:solidFill>
            <a:schemeClr val="bg1">
              <a:lumMod val="50000"/>
            </a:schemeClr>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0" y="2917385"/>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grpSp>
        <p:nvGrpSpPr>
          <p:cNvPr id="1002" name="그룹 1002"/>
          <p:cNvGrpSpPr/>
          <p:nvPr/>
        </p:nvGrpSpPr>
        <p:grpSpPr>
          <a:xfrm>
            <a:off x="0" y="-907"/>
            <a:ext cx="1997279" cy="1997279"/>
            <a:chOff x="0" y="-907"/>
            <a:chExt cx="1997279" cy="1997279"/>
          </a:xfrm>
        </p:grpSpPr>
        <p:pic>
          <p:nvPicPr>
            <p:cNvPr id="2" name="Object 5"/>
            <p:cNvPicPr>
              <a:picLocks noChangeAspect="1"/>
            </p:cNvPicPr>
            <p:nvPr/>
          </p:nvPicPr>
          <p:blipFill>
            <a:blip r:embed="rId3" cstate="print"/>
            <a:stretch>
              <a:fillRect/>
            </a:stretch>
          </p:blipFill>
          <p:spPr>
            <a:xfrm>
              <a:off x="0" y="-907"/>
              <a:ext cx="1997279" cy="1997279"/>
            </a:xfrm>
            <a:prstGeom prst="rect">
              <a:avLst/>
            </a:prstGeom>
          </p:spPr>
        </p:pic>
      </p:grpSp>
      <p:sp>
        <p:nvSpPr>
          <p:cNvPr id="8" name="Object 8"/>
          <p:cNvSpPr txBox="1"/>
          <p:nvPr/>
        </p:nvSpPr>
        <p:spPr>
          <a:xfrm>
            <a:off x="2239886" y="1157345"/>
            <a:ext cx="10088419" cy="754053"/>
          </a:xfrm>
          <a:prstGeom prst="rect">
            <a:avLst/>
          </a:prstGeom>
          <a:noFill/>
        </p:spPr>
        <p:txBody>
          <a:bodyPr wrap="square" rtlCol="0" anchor="ctr">
            <a:spAutoFit/>
          </a:bodyPr>
          <a:lstStyle/>
          <a:p>
            <a:r>
              <a:rPr lang="ko-KR" altLang="en-US" sz="4300" kern="0" spc="-300" dirty="0" err="1">
                <a:solidFill>
                  <a:srgbClr val="000000"/>
                </a:solidFill>
                <a:latin typeface="Noto Sans CJK KR Bold" pitchFamily="34" charset="0"/>
                <a:cs typeface="Noto Sans CJK KR Bold" pitchFamily="34" charset="0"/>
              </a:rPr>
              <a:t>크롤링으로</a:t>
            </a:r>
            <a:r>
              <a:rPr lang="ko-KR" altLang="en-US" sz="4300" kern="0" spc="-300" dirty="0">
                <a:solidFill>
                  <a:srgbClr val="000000"/>
                </a:solidFill>
                <a:latin typeface="Noto Sans CJK KR Bold" pitchFamily="34" charset="0"/>
                <a:cs typeface="Noto Sans CJK KR Bold" pitchFamily="34" charset="0"/>
              </a:rPr>
              <a:t>  무엇을 할 것인가</a:t>
            </a:r>
            <a:r>
              <a:rPr lang="en-US" altLang="ko-KR" sz="4300" kern="0" spc="-300" dirty="0">
                <a:solidFill>
                  <a:srgbClr val="000000"/>
                </a:solidFill>
                <a:latin typeface="Noto Sans CJK KR Bold" pitchFamily="34" charset="0"/>
                <a:cs typeface="Noto Sans CJK KR Bold" pitchFamily="34" charset="0"/>
              </a:rPr>
              <a:t>?</a:t>
            </a:r>
            <a:endParaRPr lang="en-US" dirty="0"/>
          </a:p>
        </p:txBody>
      </p:sp>
      <p:sp>
        <p:nvSpPr>
          <p:cNvPr id="14" name="Object 14"/>
          <p:cNvSpPr txBox="1"/>
          <p:nvPr/>
        </p:nvSpPr>
        <p:spPr>
          <a:xfrm>
            <a:off x="2297029" y="1980210"/>
            <a:ext cx="13900447" cy="707886"/>
          </a:xfrm>
          <a:prstGeom prst="rect">
            <a:avLst/>
          </a:prstGeom>
          <a:noFill/>
        </p:spPr>
        <p:txBody>
          <a:bodyPr wrap="square" rtlCol="0" anchor="t">
            <a:spAutoFit/>
          </a:bodyPr>
          <a:lstStyle/>
          <a:p>
            <a:r>
              <a:rPr lang="ko-KR" altLang="en-US" sz="2000" dirty="0" err="1">
                <a:solidFill>
                  <a:srgbClr val="3C4043"/>
                </a:solidFill>
                <a:latin typeface="Pretendard Light" pitchFamily="34" charset="0"/>
                <a:cs typeface="Pretendard Light" pitchFamily="34" charset="0"/>
              </a:rPr>
              <a:t>크롤링이란</a:t>
            </a:r>
            <a:r>
              <a:rPr lang="en-US" altLang="ko-KR" sz="2000" dirty="0">
                <a:solidFill>
                  <a:srgbClr val="3C4043"/>
                </a:solidFill>
                <a:latin typeface="Pretendard Light" pitchFamily="34" charset="0"/>
                <a:cs typeface="Pretendard Light" pitchFamily="34" charset="0"/>
              </a:rPr>
              <a:t>?</a:t>
            </a:r>
          </a:p>
          <a:p>
            <a:r>
              <a:rPr lang="ko-KR" altLang="en-US" sz="2000" dirty="0" err="1">
                <a:solidFill>
                  <a:srgbClr val="3C4043"/>
                </a:solidFill>
                <a:latin typeface="Pretendard Light" pitchFamily="34" charset="0"/>
              </a:rPr>
              <a:t>크롤링으로</a:t>
            </a:r>
            <a:r>
              <a:rPr lang="ko-KR" altLang="en-US" sz="2000" dirty="0">
                <a:solidFill>
                  <a:srgbClr val="3C4043"/>
                </a:solidFill>
                <a:latin typeface="Pretendard Light" pitchFamily="34" charset="0"/>
              </a:rPr>
              <a:t> 무엇을 할 것인가</a:t>
            </a:r>
            <a:r>
              <a:rPr lang="en-US" altLang="ko-KR" sz="2000" dirty="0">
                <a:solidFill>
                  <a:srgbClr val="3C4043"/>
                </a:solidFill>
                <a:latin typeface="Pretendard Light" pitchFamily="34" charset="0"/>
              </a:rPr>
              <a:t>?</a:t>
            </a:r>
            <a:endParaRPr lang="en-US" dirty="0"/>
          </a:p>
        </p:txBody>
      </p:sp>
      <p:sp>
        <p:nvSpPr>
          <p:cNvPr id="4" name="TextBox 3">
            <a:extLst>
              <a:ext uri="{FF2B5EF4-FFF2-40B4-BE49-F238E27FC236}">
                <a16:creationId xmlns:a16="http://schemas.microsoft.com/office/drawing/2014/main" id="{4C79E998-A050-47D1-B46B-3FB7DE3870CE}"/>
              </a:ext>
            </a:extLst>
          </p:cNvPr>
          <p:cNvSpPr txBox="1"/>
          <p:nvPr/>
        </p:nvSpPr>
        <p:spPr>
          <a:xfrm>
            <a:off x="1017689" y="3383242"/>
            <a:ext cx="7223501" cy="1015663"/>
          </a:xfrm>
          <a:prstGeom prst="rect">
            <a:avLst/>
          </a:prstGeom>
          <a:noFill/>
        </p:spPr>
        <p:txBody>
          <a:bodyPr wrap="square" rtlCol="0">
            <a:spAutoFit/>
          </a:bodyPr>
          <a:lstStyle/>
          <a:p>
            <a:r>
              <a:rPr lang="en-US" altLang="ko-KR" sz="6000" dirty="0">
                <a:solidFill>
                  <a:srgbClr val="75B6D0"/>
                </a:solidFill>
              </a:rPr>
              <a:t># </a:t>
            </a:r>
            <a:r>
              <a:rPr lang="ko-KR" altLang="en-US" sz="6000" dirty="0">
                <a:solidFill>
                  <a:srgbClr val="75B6D0"/>
                </a:solidFill>
              </a:rPr>
              <a:t>코디</a:t>
            </a:r>
            <a:r>
              <a:rPr lang="en-US" altLang="ko-KR" sz="6000" dirty="0">
                <a:solidFill>
                  <a:srgbClr val="75B6D0"/>
                </a:solidFill>
              </a:rPr>
              <a:t>    # </a:t>
            </a:r>
            <a:r>
              <a:rPr lang="ko-KR" altLang="en-US" sz="6000" dirty="0">
                <a:solidFill>
                  <a:srgbClr val="75B6D0"/>
                </a:solidFill>
              </a:rPr>
              <a:t>패션</a:t>
            </a:r>
          </a:p>
        </p:txBody>
      </p:sp>
      <p:grpSp>
        <p:nvGrpSpPr>
          <p:cNvPr id="7" name="그룹 6">
            <a:extLst>
              <a:ext uri="{FF2B5EF4-FFF2-40B4-BE49-F238E27FC236}">
                <a16:creationId xmlns:a16="http://schemas.microsoft.com/office/drawing/2014/main" id="{6993B4D5-D91D-4F4E-923F-2A878919BD32}"/>
              </a:ext>
            </a:extLst>
          </p:cNvPr>
          <p:cNvGrpSpPr/>
          <p:nvPr/>
        </p:nvGrpSpPr>
        <p:grpSpPr>
          <a:xfrm>
            <a:off x="979589" y="4628194"/>
            <a:ext cx="5167469" cy="4955735"/>
            <a:chOff x="685800" y="3609109"/>
            <a:chExt cx="5946335" cy="5946335"/>
          </a:xfrm>
        </p:grpSpPr>
        <p:pic>
          <p:nvPicPr>
            <p:cNvPr id="4098" name="Picture 2" descr="기온별 옷차림, 오늘 날씨에 입는 옷은? '큰 일교차에 참고하세요' - 김효진 기자 - 톱스타뉴스">
              <a:extLst>
                <a:ext uri="{FF2B5EF4-FFF2-40B4-BE49-F238E27FC236}">
                  <a16:creationId xmlns:a16="http://schemas.microsoft.com/office/drawing/2014/main" id="{74D809D8-50C7-419A-8713-801E833535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09109"/>
              <a:ext cx="5946335" cy="5946335"/>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88E24ACB-5779-42EC-B452-DD5FBA3B1657}"/>
                </a:ext>
              </a:extLst>
            </p:cNvPr>
            <p:cNvSpPr/>
            <p:nvPr/>
          </p:nvSpPr>
          <p:spPr>
            <a:xfrm>
              <a:off x="2719291" y="3770260"/>
              <a:ext cx="2133600" cy="274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 name="Object 12">
            <a:extLst>
              <a:ext uri="{FF2B5EF4-FFF2-40B4-BE49-F238E27FC236}">
                <a16:creationId xmlns:a16="http://schemas.microsoft.com/office/drawing/2014/main" id="{74959122-DEB2-4CFB-A31D-4EA8D18A1270}"/>
              </a:ext>
            </a:extLst>
          </p:cNvPr>
          <p:cNvSpPr txBox="1"/>
          <p:nvPr/>
        </p:nvSpPr>
        <p:spPr>
          <a:xfrm>
            <a:off x="7010400" y="8130142"/>
            <a:ext cx="10972800" cy="1384995"/>
          </a:xfrm>
          <a:prstGeom prst="rect">
            <a:avLst/>
          </a:prstGeom>
          <a:noFill/>
        </p:spPr>
        <p:txBody>
          <a:bodyPr wrap="square" rtlCol="0" anchor="t">
            <a:spAutoFit/>
          </a:bodyPr>
          <a:lstStyle/>
          <a:p>
            <a:r>
              <a:rPr lang="ko-KR" altLang="en-US" sz="2800" b="1" kern="0" spc="-100" dirty="0">
                <a:solidFill>
                  <a:schemeClr val="tx1">
                    <a:lumMod val="75000"/>
                    <a:lumOff val="25000"/>
                  </a:schemeClr>
                </a:solidFill>
                <a:latin typeface="+mn-ea"/>
                <a:cs typeface="Pretendard Light" pitchFamily="34" charset="0"/>
              </a:rPr>
              <a:t>기상청 홈페이지</a:t>
            </a:r>
            <a:r>
              <a:rPr lang="en-US" altLang="ko-KR" sz="2800" b="1" kern="0" spc="-100" dirty="0">
                <a:solidFill>
                  <a:schemeClr val="tx1">
                    <a:lumMod val="75000"/>
                    <a:lumOff val="25000"/>
                  </a:schemeClr>
                </a:solidFill>
                <a:latin typeface="+mn-ea"/>
                <a:cs typeface="Pretendard Light" pitchFamily="34" charset="0"/>
              </a:rPr>
              <a:t>(</a:t>
            </a:r>
            <a:r>
              <a:rPr lang="en-US" altLang="ko-KR" sz="2800" b="1" kern="0" spc="-100" dirty="0">
                <a:solidFill>
                  <a:schemeClr val="tx1">
                    <a:lumMod val="75000"/>
                    <a:lumOff val="25000"/>
                  </a:schemeClr>
                </a:solidFill>
                <a:latin typeface="+mn-ea"/>
                <a:cs typeface="Pretendard Light" pitchFamily="34" charset="0"/>
                <a:hlinkClick r:id="rId5"/>
              </a:rPr>
              <a:t>www.weather.go.kr</a:t>
            </a:r>
            <a:r>
              <a:rPr lang="en-US" altLang="ko-KR" sz="2800" b="1" kern="0" spc="-100" dirty="0">
                <a:solidFill>
                  <a:schemeClr val="tx1">
                    <a:lumMod val="75000"/>
                    <a:lumOff val="25000"/>
                  </a:schemeClr>
                </a:solidFill>
                <a:latin typeface="+mn-ea"/>
                <a:cs typeface="Pretendard Light" pitchFamily="34" charset="0"/>
              </a:rPr>
              <a:t>)</a:t>
            </a:r>
            <a:r>
              <a:rPr lang="ko-KR" altLang="en-US" sz="2800" b="1" kern="0" spc="-100" dirty="0">
                <a:solidFill>
                  <a:schemeClr val="tx1">
                    <a:lumMod val="75000"/>
                    <a:lumOff val="25000"/>
                  </a:schemeClr>
                </a:solidFill>
                <a:latin typeface="+mn-ea"/>
                <a:cs typeface="Pretendard Light" pitchFamily="34" charset="0"/>
              </a:rPr>
              <a:t>  →  관측 기후 </a:t>
            </a:r>
            <a:r>
              <a:rPr lang="en-US" altLang="ko-KR" sz="2800" b="1" kern="0" spc="-100" dirty="0">
                <a:solidFill>
                  <a:schemeClr val="tx1">
                    <a:lumMod val="75000"/>
                    <a:lumOff val="25000"/>
                  </a:schemeClr>
                </a:solidFill>
                <a:latin typeface="+mn-ea"/>
                <a:cs typeface="Pretendard Light" pitchFamily="34" charset="0"/>
              </a:rPr>
              <a:t>( </a:t>
            </a:r>
            <a:r>
              <a:rPr lang="ko-KR" altLang="en-US" sz="2800" b="1" kern="0" spc="-100" dirty="0">
                <a:solidFill>
                  <a:schemeClr val="tx1">
                    <a:lumMod val="75000"/>
                    <a:lumOff val="25000"/>
                  </a:schemeClr>
                </a:solidFill>
                <a:latin typeface="+mn-ea"/>
                <a:cs typeface="Pretendard Light" pitchFamily="34" charset="0"/>
              </a:rPr>
              <a:t>육상</a:t>
            </a:r>
            <a:r>
              <a:rPr lang="en-US" altLang="ko-KR" sz="2800" b="1" kern="0" spc="-100" dirty="0">
                <a:solidFill>
                  <a:schemeClr val="tx1">
                    <a:lumMod val="75000"/>
                    <a:lumOff val="25000"/>
                  </a:schemeClr>
                </a:solidFill>
                <a:latin typeface="+mn-ea"/>
                <a:cs typeface="Pretendard Light" pitchFamily="34" charset="0"/>
              </a:rPr>
              <a:t>)  </a:t>
            </a:r>
            <a:r>
              <a:rPr lang="ko-KR" altLang="en-US" sz="2800" b="1" kern="0" spc="-100" dirty="0">
                <a:solidFill>
                  <a:schemeClr val="tx1">
                    <a:lumMod val="75000"/>
                    <a:lumOff val="25000"/>
                  </a:schemeClr>
                </a:solidFill>
                <a:latin typeface="+mn-ea"/>
                <a:cs typeface="Pretendard Light" pitchFamily="34" charset="0"/>
              </a:rPr>
              <a:t>→ </a:t>
            </a:r>
            <a:r>
              <a:rPr lang="ko-KR" altLang="en-US" sz="2800" b="1" kern="0" spc="-100" dirty="0" err="1">
                <a:solidFill>
                  <a:schemeClr val="tx1">
                    <a:lumMod val="75000"/>
                    <a:lumOff val="25000"/>
                  </a:schemeClr>
                </a:solidFill>
                <a:latin typeface="+mn-ea"/>
                <a:cs typeface="Pretendard Light" pitchFamily="34" charset="0"/>
              </a:rPr>
              <a:t>요소별자료</a:t>
            </a:r>
            <a:endParaRPr lang="en-US" altLang="ko-KR" sz="2800" b="1" kern="0" spc="-100" dirty="0">
              <a:solidFill>
                <a:schemeClr val="tx1">
                  <a:lumMod val="75000"/>
                  <a:lumOff val="25000"/>
                </a:schemeClr>
              </a:solidFill>
              <a:latin typeface="+mn-ea"/>
              <a:cs typeface="Pretendard Light" pitchFamily="34" charset="0"/>
            </a:endParaRPr>
          </a:p>
          <a:p>
            <a:r>
              <a:rPr lang="ko-KR" altLang="en-US" sz="2800" b="1" kern="0" spc="-100" dirty="0">
                <a:solidFill>
                  <a:schemeClr val="tx1">
                    <a:lumMod val="75000"/>
                    <a:lumOff val="25000"/>
                  </a:schemeClr>
                </a:solidFill>
                <a:latin typeface="+mn-ea"/>
                <a:cs typeface="Pretendard Light" pitchFamily="34" charset="0"/>
              </a:rPr>
              <a:t> </a:t>
            </a:r>
            <a:endParaRPr lang="en-US" altLang="ko-KR" sz="2800" b="1" kern="0" spc="-100" dirty="0">
              <a:solidFill>
                <a:schemeClr val="tx1">
                  <a:lumMod val="75000"/>
                  <a:lumOff val="25000"/>
                </a:schemeClr>
              </a:solidFill>
              <a:latin typeface="+mn-ea"/>
              <a:cs typeface="Pretendard Light" pitchFamily="34" charset="0"/>
            </a:endParaRPr>
          </a:p>
          <a:p>
            <a:r>
              <a:rPr lang="en-US" altLang="ko-KR" sz="2800" b="1" kern="0" spc="-100" dirty="0">
                <a:solidFill>
                  <a:schemeClr val="tx1">
                    <a:lumMod val="75000"/>
                    <a:lumOff val="25000"/>
                  </a:schemeClr>
                </a:solidFill>
                <a:latin typeface="Bauhaus 93" panose="04030905020B02020C02" pitchFamily="82" charset="0"/>
              </a:rPr>
              <a:t>– </a:t>
            </a:r>
            <a:r>
              <a:rPr lang="ko-KR" altLang="en-US" sz="2800" b="1" kern="0" spc="-100" dirty="0">
                <a:solidFill>
                  <a:schemeClr val="tx1">
                    <a:lumMod val="75000"/>
                    <a:lumOff val="25000"/>
                  </a:schemeClr>
                </a:solidFill>
                <a:latin typeface="+mn-ea"/>
              </a:rPr>
              <a:t>지점</a:t>
            </a:r>
            <a:r>
              <a:rPr lang="en-US" altLang="ko-KR" sz="2800" b="1" kern="0" spc="-100" dirty="0">
                <a:solidFill>
                  <a:schemeClr val="tx1">
                    <a:lumMod val="75000"/>
                    <a:lumOff val="25000"/>
                  </a:schemeClr>
                </a:solidFill>
                <a:latin typeface="+mn-ea"/>
              </a:rPr>
              <a:t>, </a:t>
            </a:r>
            <a:r>
              <a:rPr lang="ko-KR" altLang="en-US" sz="2800" b="1" kern="0" spc="-100" dirty="0">
                <a:solidFill>
                  <a:schemeClr val="tx1">
                    <a:lumMod val="75000"/>
                    <a:lumOff val="25000"/>
                  </a:schemeClr>
                </a:solidFill>
                <a:latin typeface="+mn-ea"/>
              </a:rPr>
              <a:t>년도</a:t>
            </a:r>
            <a:r>
              <a:rPr lang="en-US" altLang="ko-KR" sz="2800" b="1" kern="0" spc="-100" dirty="0">
                <a:solidFill>
                  <a:schemeClr val="tx1">
                    <a:lumMod val="75000"/>
                    <a:lumOff val="25000"/>
                  </a:schemeClr>
                </a:solidFill>
                <a:latin typeface="+mn-ea"/>
              </a:rPr>
              <a:t>, </a:t>
            </a:r>
            <a:r>
              <a:rPr lang="ko-KR" altLang="en-US" sz="2800" b="1" kern="0" spc="-100" dirty="0">
                <a:solidFill>
                  <a:schemeClr val="tx1">
                    <a:lumMod val="75000"/>
                    <a:lumOff val="25000"/>
                  </a:schemeClr>
                </a:solidFill>
                <a:latin typeface="+mn-ea"/>
              </a:rPr>
              <a:t>요소 선택 후 평균 기온 데이터 수집</a:t>
            </a:r>
            <a:endParaRPr lang="en-US" sz="2800" b="1" dirty="0">
              <a:solidFill>
                <a:schemeClr val="tx1">
                  <a:lumMod val="75000"/>
                  <a:lumOff val="25000"/>
                </a:schemeClr>
              </a:solidFill>
              <a:latin typeface="+mn-ea"/>
            </a:endParaRPr>
          </a:p>
        </p:txBody>
      </p:sp>
      <p:pic>
        <p:nvPicPr>
          <p:cNvPr id="11" name="그림 10">
            <a:extLst>
              <a:ext uri="{FF2B5EF4-FFF2-40B4-BE49-F238E27FC236}">
                <a16:creationId xmlns:a16="http://schemas.microsoft.com/office/drawing/2014/main" id="{01D7359C-510B-406B-92E6-EE8BC2693846}"/>
              </a:ext>
            </a:extLst>
          </p:cNvPr>
          <p:cNvPicPr>
            <a:picLocks noChangeAspect="1"/>
          </p:cNvPicPr>
          <p:nvPr/>
        </p:nvPicPr>
        <p:blipFill>
          <a:blip r:embed="rId6"/>
          <a:stretch>
            <a:fillRect/>
          </a:stretch>
        </p:blipFill>
        <p:spPr>
          <a:xfrm>
            <a:off x="7284095" y="3494045"/>
            <a:ext cx="9784705" cy="4211139"/>
          </a:xfrm>
          <a:prstGeom prst="rect">
            <a:avLst/>
          </a:prstGeom>
        </p:spPr>
      </p:pic>
    </p:spTree>
    <p:extLst>
      <p:ext uri="{BB962C8B-B14F-4D97-AF65-F5344CB8AC3E}">
        <p14:creationId xmlns:p14="http://schemas.microsoft.com/office/powerpoint/2010/main" val="172139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grpSp>
        <p:nvGrpSpPr>
          <p:cNvPr id="1001" name="그룹 1001"/>
          <p:cNvGrpSpPr/>
          <p:nvPr/>
        </p:nvGrpSpPr>
        <p:grpSpPr>
          <a:xfrm>
            <a:off x="0" y="2952381"/>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grpSp>
        <p:nvGrpSpPr>
          <p:cNvPr id="1002" name="그룹 1002"/>
          <p:cNvGrpSpPr/>
          <p:nvPr/>
        </p:nvGrpSpPr>
        <p:grpSpPr>
          <a:xfrm>
            <a:off x="0" y="-907"/>
            <a:ext cx="1997279" cy="1997279"/>
            <a:chOff x="0" y="-907"/>
            <a:chExt cx="1997279" cy="1997279"/>
          </a:xfrm>
        </p:grpSpPr>
        <p:pic>
          <p:nvPicPr>
            <p:cNvPr id="2" name="Object 5"/>
            <p:cNvPicPr>
              <a:picLocks noChangeAspect="1"/>
            </p:cNvPicPr>
            <p:nvPr/>
          </p:nvPicPr>
          <p:blipFill>
            <a:blip r:embed="rId3" cstate="print"/>
            <a:stretch>
              <a:fillRect/>
            </a:stretch>
          </p:blipFill>
          <p:spPr>
            <a:xfrm>
              <a:off x="0" y="-907"/>
              <a:ext cx="1997279" cy="1997279"/>
            </a:xfrm>
            <a:prstGeom prst="rect">
              <a:avLst/>
            </a:prstGeom>
          </p:spPr>
        </p:pic>
      </p:grpSp>
      <p:sp>
        <p:nvSpPr>
          <p:cNvPr id="8" name="Object 8"/>
          <p:cNvSpPr txBox="1"/>
          <p:nvPr/>
        </p:nvSpPr>
        <p:spPr>
          <a:xfrm>
            <a:off x="2597657" y="1114888"/>
            <a:ext cx="9289543" cy="754053"/>
          </a:xfrm>
          <a:prstGeom prst="rect">
            <a:avLst/>
          </a:prstGeom>
          <a:noFill/>
        </p:spPr>
        <p:txBody>
          <a:bodyPr wrap="square" rtlCol="0" anchor="ctr">
            <a:spAutoFit/>
          </a:bodyPr>
          <a:lstStyle/>
          <a:p>
            <a:r>
              <a:rPr lang="ko-KR" altLang="en-US" sz="4300" kern="0" spc="-300" dirty="0" err="1">
                <a:solidFill>
                  <a:srgbClr val="000000"/>
                </a:solidFill>
                <a:latin typeface="Noto Sans CJK KR Bold" pitchFamily="34" charset="0"/>
                <a:cs typeface="Noto Sans CJK KR Bold" pitchFamily="34" charset="0"/>
              </a:rPr>
              <a:t>텐서플로우</a:t>
            </a:r>
            <a:r>
              <a:rPr lang="en-US" altLang="ko-KR" sz="4300" kern="0" spc="-300" dirty="0">
                <a:solidFill>
                  <a:srgbClr val="000000"/>
                </a:solidFill>
                <a:latin typeface="Noto Sans CJK KR Bold" pitchFamily="34" charset="0"/>
                <a:cs typeface="Noto Sans CJK KR Bold" pitchFamily="34" charset="0"/>
              </a:rPr>
              <a:t>(TensorFlow) </a:t>
            </a:r>
            <a:r>
              <a:rPr lang="ko-KR" altLang="en-US" sz="4300" kern="0" spc="-300" dirty="0">
                <a:solidFill>
                  <a:srgbClr val="000000"/>
                </a:solidFill>
                <a:latin typeface="Noto Sans CJK KR Bold" pitchFamily="34" charset="0"/>
                <a:cs typeface="Noto Sans CJK KR Bold" pitchFamily="34" charset="0"/>
              </a:rPr>
              <a:t>를 사용한 </a:t>
            </a:r>
            <a:r>
              <a:rPr lang="ko-KR" altLang="en-US" sz="4300" kern="0" spc="-300" dirty="0" err="1">
                <a:solidFill>
                  <a:srgbClr val="000000"/>
                </a:solidFill>
                <a:latin typeface="Noto Sans CJK KR Bold" pitchFamily="34" charset="0"/>
                <a:cs typeface="Noto Sans CJK KR Bold" pitchFamily="34" charset="0"/>
              </a:rPr>
              <a:t>구글넷</a:t>
            </a:r>
            <a:endParaRPr lang="en-US" dirty="0"/>
          </a:p>
        </p:txBody>
      </p:sp>
      <p:sp>
        <p:nvSpPr>
          <p:cNvPr id="11" name="Object 11"/>
          <p:cNvSpPr txBox="1"/>
          <p:nvPr/>
        </p:nvSpPr>
        <p:spPr>
          <a:xfrm>
            <a:off x="2654800" y="1946850"/>
            <a:ext cx="16785727" cy="646331"/>
          </a:xfrm>
          <a:prstGeom prst="rect">
            <a:avLst/>
          </a:prstGeom>
          <a:noFill/>
        </p:spPr>
        <p:txBody>
          <a:bodyPr wrap="square" rtlCol="0" anchor="t">
            <a:spAutoFit/>
          </a:bodyPr>
          <a:lstStyle/>
          <a:p>
            <a:r>
              <a:rPr lang="ko-KR" altLang="en-US" dirty="0" err="1"/>
              <a:t>구글넷</a:t>
            </a:r>
            <a:r>
              <a:rPr lang="en-US" altLang="ko-KR" dirty="0"/>
              <a:t>(Google Inception)</a:t>
            </a:r>
          </a:p>
          <a:p>
            <a:r>
              <a:rPr lang="ko-KR" altLang="en-US" dirty="0"/>
              <a:t>구글넷을 어떻게 적용</a:t>
            </a:r>
            <a:r>
              <a:rPr lang="en-US" altLang="ko-KR" dirty="0"/>
              <a:t>,</a:t>
            </a:r>
            <a:r>
              <a:rPr lang="ko-KR" altLang="en-US" dirty="0"/>
              <a:t>활용 할 것인가</a:t>
            </a:r>
            <a:r>
              <a:rPr lang="en-US" altLang="ko-KR" dirty="0"/>
              <a:t>?</a:t>
            </a:r>
            <a:endParaRPr lang="en-US" dirty="0"/>
          </a:p>
        </p:txBody>
      </p:sp>
      <p:pic>
        <p:nvPicPr>
          <p:cNvPr id="5124" name="Picture 4" descr="텐서플로우(Tensorflow) 란?">
            <a:extLst>
              <a:ext uri="{FF2B5EF4-FFF2-40B4-BE49-F238E27FC236}">
                <a16:creationId xmlns:a16="http://schemas.microsoft.com/office/drawing/2014/main" id="{3D0D9BA5-295A-4666-92FA-2C3D93650D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7200" y="983924"/>
            <a:ext cx="6061760" cy="177003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NN 알고리즘들] GoogLeNet(inception v1)의 구조::bskyvision">
            <a:extLst>
              <a:ext uri="{FF2B5EF4-FFF2-40B4-BE49-F238E27FC236}">
                <a16:creationId xmlns:a16="http://schemas.microsoft.com/office/drawing/2014/main" id="{42DBF56C-F745-455F-A969-EF65BF2A0C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3427800"/>
            <a:ext cx="9705952" cy="2630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BC3A1E-1A83-4C57-83B0-013055A7B30F}"/>
              </a:ext>
            </a:extLst>
          </p:cNvPr>
          <p:cNvSpPr txBox="1"/>
          <p:nvPr/>
        </p:nvSpPr>
        <p:spPr>
          <a:xfrm>
            <a:off x="10582252" y="3856448"/>
            <a:ext cx="5562600" cy="1938992"/>
          </a:xfrm>
          <a:prstGeom prst="rect">
            <a:avLst/>
          </a:prstGeom>
          <a:noFill/>
        </p:spPr>
        <p:txBody>
          <a:bodyPr wrap="square" rtlCol="0">
            <a:spAutoFit/>
          </a:bodyPr>
          <a:lstStyle/>
          <a:p>
            <a:r>
              <a:rPr lang="ko-KR" altLang="en-US" sz="2000" b="0" i="0" dirty="0">
                <a:solidFill>
                  <a:srgbClr val="292929"/>
                </a:solidFill>
                <a:effectLst/>
                <a:latin typeface="charter"/>
              </a:rPr>
              <a:t> </a:t>
            </a:r>
            <a:r>
              <a:rPr lang="en-US" altLang="ko-KR" sz="2000" b="0" i="0" dirty="0" err="1">
                <a:solidFill>
                  <a:srgbClr val="292929"/>
                </a:solidFill>
                <a:effectLst/>
                <a:latin typeface="charter"/>
              </a:rPr>
              <a:t>GoogleNet</a:t>
            </a:r>
            <a:r>
              <a:rPr lang="ko-KR" altLang="en-US" sz="2000" b="0" i="0" dirty="0">
                <a:solidFill>
                  <a:srgbClr val="292929"/>
                </a:solidFill>
                <a:effectLst/>
                <a:latin typeface="charter"/>
              </a:rPr>
              <a:t>은 초기 </a:t>
            </a:r>
            <a:r>
              <a:rPr lang="ko-KR" altLang="en-US" sz="2000" b="0" i="0" dirty="0" err="1">
                <a:solidFill>
                  <a:srgbClr val="292929"/>
                </a:solidFill>
                <a:effectLst/>
                <a:latin typeface="charter"/>
              </a:rPr>
              <a:t>합성곱</a:t>
            </a:r>
            <a:r>
              <a:rPr lang="ko-KR" altLang="en-US" sz="2000" b="0" i="0" dirty="0">
                <a:solidFill>
                  <a:srgbClr val="292929"/>
                </a:solidFill>
                <a:effectLst/>
                <a:latin typeface="charter"/>
              </a:rPr>
              <a:t> 신경망의 가장 성공적인 모델 중 하나이다</a:t>
            </a:r>
            <a:r>
              <a:rPr lang="en-US" altLang="ko-KR" sz="2000" b="0" i="0" dirty="0">
                <a:solidFill>
                  <a:srgbClr val="292929"/>
                </a:solidFill>
                <a:effectLst/>
                <a:latin typeface="charter"/>
              </a:rPr>
              <a:t>. InceptionV1</a:t>
            </a:r>
            <a:r>
              <a:rPr lang="ko-KR" altLang="en-US" sz="2000" b="0" i="0" dirty="0">
                <a:solidFill>
                  <a:srgbClr val="292929"/>
                </a:solidFill>
                <a:effectLst/>
                <a:latin typeface="charter"/>
              </a:rPr>
              <a:t>이라고도 하며 </a:t>
            </a:r>
            <a:r>
              <a:rPr lang="en-US" altLang="ko-KR" sz="2000" b="0" i="0" dirty="0">
                <a:solidFill>
                  <a:srgbClr val="292929"/>
                </a:solidFill>
                <a:effectLst/>
                <a:latin typeface="charter"/>
              </a:rPr>
              <a:t>22</a:t>
            </a:r>
            <a:r>
              <a:rPr lang="ko-KR" altLang="en-US" sz="2000" b="0" i="0" dirty="0">
                <a:solidFill>
                  <a:srgbClr val="292929"/>
                </a:solidFill>
                <a:effectLst/>
                <a:latin typeface="charter"/>
              </a:rPr>
              <a:t>계층 심층 네트워크이다</a:t>
            </a:r>
            <a:r>
              <a:rPr lang="en-US" altLang="ko-KR" sz="2000" b="0" i="0" dirty="0">
                <a:solidFill>
                  <a:srgbClr val="292929"/>
                </a:solidFill>
                <a:effectLst/>
                <a:latin typeface="charter"/>
              </a:rPr>
              <a:t>. (</a:t>
            </a:r>
            <a:r>
              <a:rPr lang="ko-KR" altLang="en-US" sz="2000" b="0" i="0" dirty="0">
                <a:solidFill>
                  <a:srgbClr val="292929"/>
                </a:solidFill>
                <a:effectLst/>
                <a:latin typeface="charter"/>
              </a:rPr>
              <a:t>딥 네트워크</a:t>
            </a:r>
            <a:r>
              <a:rPr lang="en-US" altLang="ko-KR" sz="2000" b="0" i="0" dirty="0">
                <a:solidFill>
                  <a:srgbClr val="292929"/>
                </a:solidFill>
                <a:effectLst/>
                <a:latin typeface="charter"/>
              </a:rPr>
              <a:t>)</a:t>
            </a:r>
          </a:p>
          <a:p>
            <a:endParaRPr lang="en-US" altLang="ko-KR" sz="2000" b="0" i="0" dirty="0">
              <a:solidFill>
                <a:srgbClr val="292929"/>
              </a:solidFill>
              <a:effectLst/>
              <a:latin typeface="charter"/>
            </a:endParaRPr>
          </a:p>
          <a:p>
            <a:r>
              <a:rPr lang="en-US" altLang="ko-KR" sz="2000" b="0" i="0" dirty="0" err="1">
                <a:solidFill>
                  <a:srgbClr val="292929"/>
                </a:solidFill>
                <a:effectLst/>
                <a:latin typeface="charter"/>
              </a:rPr>
              <a:t>GoogLeNet</a:t>
            </a:r>
            <a:r>
              <a:rPr lang="ko-KR" altLang="en-US" sz="2000" b="0" i="0" dirty="0">
                <a:solidFill>
                  <a:srgbClr val="292929"/>
                </a:solidFill>
                <a:effectLst/>
                <a:latin typeface="charter"/>
              </a:rPr>
              <a:t>은 심층 네트워크라는 이점을 사용하여 </a:t>
            </a:r>
            <a:r>
              <a:rPr lang="en-US" altLang="ko-KR" sz="2000" b="0" i="0" dirty="0">
                <a:solidFill>
                  <a:srgbClr val="292929"/>
                </a:solidFill>
                <a:effectLst/>
                <a:latin typeface="charter"/>
              </a:rPr>
              <a:t>2014</a:t>
            </a:r>
            <a:r>
              <a:rPr lang="ko-KR" altLang="en-US" sz="2000" b="0" i="0" dirty="0">
                <a:solidFill>
                  <a:srgbClr val="292929"/>
                </a:solidFill>
                <a:effectLst/>
                <a:latin typeface="charter"/>
              </a:rPr>
              <a:t>년 </a:t>
            </a:r>
            <a:r>
              <a:rPr lang="en-US" altLang="ko-KR" sz="2000" b="0" i="0" dirty="0">
                <a:solidFill>
                  <a:srgbClr val="292929"/>
                </a:solidFill>
                <a:effectLst/>
                <a:latin typeface="charter"/>
              </a:rPr>
              <a:t>ImageNet </a:t>
            </a:r>
            <a:r>
              <a:rPr lang="ko-KR" altLang="en-US" sz="2000" b="0" i="0" dirty="0">
                <a:solidFill>
                  <a:srgbClr val="292929"/>
                </a:solidFill>
                <a:effectLst/>
                <a:latin typeface="charter"/>
              </a:rPr>
              <a:t>분류 문제를 해결했다</a:t>
            </a:r>
            <a:r>
              <a:rPr lang="en-US" altLang="ko-KR" sz="2000" b="0" i="0" dirty="0">
                <a:solidFill>
                  <a:srgbClr val="292929"/>
                </a:solidFill>
                <a:effectLst/>
                <a:latin typeface="charter"/>
              </a:rPr>
              <a:t>. </a:t>
            </a:r>
            <a:endParaRPr lang="ko-KR" altLang="en-US" sz="2000" dirty="0"/>
          </a:p>
        </p:txBody>
      </p:sp>
      <p:sp>
        <p:nvSpPr>
          <p:cNvPr id="17" name="Object 8">
            <a:extLst>
              <a:ext uri="{FF2B5EF4-FFF2-40B4-BE49-F238E27FC236}">
                <a16:creationId xmlns:a16="http://schemas.microsoft.com/office/drawing/2014/main" id="{41FCDAB3-F6EF-4F6A-A7D2-C0537A2DE833}"/>
              </a:ext>
            </a:extLst>
          </p:cNvPr>
          <p:cNvSpPr txBox="1"/>
          <p:nvPr/>
        </p:nvSpPr>
        <p:spPr>
          <a:xfrm>
            <a:off x="457200" y="6543343"/>
            <a:ext cx="16459200" cy="3293209"/>
          </a:xfrm>
          <a:prstGeom prst="rect">
            <a:avLst/>
          </a:prstGeom>
          <a:noFill/>
        </p:spPr>
        <p:txBody>
          <a:bodyPr wrap="square" rtlCol="0" anchor="ctr">
            <a:spAutoFit/>
          </a:bodyPr>
          <a:lstStyle/>
          <a:p>
            <a:r>
              <a:rPr lang="ko-KR" altLang="en-US" sz="4000" kern="0" spc="-300" dirty="0" err="1">
                <a:solidFill>
                  <a:srgbClr val="000000"/>
                </a:solidFill>
                <a:latin typeface="Noto Sans CJK KR Bold" pitchFamily="34" charset="0"/>
                <a:cs typeface="Noto Sans CJK KR Bold" pitchFamily="34" charset="0"/>
              </a:rPr>
              <a:t>구글넷</a:t>
            </a:r>
            <a:r>
              <a:rPr lang="en-US" altLang="ko-KR" sz="4000" kern="0" spc="-300" dirty="0">
                <a:solidFill>
                  <a:srgbClr val="000000"/>
                </a:solidFill>
                <a:latin typeface="Noto Sans CJK KR Bold" pitchFamily="34" charset="0"/>
                <a:cs typeface="Noto Sans CJK KR Bold" pitchFamily="34" charset="0"/>
              </a:rPr>
              <a:t>(</a:t>
            </a:r>
            <a:r>
              <a:rPr lang="en-US" altLang="ko-KR" sz="4000" kern="0" spc="-300" dirty="0" err="1">
                <a:solidFill>
                  <a:srgbClr val="000000"/>
                </a:solidFill>
                <a:latin typeface="Noto Sans CJK KR Bold" pitchFamily="34" charset="0"/>
                <a:cs typeface="Noto Sans CJK KR Bold" pitchFamily="34" charset="0"/>
              </a:rPr>
              <a:t>GoogleNet</a:t>
            </a:r>
            <a:r>
              <a:rPr lang="en-US" altLang="ko-KR" sz="4000" kern="0" spc="-300" dirty="0">
                <a:solidFill>
                  <a:srgbClr val="000000"/>
                </a:solidFill>
                <a:latin typeface="Noto Sans CJK KR Bold" pitchFamily="34" charset="0"/>
                <a:cs typeface="Noto Sans CJK KR Bold" pitchFamily="34" charset="0"/>
              </a:rPr>
              <a:t>)</a:t>
            </a:r>
            <a:r>
              <a:rPr lang="ko-KR" altLang="en-US" sz="4000" kern="0" spc="-300" dirty="0">
                <a:solidFill>
                  <a:srgbClr val="000000"/>
                </a:solidFill>
                <a:latin typeface="Noto Sans CJK KR Bold" pitchFamily="34" charset="0"/>
                <a:cs typeface="Noto Sans CJK KR Bold" pitchFamily="34" charset="0"/>
              </a:rPr>
              <a:t>을 왜 사용할 것인가</a:t>
            </a:r>
            <a:r>
              <a:rPr lang="en-US" altLang="ko-KR" sz="4000" kern="0" spc="-300" dirty="0">
                <a:solidFill>
                  <a:srgbClr val="000000"/>
                </a:solidFill>
                <a:latin typeface="Noto Sans CJK KR Bold" pitchFamily="34" charset="0"/>
                <a:cs typeface="Noto Sans CJK KR Bold" pitchFamily="34" charset="0"/>
              </a:rPr>
              <a:t>?</a:t>
            </a:r>
          </a:p>
          <a:p>
            <a:endParaRPr lang="en-US" altLang="ko-KR" sz="4000" kern="0" spc="-300" dirty="0">
              <a:solidFill>
                <a:srgbClr val="000000"/>
              </a:solidFill>
              <a:latin typeface="Noto Sans CJK KR Bold" pitchFamily="34" charset="0"/>
              <a:cs typeface="Noto Sans CJK KR Bold" pitchFamily="34" charset="0"/>
            </a:endParaRPr>
          </a:p>
          <a:p>
            <a:r>
              <a:rPr lang="en-US" sz="3200" kern="0" spc="-300" dirty="0">
                <a:solidFill>
                  <a:srgbClr val="000000"/>
                </a:solidFill>
                <a:latin typeface="Noto Sans CJK KR Bold" pitchFamily="34" charset="0"/>
              </a:rPr>
              <a:t>-      1 x 1 Convolution </a:t>
            </a:r>
            <a:r>
              <a:rPr lang="ko-KR" altLang="en-US" sz="3200" kern="0" spc="-300" dirty="0">
                <a:solidFill>
                  <a:srgbClr val="000000"/>
                </a:solidFill>
                <a:latin typeface="Noto Sans CJK KR Bold" pitchFamily="34" charset="0"/>
              </a:rPr>
              <a:t>을</a:t>
            </a:r>
            <a:r>
              <a:rPr lang="en-US" altLang="ko-KR" sz="3200" kern="0" spc="-300" dirty="0">
                <a:solidFill>
                  <a:srgbClr val="000000"/>
                </a:solidFill>
                <a:latin typeface="Noto Sans CJK KR Bold" pitchFamily="34" charset="0"/>
              </a:rPr>
              <a:t> </a:t>
            </a:r>
            <a:r>
              <a:rPr lang="ko-KR" altLang="en-US" sz="3200" kern="0" spc="-300" dirty="0">
                <a:solidFill>
                  <a:srgbClr val="000000"/>
                </a:solidFill>
                <a:latin typeface="Noto Sans CJK KR Bold" pitchFamily="34" charset="0"/>
              </a:rPr>
              <a:t>사용함으로 </a:t>
            </a:r>
            <a:r>
              <a:rPr lang="en-US" altLang="ko-KR" sz="3200" kern="0" spc="-300" dirty="0">
                <a:solidFill>
                  <a:srgbClr val="000000"/>
                </a:solidFill>
                <a:latin typeface="Noto Sans CJK KR Bold" pitchFamily="34" charset="0"/>
              </a:rPr>
              <a:t>Feature Map</a:t>
            </a:r>
            <a:r>
              <a:rPr lang="ko-KR" altLang="en-US" sz="3200" kern="0" spc="-300" dirty="0">
                <a:solidFill>
                  <a:srgbClr val="000000"/>
                </a:solidFill>
                <a:latin typeface="Noto Sans CJK KR Bold" pitchFamily="34" charset="0"/>
              </a:rPr>
              <a:t>의</a:t>
            </a:r>
            <a:r>
              <a:rPr lang="en-US" altLang="ko-KR" sz="3200" kern="0" spc="-300" dirty="0">
                <a:solidFill>
                  <a:srgbClr val="000000"/>
                </a:solidFill>
                <a:latin typeface="Noto Sans CJK KR Bold" pitchFamily="34" charset="0"/>
              </a:rPr>
              <a:t> </a:t>
            </a:r>
            <a:r>
              <a:rPr lang="ko-KR" altLang="en-US" sz="3200" kern="0" spc="-300" dirty="0">
                <a:solidFill>
                  <a:srgbClr val="000000"/>
                </a:solidFill>
                <a:latin typeface="Noto Sans CJK KR Bold" pitchFamily="34" charset="0"/>
              </a:rPr>
              <a:t>개수를 줄인다</a:t>
            </a:r>
            <a:r>
              <a:rPr lang="en-US" altLang="ko-KR" sz="3200" kern="0" spc="-300" dirty="0">
                <a:solidFill>
                  <a:srgbClr val="000000"/>
                </a:solidFill>
                <a:latin typeface="Noto Sans CJK KR Bold" pitchFamily="34" charset="0"/>
              </a:rPr>
              <a:t>.</a:t>
            </a:r>
          </a:p>
          <a:p>
            <a:pPr marL="285750" indent="-285750">
              <a:buFontTx/>
              <a:buChar char="-"/>
            </a:pPr>
            <a:r>
              <a:rPr lang="en-US" sz="3200" dirty="0"/>
              <a:t>  Feature Map</a:t>
            </a:r>
            <a:r>
              <a:rPr lang="ko-KR" altLang="en-US" sz="3200" dirty="0"/>
              <a:t>의</a:t>
            </a:r>
            <a:r>
              <a:rPr lang="en-US" sz="3200" dirty="0"/>
              <a:t> </a:t>
            </a:r>
            <a:r>
              <a:rPr lang="ko-KR" altLang="en-US" sz="3200" dirty="0"/>
              <a:t>개수가 줄어들면 </a:t>
            </a:r>
            <a:r>
              <a:rPr lang="en-US" altLang="ko-KR" sz="3200" dirty="0"/>
              <a:t>Convolution</a:t>
            </a:r>
            <a:r>
              <a:rPr lang="ko-KR" altLang="en-US" sz="3200" dirty="0"/>
              <a:t>을 하는데 사용되는</a:t>
            </a:r>
            <a:r>
              <a:rPr lang="en-US" altLang="ko-KR" sz="3200" dirty="0"/>
              <a:t> </a:t>
            </a:r>
            <a:r>
              <a:rPr lang="ko-KR" altLang="en-US" sz="3200" dirty="0" err="1"/>
              <a:t>연산량이</a:t>
            </a:r>
            <a:r>
              <a:rPr lang="ko-KR" altLang="en-US" sz="3200" dirty="0"/>
              <a:t> 줄어든다</a:t>
            </a:r>
            <a:r>
              <a:rPr lang="en-US" altLang="ko-KR" sz="3200" dirty="0"/>
              <a:t>.</a:t>
            </a:r>
          </a:p>
          <a:p>
            <a:pPr marL="457200" indent="-457200">
              <a:buFontTx/>
              <a:buChar char="-"/>
            </a:pPr>
            <a:r>
              <a:rPr lang="en-US" sz="3200" dirty="0" err="1"/>
              <a:t>AlexNet</a:t>
            </a:r>
            <a:r>
              <a:rPr lang="en-US" sz="3200" dirty="0"/>
              <a:t>, </a:t>
            </a:r>
            <a:r>
              <a:rPr lang="en-US" sz="3200" dirty="0" err="1"/>
              <a:t>VGGNet</a:t>
            </a:r>
            <a:r>
              <a:rPr lang="ko-KR" altLang="en-US" sz="3200" dirty="0"/>
              <a:t>과 다르게 </a:t>
            </a:r>
            <a:r>
              <a:rPr lang="en-US" altLang="ko-KR" sz="3200" dirty="0"/>
              <a:t>Fully Connected </a:t>
            </a:r>
            <a:r>
              <a:rPr lang="ko-KR" altLang="en-US" sz="3200" dirty="0"/>
              <a:t>대신 </a:t>
            </a:r>
            <a:r>
              <a:rPr lang="en-US" altLang="ko-KR" sz="3200" dirty="0"/>
              <a:t>Global Average Pooling</a:t>
            </a:r>
            <a:r>
              <a:rPr lang="ko-KR" altLang="en-US" sz="3200" dirty="0"/>
              <a:t>을 사용함</a:t>
            </a:r>
            <a:r>
              <a:rPr lang="en-US" altLang="ko-KR" sz="3200" dirty="0"/>
              <a:t>.</a:t>
            </a:r>
          </a:p>
          <a:p>
            <a:pPr marL="457200" indent="-457200">
              <a:buFontTx/>
              <a:buChar char="-"/>
            </a:pPr>
            <a:r>
              <a:rPr lang="en-US" sz="3200" dirty="0"/>
              <a:t>Fully Connected</a:t>
            </a:r>
            <a:r>
              <a:rPr lang="ko-KR" altLang="en-US" sz="3200" dirty="0"/>
              <a:t>와 비교하여 가중치가 없어 연산이 빠르다는 장점이 있음</a:t>
            </a:r>
            <a:r>
              <a:rPr lang="en-US" altLang="ko-KR" sz="3200" dirty="0"/>
              <a:t>.</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grpSp>
        <p:nvGrpSpPr>
          <p:cNvPr id="1001" name="그룹 1001"/>
          <p:cNvGrpSpPr/>
          <p:nvPr/>
        </p:nvGrpSpPr>
        <p:grpSpPr>
          <a:xfrm>
            <a:off x="2286" y="2917385"/>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sp>
        <p:nvSpPr>
          <p:cNvPr id="5" name="Object 5"/>
          <p:cNvSpPr txBox="1"/>
          <p:nvPr/>
        </p:nvSpPr>
        <p:spPr>
          <a:xfrm>
            <a:off x="2239886" y="1157345"/>
            <a:ext cx="10088419" cy="754053"/>
          </a:xfrm>
          <a:prstGeom prst="rect">
            <a:avLst/>
          </a:prstGeom>
          <a:noFill/>
        </p:spPr>
        <p:txBody>
          <a:bodyPr wrap="square" rtlCol="0" anchor="ctr">
            <a:spAutoFit/>
          </a:bodyPr>
          <a:lstStyle/>
          <a:p>
            <a:r>
              <a:rPr lang="ko-KR" altLang="en-US" sz="4300" kern="0" spc="-300" dirty="0">
                <a:solidFill>
                  <a:srgbClr val="000000"/>
                </a:solidFill>
                <a:latin typeface="Noto Sans CJK KR Bold" pitchFamily="34" charset="0"/>
                <a:cs typeface="Noto Sans CJK KR Bold" pitchFamily="34" charset="0"/>
              </a:rPr>
              <a:t>이미지 분석</a:t>
            </a:r>
            <a:endParaRPr lang="en-US" dirty="0"/>
          </a:p>
        </p:txBody>
      </p:sp>
      <p:sp>
        <p:nvSpPr>
          <p:cNvPr id="43" name="Object 43"/>
          <p:cNvSpPr txBox="1"/>
          <p:nvPr/>
        </p:nvSpPr>
        <p:spPr>
          <a:xfrm>
            <a:off x="2297029" y="1980210"/>
            <a:ext cx="13900447" cy="400110"/>
          </a:xfrm>
          <a:prstGeom prst="rect">
            <a:avLst/>
          </a:prstGeom>
          <a:noFill/>
        </p:spPr>
        <p:txBody>
          <a:bodyPr wrap="square" rtlCol="0" anchor="t">
            <a:spAutoFit/>
          </a:bodyPr>
          <a:lstStyle/>
          <a:p>
            <a:r>
              <a:rPr lang="ko-KR" altLang="en-US" sz="2000" dirty="0">
                <a:solidFill>
                  <a:srgbClr val="3C4043"/>
                </a:solidFill>
                <a:latin typeface="Pretendard Light" pitchFamily="34" charset="0"/>
                <a:cs typeface="Pretendard Light" pitchFamily="34" charset="0"/>
              </a:rPr>
              <a:t>이미지 분석 방법</a:t>
            </a:r>
            <a:r>
              <a:rPr lang="en-US" altLang="ko-KR" sz="2000" dirty="0">
                <a:solidFill>
                  <a:srgbClr val="3C4043"/>
                </a:solidFill>
                <a:latin typeface="Pretendard Light" pitchFamily="34" charset="0"/>
                <a:cs typeface="Pretendard Light" pitchFamily="34" charset="0"/>
              </a:rPr>
              <a:t>(</a:t>
            </a:r>
            <a:r>
              <a:rPr lang="ko-KR" altLang="en-US" sz="2000" dirty="0">
                <a:solidFill>
                  <a:srgbClr val="3C4043"/>
                </a:solidFill>
                <a:latin typeface="Pretendard Light" pitchFamily="34" charset="0"/>
                <a:cs typeface="Pretendard Light" pitchFamily="34" charset="0"/>
              </a:rPr>
              <a:t>카메라 사용</a:t>
            </a:r>
            <a:r>
              <a:rPr lang="en-US" altLang="ko-KR" sz="2000" dirty="0">
                <a:solidFill>
                  <a:srgbClr val="3C4043"/>
                </a:solidFill>
                <a:latin typeface="Pretendard Light" pitchFamily="34" charset="0"/>
                <a:cs typeface="Pretendard Light" pitchFamily="34" charset="0"/>
              </a:rPr>
              <a:t>)</a:t>
            </a:r>
            <a:endParaRPr lang="en-US" dirty="0"/>
          </a:p>
        </p:txBody>
      </p:sp>
      <p:grpSp>
        <p:nvGrpSpPr>
          <p:cNvPr id="1008" name="그룹 1008"/>
          <p:cNvGrpSpPr/>
          <p:nvPr/>
        </p:nvGrpSpPr>
        <p:grpSpPr>
          <a:xfrm>
            <a:off x="0" y="-907"/>
            <a:ext cx="1997279" cy="1997279"/>
            <a:chOff x="0" y="-907"/>
            <a:chExt cx="1997279" cy="1997279"/>
          </a:xfrm>
        </p:grpSpPr>
        <p:pic>
          <p:nvPicPr>
            <p:cNvPr id="45" name="Object 44"/>
            <p:cNvPicPr>
              <a:picLocks noChangeAspect="1"/>
            </p:cNvPicPr>
            <p:nvPr/>
          </p:nvPicPr>
          <p:blipFill>
            <a:blip r:embed="rId3" cstate="print"/>
            <a:stretch>
              <a:fillRect/>
            </a:stretch>
          </p:blipFill>
          <p:spPr>
            <a:xfrm>
              <a:off x="0" y="-907"/>
              <a:ext cx="1997279" cy="1997279"/>
            </a:xfrm>
            <a:prstGeom prst="rect">
              <a:avLst/>
            </a:prstGeom>
          </p:spPr>
        </p:pic>
      </p:grpSp>
      <p:sp>
        <p:nvSpPr>
          <p:cNvPr id="9" name="타원 8">
            <a:extLst>
              <a:ext uri="{FF2B5EF4-FFF2-40B4-BE49-F238E27FC236}">
                <a16:creationId xmlns:a16="http://schemas.microsoft.com/office/drawing/2014/main" id="{B0A7BBF4-F0AA-45C0-A640-502207B8ECE7}"/>
              </a:ext>
            </a:extLst>
          </p:cNvPr>
          <p:cNvSpPr/>
          <p:nvPr/>
        </p:nvSpPr>
        <p:spPr>
          <a:xfrm>
            <a:off x="1524000" y="3400594"/>
            <a:ext cx="6019800" cy="5900507"/>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B8FC17E0-E4DB-4839-9FDC-FB243B73C34D}"/>
              </a:ext>
            </a:extLst>
          </p:cNvPr>
          <p:cNvGrpSpPr/>
          <p:nvPr/>
        </p:nvGrpSpPr>
        <p:grpSpPr>
          <a:xfrm>
            <a:off x="7696200" y="4972055"/>
            <a:ext cx="4114800" cy="4157600"/>
            <a:chOff x="8686800" y="3400593"/>
            <a:chExt cx="6019800" cy="5900507"/>
          </a:xfrm>
        </p:grpSpPr>
        <p:sp>
          <p:nvSpPr>
            <p:cNvPr id="44" name="타원 43">
              <a:extLst>
                <a:ext uri="{FF2B5EF4-FFF2-40B4-BE49-F238E27FC236}">
                  <a16:creationId xmlns:a16="http://schemas.microsoft.com/office/drawing/2014/main" id="{9BE715A9-CC38-4803-9FCC-68DB33890B6A}"/>
                </a:ext>
              </a:extLst>
            </p:cNvPr>
            <p:cNvSpPr/>
            <p:nvPr/>
          </p:nvSpPr>
          <p:spPr>
            <a:xfrm>
              <a:off x="8686800" y="3400593"/>
              <a:ext cx="6019800" cy="59005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E1941D60-5E5A-4167-8570-856A3574CBF7}"/>
                </a:ext>
              </a:extLst>
            </p:cNvPr>
            <p:cNvSpPr txBox="1"/>
            <p:nvPr/>
          </p:nvSpPr>
          <p:spPr>
            <a:xfrm>
              <a:off x="10058400" y="5381350"/>
              <a:ext cx="3505200" cy="1938992"/>
            </a:xfrm>
            <a:prstGeom prst="rect">
              <a:avLst/>
            </a:prstGeom>
            <a:noFill/>
          </p:spPr>
          <p:txBody>
            <a:bodyPr wrap="square" rtlCol="0">
              <a:spAutoFit/>
            </a:bodyPr>
            <a:lstStyle/>
            <a:p>
              <a:r>
                <a:rPr lang="ko-KR" altLang="en-US" sz="4000" dirty="0"/>
                <a:t>  노트북 </a:t>
              </a:r>
              <a:r>
                <a:rPr lang="ko-KR" altLang="en-US" sz="4000" dirty="0" err="1"/>
                <a:t>웹캠</a:t>
              </a:r>
              <a:r>
                <a:rPr lang="ko-KR" altLang="en-US" sz="4000" dirty="0"/>
                <a:t> 사용</a:t>
              </a:r>
            </a:p>
          </p:txBody>
        </p:sp>
      </p:grpSp>
      <p:sp>
        <p:nvSpPr>
          <p:cNvPr id="46" name="TextBox 45">
            <a:extLst>
              <a:ext uri="{FF2B5EF4-FFF2-40B4-BE49-F238E27FC236}">
                <a16:creationId xmlns:a16="http://schemas.microsoft.com/office/drawing/2014/main" id="{7428401F-C413-44FB-9FF5-1DFE0E87CF54}"/>
              </a:ext>
            </a:extLst>
          </p:cNvPr>
          <p:cNvSpPr txBox="1"/>
          <p:nvPr/>
        </p:nvSpPr>
        <p:spPr>
          <a:xfrm>
            <a:off x="12115800" y="6367731"/>
            <a:ext cx="5562600" cy="1631216"/>
          </a:xfrm>
          <a:prstGeom prst="rect">
            <a:avLst/>
          </a:prstGeom>
          <a:noFill/>
        </p:spPr>
        <p:txBody>
          <a:bodyPr wrap="square" rtlCol="0">
            <a:spAutoFit/>
          </a:bodyPr>
          <a:lstStyle/>
          <a:p>
            <a:r>
              <a:rPr lang="ko-KR" altLang="en-US" sz="2000" b="0" i="0" dirty="0">
                <a:solidFill>
                  <a:srgbClr val="292929"/>
                </a:solidFill>
                <a:effectLst/>
                <a:latin typeface="charter"/>
              </a:rPr>
              <a:t>저장된 데이터와 이미지를 분석하기 위해 </a:t>
            </a:r>
            <a:endParaRPr lang="en-US" altLang="ko-KR" sz="2000" b="0" i="0" dirty="0">
              <a:solidFill>
                <a:srgbClr val="292929"/>
              </a:solidFill>
              <a:effectLst/>
              <a:latin typeface="charter"/>
            </a:endParaRPr>
          </a:p>
          <a:p>
            <a:r>
              <a:rPr lang="ko-KR" altLang="en-US" sz="2000" dirty="0" err="1">
                <a:solidFill>
                  <a:srgbClr val="292929"/>
                </a:solidFill>
                <a:latin typeface="charter"/>
              </a:rPr>
              <a:t>웹캠을</a:t>
            </a:r>
            <a:r>
              <a:rPr lang="ko-KR" altLang="en-US" sz="2000" dirty="0">
                <a:solidFill>
                  <a:srgbClr val="292929"/>
                </a:solidFill>
                <a:latin typeface="charter"/>
              </a:rPr>
              <a:t> 이용하여 이미지를 분석하여 비교함</a:t>
            </a:r>
            <a:r>
              <a:rPr lang="en-US" altLang="ko-KR" sz="2000" dirty="0">
                <a:solidFill>
                  <a:srgbClr val="292929"/>
                </a:solidFill>
                <a:latin typeface="charter"/>
              </a:rPr>
              <a:t>.</a:t>
            </a:r>
          </a:p>
          <a:p>
            <a:endParaRPr lang="en-US" altLang="ko-KR" sz="2000" dirty="0">
              <a:solidFill>
                <a:srgbClr val="292929"/>
              </a:solidFill>
              <a:latin typeface="charter"/>
            </a:endParaRPr>
          </a:p>
          <a:p>
            <a:r>
              <a:rPr lang="ko-KR" altLang="en-US" sz="2000" dirty="0">
                <a:solidFill>
                  <a:srgbClr val="292929"/>
                </a:solidFill>
                <a:latin typeface="charter"/>
              </a:rPr>
              <a:t>분석 비교 후 몇 월에 어울리는 패션인지 보여주는 기능 구현</a:t>
            </a:r>
            <a:r>
              <a:rPr lang="en-US" altLang="ko-KR" sz="2000" dirty="0">
                <a:solidFill>
                  <a:srgbClr val="292929"/>
                </a:solidFill>
                <a:latin typeface="charter"/>
              </a:rPr>
              <a:t>.</a:t>
            </a:r>
            <a:endParaRPr lang="ko-KR"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1" name="그룹 1001"/>
          <p:cNvGrpSpPr/>
          <p:nvPr/>
        </p:nvGrpSpPr>
        <p:grpSpPr>
          <a:xfrm>
            <a:off x="0" y="2952381"/>
            <a:ext cx="18285714" cy="7369615"/>
            <a:chOff x="0" y="2952381"/>
            <a:chExt cx="18285714" cy="7369615"/>
          </a:xfrm>
        </p:grpSpPr>
        <p:pic>
          <p:nvPicPr>
            <p:cNvPr id="3" name="Object 2"/>
            <p:cNvPicPr>
              <a:picLocks noChangeAspect="1"/>
            </p:cNvPicPr>
            <p:nvPr/>
          </p:nvPicPr>
          <p:blipFill>
            <a:blip r:embed="rId2" cstate="print"/>
            <a:stretch>
              <a:fillRect/>
            </a:stretch>
          </p:blipFill>
          <p:spPr>
            <a:xfrm>
              <a:off x="0" y="2952381"/>
              <a:ext cx="18285714" cy="7369615"/>
            </a:xfrm>
            <a:prstGeom prst="rect">
              <a:avLst/>
            </a:prstGeom>
          </p:spPr>
        </p:pic>
      </p:grpSp>
      <p:grpSp>
        <p:nvGrpSpPr>
          <p:cNvPr id="1002" name="그룹 1002"/>
          <p:cNvGrpSpPr/>
          <p:nvPr/>
        </p:nvGrpSpPr>
        <p:grpSpPr>
          <a:xfrm>
            <a:off x="0" y="-907"/>
            <a:ext cx="1997279" cy="1997279"/>
            <a:chOff x="0" y="-907"/>
            <a:chExt cx="1997279" cy="1997279"/>
          </a:xfrm>
        </p:grpSpPr>
        <p:pic>
          <p:nvPicPr>
            <p:cNvPr id="2" name="Object 5"/>
            <p:cNvPicPr>
              <a:picLocks noChangeAspect="1"/>
            </p:cNvPicPr>
            <p:nvPr/>
          </p:nvPicPr>
          <p:blipFill>
            <a:blip r:embed="rId3" cstate="print"/>
            <a:stretch>
              <a:fillRect/>
            </a:stretch>
          </p:blipFill>
          <p:spPr>
            <a:xfrm>
              <a:off x="0" y="-907"/>
              <a:ext cx="1997279" cy="1997279"/>
            </a:xfrm>
            <a:prstGeom prst="rect">
              <a:avLst/>
            </a:prstGeom>
          </p:spPr>
        </p:pic>
      </p:grpSp>
      <p:sp>
        <p:nvSpPr>
          <p:cNvPr id="8" name="Object 8"/>
          <p:cNvSpPr txBox="1"/>
          <p:nvPr/>
        </p:nvSpPr>
        <p:spPr>
          <a:xfrm>
            <a:off x="2597657" y="1076416"/>
            <a:ext cx="11956543" cy="830997"/>
          </a:xfrm>
          <a:prstGeom prst="rect">
            <a:avLst/>
          </a:prstGeom>
          <a:noFill/>
        </p:spPr>
        <p:txBody>
          <a:bodyPr wrap="square" rtlCol="0" anchor="ctr">
            <a:spAutoFit/>
          </a:bodyPr>
          <a:lstStyle/>
          <a:p>
            <a:r>
              <a:rPr lang="en-US" altLang="ko-KR" sz="4800" b="0" i="0" dirty="0">
                <a:solidFill>
                  <a:srgbClr val="000000"/>
                </a:solidFill>
                <a:effectLst/>
                <a:latin typeface="noto"/>
              </a:rPr>
              <a:t>Monthly Fashion Recommendation Website</a:t>
            </a:r>
            <a:endParaRPr lang="en-US" sz="4800" dirty="0"/>
          </a:p>
        </p:txBody>
      </p:sp>
      <p:sp>
        <p:nvSpPr>
          <p:cNvPr id="4" name="TextBox 3">
            <a:extLst>
              <a:ext uri="{FF2B5EF4-FFF2-40B4-BE49-F238E27FC236}">
                <a16:creationId xmlns:a16="http://schemas.microsoft.com/office/drawing/2014/main" id="{63BC3A1E-1A83-4C57-83B0-013055A7B30F}"/>
              </a:ext>
            </a:extLst>
          </p:cNvPr>
          <p:cNvSpPr txBox="1"/>
          <p:nvPr/>
        </p:nvSpPr>
        <p:spPr>
          <a:xfrm>
            <a:off x="1219200" y="3804672"/>
            <a:ext cx="6705600" cy="6001643"/>
          </a:xfrm>
          <a:prstGeom prst="rect">
            <a:avLst/>
          </a:prstGeom>
          <a:noFill/>
        </p:spPr>
        <p:txBody>
          <a:bodyPr wrap="square" rtlCol="0">
            <a:spAutoFit/>
          </a:bodyPr>
          <a:lstStyle/>
          <a:p>
            <a:r>
              <a:rPr lang="en-US" altLang="ko-KR" sz="2400" b="0" i="0" dirty="0">
                <a:solidFill>
                  <a:srgbClr val="000000"/>
                </a:solidFill>
                <a:effectLst/>
                <a:latin typeface="noto"/>
              </a:rPr>
              <a:t>We will create a monthly fashion recommendation website by collecting clothing fashion data and monthly average temperature data.</a:t>
            </a:r>
          </a:p>
          <a:p>
            <a:endParaRPr lang="en-US" altLang="ko-KR" sz="2400" dirty="0">
              <a:solidFill>
                <a:srgbClr val="000000"/>
              </a:solidFill>
              <a:latin typeface="noto"/>
            </a:endParaRPr>
          </a:p>
          <a:p>
            <a:r>
              <a:rPr lang="en-US" altLang="ko-KR" sz="2400" b="0" i="0" dirty="0">
                <a:solidFill>
                  <a:srgbClr val="000000"/>
                </a:solidFill>
                <a:effectLst/>
                <a:latin typeface="noto"/>
              </a:rPr>
              <a:t>Crawling techniques using SNS and search engines to collect data through collecting and using the hashtag if it collects from SNS.</a:t>
            </a:r>
          </a:p>
          <a:p>
            <a:endParaRPr lang="en-US" altLang="ko-KR" sz="2400" dirty="0">
              <a:solidFill>
                <a:srgbClr val="000000"/>
              </a:solidFill>
              <a:latin typeface="noto"/>
            </a:endParaRPr>
          </a:p>
          <a:p>
            <a:r>
              <a:rPr lang="en-US" altLang="ko-KR" sz="2400" b="0" i="0" dirty="0">
                <a:solidFill>
                  <a:srgbClr val="000000"/>
                </a:solidFill>
                <a:effectLst/>
                <a:latin typeface="noto"/>
              </a:rPr>
              <a:t>We will implement Google Net using TensorFlow. Google Net is a deep network and consists of a complex structure. The reason for implementing Google Net among many network models is that there are better parts than other models. Google Net uses 1x1 convolution to reduce computation and accelerate computation using Global Average Pooling.</a:t>
            </a:r>
            <a:endParaRPr lang="ko-KR" altLang="en-US" sz="2400" dirty="0"/>
          </a:p>
        </p:txBody>
      </p:sp>
      <p:sp>
        <p:nvSpPr>
          <p:cNvPr id="5" name="TextBox 4">
            <a:extLst>
              <a:ext uri="{FF2B5EF4-FFF2-40B4-BE49-F238E27FC236}">
                <a16:creationId xmlns:a16="http://schemas.microsoft.com/office/drawing/2014/main" id="{C54960B3-4259-43E1-B2B1-C484858CDE81}"/>
              </a:ext>
            </a:extLst>
          </p:cNvPr>
          <p:cNvSpPr txBox="1"/>
          <p:nvPr/>
        </p:nvSpPr>
        <p:spPr>
          <a:xfrm>
            <a:off x="8580692" y="3804672"/>
            <a:ext cx="8111872" cy="1569660"/>
          </a:xfrm>
          <a:prstGeom prst="rect">
            <a:avLst/>
          </a:prstGeom>
          <a:noFill/>
        </p:spPr>
        <p:txBody>
          <a:bodyPr wrap="square" rtlCol="0">
            <a:spAutoFit/>
          </a:bodyPr>
          <a:lstStyle/>
          <a:p>
            <a:r>
              <a:rPr lang="en-US" altLang="ko-KR" sz="2400" b="0" i="0" dirty="0">
                <a:solidFill>
                  <a:srgbClr val="000000"/>
                </a:solidFill>
                <a:effectLst/>
                <a:latin typeface="noto"/>
              </a:rPr>
              <a:t>We use webcams to compare and analyze stored image data and images. If we show our fashion on the webcam, we will compare it with stored data and implement a website that recommends which fashion suits which month.</a:t>
            </a:r>
            <a:endParaRPr lang="ko-KR" altLang="en-US" sz="2400" dirty="0"/>
          </a:p>
        </p:txBody>
      </p:sp>
      <p:grpSp>
        <p:nvGrpSpPr>
          <p:cNvPr id="7" name="그룹 6">
            <a:extLst>
              <a:ext uri="{FF2B5EF4-FFF2-40B4-BE49-F238E27FC236}">
                <a16:creationId xmlns:a16="http://schemas.microsoft.com/office/drawing/2014/main" id="{FD068D49-6DB9-476A-B28B-AA718C2D243E}"/>
              </a:ext>
            </a:extLst>
          </p:cNvPr>
          <p:cNvGrpSpPr/>
          <p:nvPr/>
        </p:nvGrpSpPr>
        <p:grpSpPr>
          <a:xfrm>
            <a:off x="8575928" y="6438350"/>
            <a:ext cx="2138915" cy="2170872"/>
            <a:chOff x="8575928" y="6438350"/>
            <a:chExt cx="2138915" cy="2170872"/>
          </a:xfrm>
        </p:grpSpPr>
        <p:pic>
          <p:nvPicPr>
            <p:cNvPr id="13" name="Object 10">
              <a:extLst>
                <a:ext uri="{FF2B5EF4-FFF2-40B4-BE49-F238E27FC236}">
                  <a16:creationId xmlns:a16="http://schemas.microsoft.com/office/drawing/2014/main" id="{20E4E762-C07D-4213-B613-DB183F87C937}"/>
                </a:ext>
              </a:extLst>
            </p:cNvPr>
            <p:cNvPicPr>
              <a:picLocks noChangeAspect="1"/>
            </p:cNvPicPr>
            <p:nvPr/>
          </p:nvPicPr>
          <p:blipFill>
            <a:blip r:embed="rId4" cstate="print"/>
            <a:stretch>
              <a:fillRect/>
            </a:stretch>
          </p:blipFill>
          <p:spPr>
            <a:xfrm>
              <a:off x="8575928" y="6438350"/>
              <a:ext cx="2138915" cy="2170872"/>
            </a:xfrm>
            <a:prstGeom prst="rect">
              <a:avLst/>
            </a:prstGeom>
          </p:spPr>
        </p:pic>
        <p:sp>
          <p:nvSpPr>
            <p:cNvPr id="6" name="TextBox 5">
              <a:extLst>
                <a:ext uri="{FF2B5EF4-FFF2-40B4-BE49-F238E27FC236}">
                  <a16:creationId xmlns:a16="http://schemas.microsoft.com/office/drawing/2014/main" id="{28179575-C767-4CD9-AFA8-F4BBC46A21EA}"/>
                </a:ext>
              </a:extLst>
            </p:cNvPr>
            <p:cNvSpPr txBox="1"/>
            <p:nvPr/>
          </p:nvSpPr>
          <p:spPr>
            <a:xfrm>
              <a:off x="8807185" y="7231398"/>
              <a:ext cx="1676400" cy="584775"/>
            </a:xfrm>
            <a:prstGeom prst="rect">
              <a:avLst/>
            </a:prstGeom>
            <a:noFill/>
          </p:spPr>
          <p:txBody>
            <a:bodyPr wrap="square" rtlCol="0">
              <a:spAutoFit/>
            </a:bodyPr>
            <a:lstStyle/>
            <a:p>
              <a:r>
                <a:rPr lang="en-US" altLang="ko-KR" sz="3200" dirty="0"/>
                <a:t>Crawling</a:t>
              </a:r>
              <a:endParaRPr lang="ko-KR" altLang="en-US" sz="3200" dirty="0"/>
            </a:p>
          </p:txBody>
        </p:sp>
      </p:grpSp>
      <p:pic>
        <p:nvPicPr>
          <p:cNvPr id="19" name="Object 10">
            <a:extLst>
              <a:ext uri="{FF2B5EF4-FFF2-40B4-BE49-F238E27FC236}">
                <a16:creationId xmlns:a16="http://schemas.microsoft.com/office/drawing/2014/main" id="{676737D7-2D61-4F72-B62E-C7926B6F126A}"/>
              </a:ext>
            </a:extLst>
          </p:cNvPr>
          <p:cNvPicPr>
            <a:picLocks noChangeAspect="1"/>
          </p:cNvPicPr>
          <p:nvPr/>
        </p:nvPicPr>
        <p:blipFill>
          <a:blip r:embed="rId4" cstate="print"/>
          <a:stretch>
            <a:fillRect/>
          </a:stretch>
        </p:blipFill>
        <p:spPr>
          <a:xfrm>
            <a:off x="11376818" y="6438350"/>
            <a:ext cx="2138915" cy="2170872"/>
          </a:xfrm>
          <a:prstGeom prst="rect">
            <a:avLst/>
          </a:prstGeom>
        </p:spPr>
      </p:pic>
      <p:pic>
        <p:nvPicPr>
          <p:cNvPr id="20" name="Object 10">
            <a:extLst>
              <a:ext uri="{FF2B5EF4-FFF2-40B4-BE49-F238E27FC236}">
                <a16:creationId xmlns:a16="http://schemas.microsoft.com/office/drawing/2014/main" id="{93645CD3-2E99-4A8B-8151-D20A628D0B43}"/>
              </a:ext>
            </a:extLst>
          </p:cNvPr>
          <p:cNvPicPr>
            <a:picLocks noChangeAspect="1"/>
          </p:cNvPicPr>
          <p:nvPr/>
        </p:nvPicPr>
        <p:blipFill>
          <a:blip r:embed="rId4" cstate="print"/>
          <a:stretch>
            <a:fillRect/>
          </a:stretch>
        </p:blipFill>
        <p:spPr>
          <a:xfrm>
            <a:off x="14177708" y="6419300"/>
            <a:ext cx="2138915" cy="2170872"/>
          </a:xfrm>
          <a:prstGeom prst="rect">
            <a:avLst/>
          </a:prstGeom>
        </p:spPr>
      </p:pic>
      <p:sp>
        <p:nvSpPr>
          <p:cNvPr id="21" name="TextBox 20">
            <a:extLst>
              <a:ext uri="{FF2B5EF4-FFF2-40B4-BE49-F238E27FC236}">
                <a16:creationId xmlns:a16="http://schemas.microsoft.com/office/drawing/2014/main" id="{ECC971D5-A9E9-4A97-9B7D-6D54A4789914}"/>
              </a:ext>
            </a:extLst>
          </p:cNvPr>
          <p:cNvSpPr txBox="1"/>
          <p:nvPr/>
        </p:nvSpPr>
        <p:spPr>
          <a:xfrm>
            <a:off x="11506734" y="7262175"/>
            <a:ext cx="1907657" cy="800219"/>
          </a:xfrm>
          <a:prstGeom prst="rect">
            <a:avLst/>
          </a:prstGeom>
          <a:noFill/>
        </p:spPr>
        <p:txBody>
          <a:bodyPr wrap="square" rtlCol="0">
            <a:spAutoFit/>
          </a:bodyPr>
          <a:lstStyle/>
          <a:p>
            <a:r>
              <a:rPr lang="en-US" altLang="ko-KR" sz="2800" dirty="0"/>
              <a:t>TensorFlow</a:t>
            </a:r>
          </a:p>
          <a:p>
            <a:r>
              <a:rPr lang="en-US" altLang="ko-KR" dirty="0"/>
              <a:t>      </a:t>
            </a:r>
            <a:r>
              <a:rPr lang="en-US" altLang="ko-KR" dirty="0" err="1">
                <a:solidFill>
                  <a:schemeClr val="tx1">
                    <a:lumMod val="50000"/>
                    <a:lumOff val="50000"/>
                  </a:schemeClr>
                </a:solidFill>
              </a:rPr>
              <a:t>GoogleNet</a:t>
            </a:r>
            <a:endParaRPr lang="ko-KR" altLang="en-US" dirty="0">
              <a:solidFill>
                <a:schemeClr val="tx1">
                  <a:lumMod val="50000"/>
                  <a:lumOff val="50000"/>
                </a:schemeClr>
              </a:solidFill>
            </a:endParaRPr>
          </a:p>
        </p:txBody>
      </p:sp>
      <p:sp>
        <p:nvSpPr>
          <p:cNvPr id="22" name="TextBox 21">
            <a:extLst>
              <a:ext uri="{FF2B5EF4-FFF2-40B4-BE49-F238E27FC236}">
                <a16:creationId xmlns:a16="http://schemas.microsoft.com/office/drawing/2014/main" id="{E35137AF-356F-4752-867A-ECF7455A68B1}"/>
              </a:ext>
            </a:extLst>
          </p:cNvPr>
          <p:cNvSpPr txBox="1"/>
          <p:nvPr/>
        </p:nvSpPr>
        <p:spPr>
          <a:xfrm>
            <a:off x="14408964" y="7207858"/>
            <a:ext cx="1745435" cy="584775"/>
          </a:xfrm>
          <a:prstGeom prst="rect">
            <a:avLst/>
          </a:prstGeom>
          <a:noFill/>
        </p:spPr>
        <p:txBody>
          <a:bodyPr wrap="square" rtlCol="0">
            <a:spAutoFit/>
          </a:bodyPr>
          <a:lstStyle/>
          <a:p>
            <a:r>
              <a:rPr lang="en-US" altLang="ko-KR" sz="3200" dirty="0" err="1"/>
              <a:t>WebCam</a:t>
            </a:r>
            <a:endParaRPr lang="ko-KR" altLang="en-US" sz="3200" dirty="0"/>
          </a:p>
        </p:txBody>
      </p:sp>
    </p:spTree>
    <p:extLst>
      <p:ext uri="{BB962C8B-B14F-4D97-AF65-F5344CB8AC3E}">
        <p14:creationId xmlns:p14="http://schemas.microsoft.com/office/powerpoint/2010/main" val="345244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grpSp>
        <p:nvGrpSpPr>
          <p:cNvPr id="1003" name="그룹 1003"/>
          <p:cNvGrpSpPr/>
          <p:nvPr/>
        </p:nvGrpSpPr>
        <p:grpSpPr>
          <a:xfrm>
            <a:off x="0" y="-907"/>
            <a:ext cx="1997279" cy="1997279"/>
            <a:chOff x="0" y="-907"/>
            <a:chExt cx="1997279" cy="1997279"/>
          </a:xfrm>
        </p:grpSpPr>
        <p:pic>
          <p:nvPicPr>
            <p:cNvPr id="11" name="Object 10"/>
            <p:cNvPicPr>
              <a:picLocks noChangeAspect="1"/>
            </p:cNvPicPr>
            <p:nvPr/>
          </p:nvPicPr>
          <p:blipFill>
            <a:blip r:embed="rId2" cstate="print"/>
            <a:stretch>
              <a:fillRect/>
            </a:stretch>
          </p:blipFill>
          <p:spPr>
            <a:xfrm>
              <a:off x="0" y="-907"/>
              <a:ext cx="1997279" cy="1997279"/>
            </a:xfrm>
            <a:prstGeom prst="rect">
              <a:avLst/>
            </a:prstGeom>
          </p:spPr>
        </p:pic>
      </p:grpSp>
      <p:sp>
        <p:nvSpPr>
          <p:cNvPr id="2" name="TextBox 1">
            <a:extLst>
              <a:ext uri="{FF2B5EF4-FFF2-40B4-BE49-F238E27FC236}">
                <a16:creationId xmlns:a16="http://schemas.microsoft.com/office/drawing/2014/main" id="{AE7819BF-FE38-418B-A65D-D05B18EC812E}"/>
              </a:ext>
            </a:extLst>
          </p:cNvPr>
          <p:cNvSpPr txBox="1"/>
          <p:nvPr/>
        </p:nvSpPr>
        <p:spPr>
          <a:xfrm>
            <a:off x="5562600" y="4358670"/>
            <a:ext cx="14249400" cy="1569660"/>
          </a:xfrm>
          <a:prstGeom prst="rect">
            <a:avLst/>
          </a:prstGeom>
          <a:noFill/>
        </p:spPr>
        <p:txBody>
          <a:bodyPr wrap="square" rtlCol="0">
            <a:spAutoFit/>
          </a:bodyPr>
          <a:lstStyle/>
          <a:p>
            <a:r>
              <a:rPr lang="ko-KR" altLang="en-US" sz="9600" b="1" dirty="0"/>
              <a:t>감사합니다</a:t>
            </a:r>
            <a:r>
              <a:rPr lang="en-US" altLang="ko-KR" sz="9600" b="1" dirty="0"/>
              <a:t>!</a:t>
            </a:r>
            <a:endParaRPr lang="ko-KR" altLang="en-US" sz="9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470</Words>
  <Application>Microsoft Office PowerPoint</Application>
  <PresentationFormat>사용자 지정</PresentationFormat>
  <Paragraphs>69</Paragraphs>
  <Slides>9</Slides>
  <Notes>0</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9</vt:i4>
      </vt:variant>
    </vt:vector>
  </HeadingPairs>
  <TitlesOfParts>
    <vt:vector size="22" baseType="lpstr">
      <vt:lpstr>?? ??</vt:lpstr>
      <vt:lpstr>charter</vt:lpstr>
      <vt:lpstr>Gmarket Sans Bold</vt:lpstr>
      <vt:lpstr>noto</vt:lpstr>
      <vt:lpstr>Noto Sans CJK KR Bold</vt:lpstr>
      <vt:lpstr>Noto Sans CJK KR Light</vt:lpstr>
      <vt:lpstr>Pretendard</vt:lpstr>
      <vt:lpstr>Pretendard Light</vt:lpstr>
      <vt:lpstr>Arial</vt:lpstr>
      <vt:lpstr>Bauhaus 93</vt:lpstr>
      <vt:lpstr>Calibri</vt:lpstr>
      <vt:lpstr>Times New Roman</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kimsu0893@gmail.com</cp:lastModifiedBy>
  <cp:revision>38</cp:revision>
  <dcterms:created xsi:type="dcterms:W3CDTF">2022-03-29T17:40:47Z</dcterms:created>
  <dcterms:modified xsi:type="dcterms:W3CDTF">2022-04-01T00:12:53Z</dcterms:modified>
</cp:coreProperties>
</file>