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6" r:id="rId7"/>
    <p:sldId id="264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93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44055" y="7661998"/>
            <a:ext cx="12756726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800" dirty="0" err="1">
                <a:solidFill>
                  <a:srgbClr val="FFFFFF"/>
                </a:solidFill>
                <a:latin typeface="Noto Sans CJK KR Black" pitchFamily="34" charset="0"/>
              </a:rPr>
              <a:t>기온별</a:t>
            </a:r>
            <a:r>
              <a:rPr lang="ko-KR" altLang="en-US" sz="8800" dirty="0">
                <a:solidFill>
                  <a:srgbClr val="FFFFFF"/>
                </a:solidFill>
                <a:latin typeface="Noto Sans CJK KR Black" pitchFamily="34" charset="0"/>
              </a:rPr>
              <a:t> 패션</a:t>
            </a:r>
            <a:endParaRPr lang="en-US" altLang="ko-KR" sz="8800" dirty="0">
              <a:solidFill>
                <a:srgbClr val="FFFFFF"/>
              </a:solidFill>
              <a:latin typeface="Noto Sans CJK KR Black" pitchFamily="34" charset="0"/>
            </a:endParaRPr>
          </a:p>
          <a:p>
            <a:r>
              <a:rPr lang="ko-KR" altLang="en-US" sz="2000" dirty="0">
                <a:solidFill>
                  <a:srgbClr val="FFFFFF"/>
                </a:solidFill>
                <a:latin typeface="Noto Sans CJK KR Black" pitchFamily="34" charset="0"/>
              </a:rPr>
              <a:t>기온에 맞는 패션을 추천하는 웹사이트</a:t>
            </a:r>
            <a:endParaRPr lang="en-US"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529770" y="9433419"/>
            <a:ext cx="61714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캡스톤디자인</a:t>
            </a:r>
            <a:r>
              <a:rPr lang="ko-KR" altLang="en-US" sz="1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</a:t>
            </a:r>
            <a:r>
              <a:rPr lang="ko-KR" altLang="en-US" sz="1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조</a:t>
            </a:r>
            <a:endParaRPr lang="en-US" sz="1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20174335 </a:t>
            </a:r>
            <a:r>
              <a:rPr lang="ko-KR" altLang="en-US" sz="1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김성욱</a:t>
            </a:r>
            <a:endParaRPr lang="en-US" altLang="ko-KR" sz="1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195" y="908359"/>
            <a:ext cx="5416394" cy="1461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9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목차</a:t>
            </a:r>
            <a:r>
              <a:rPr lang="en-US" altLang="ko-KR" sz="89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		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474FA3-EBFC-4A9D-9CEC-D2A2DDF2C3EB}"/>
              </a:ext>
            </a:extLst>
          </p:cNvPr>
          <p:cNvGrpSpPr/>
          <p:nvPr/>
        </p:nvGrpSpPr>
        <p:grpSpPr>
          <a:xfrm>
            <a:off x="5334000" y="1952815"/>
            <a:ext cx="11303242" cy="6381370"/>
            <a:chOff x="5336688" y="1441439"/>
            <a:chExt cx="11303242" cy="638137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8338095" y="1736152"/>
              <a:ext cx="7385714" cy="3805606"/>
              <a:chOff x="8338095" y="1736152"/>
              <a:chExt cx="7385714" cy="1148186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8338095" y="1736152"/>
                <a:ext cx="7014286" cy="1764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000000"/>
                    </a:solidFill>
                    <a:latin typeface="Noto Sans CJK KR Bold" pitchFamily="34" charset="0"/>
                    <a:cs typeface="Noto Sans CJK KR Bold" pitchFamily="34" charset="0"/>
                  </a:rPr>
                  <a:t>주제 설명</a:t>
                </a:r>
                <a:endParaRPr lang="en-US" sz="3200" b="1" dirty="0"/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8338095" y="2212667"/>
                <a:ext cx="7385714" cy="1764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000000"/>
                    </a:solidFill>
                    <a:latin typeface="Noto Sans CJK KR Regular" pitchFamily="34" charset="0"/>
                  </a:rPr>
                  <a:t>맡은 역할</a:t>
                </a:r>
                <a:endParaRPr lang="en-US" sz="3200" b="1"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8338095" y="2707906"/>
                <a:ext cx="7385714" cy="1764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000000"/>
                    </a:solidFill>
                    <a:latin typeface="Noto Sans CJK KR Regular" pitchFamily="34" charset="0"/>
                  </a:rPr>
                  <a:t>현재 진행 상황</a:t>
                </a:r>
                <a:endParaRPr lang="en-US" sz="3200" b="1" dirty="0"/>
              </a:p>
            </p:txBody>
          </p:sp>
        </p:grpSp>
        <p:grpSp>
          <p:nvGrpSpPr>
            <p:cNvPr id="1011" name="그룹 1011"/>
            <p:cNvGrpSpPr/>
            <p:nvPr/>
          </p:nvGrpSpPr>
          <p:grpSpPr>
            <a:xfrm>
              <a:off x="5357600" y="7810500"/>
              <a:ext cx="11282330" cy="12309"/>
              <a:chOff x="5336688" y="5572638"/>
              <a:chExt cx="11282330" cy="1230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5336688" y="5572638"/>
                <a:ext cx="11282330" cy="1230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336688" y="1441439"/>
              <a:ext cx="11282330" cy="12309"/>
              <a:chOff x="5336688" y="1441439"/>
              <a:chExt cx="11282330" cy="1230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5336688" y="1441439"/>
                <a:ext cx="11282330" cy="12309"/>
              </a:xfrm>
              <a:prstGeom prst="rect">
                <a:avLst/>
              </a:prstGeom>
            </p:spPr>
          </p:pic>
        </p:grpSp>
        <p:sp>
          <p:nvSpPr>
            <p:cNvPr id="43" name="Object 8">
              <a:extLst>
                <a:ext uri="{FF2B5EF4-FFF2-40B4-BE49-F238E27FC236}">
                  <a16:creationId xmlns:a16="http://schemas.microsoft.com/office/drawing/2014/main" id="{E6908267-ACB4-431F-84DA-DE9BACB85589}"/>
                </a:ext>
              </a:extLst>
            </p:cNvPr>
            <p:cNvSpPr txBox="1"/>
            <p:nvPr/>
          </p:nvSpPr>
          <p:spPr>
            <a:xfrm>
              <a:off x="8338095" y="6458812"/>
              <a:ext cx="7385714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b="1" dirty="0">
                  <a:solidFill>
                    <a:srgbClr val="000000"/>
                  </a:solidFill>
                  <a:latin typeface="Noto Sans CJK KR Regular" pitchFamily="34" charset="0"/>
                </a:rPr>
                <a:t>향후 계획</a:t>
              </a:r>
              <a:endParaRPr lang="en-US" sz="32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8602" y="1030915"/>
            <a:ext cx="10949238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200" kern="0" spc="-3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주제 </a:t>
            </a:r>
            <a:endParaRPr lang="en-US" altLang="ko-KR" sz="8200" kern="0" spc="-300" dirty="0">
              <a:solidFill>
                <a:srgbClr val="000000"/>
              </a:solidFill>
              <a:latin typeface="Noto Sans CJK KR Black" pitchFamily="34" charset="0"/>
              <a:cs typeface="Noto Sans CJK KR Black" pitchFamily="34" charset="0"/>
            </a:endParaRPr>
          </a:p>
          <a:p>
            <a:r>
              <a:rPr lang="ko-KR" altLang="en-US" sz="8200" kern="0" spc="-3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설명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3800" y="2715397"/>
            <a:ext cx="327736" cy="854062"/>
            <a:chOff x="4059346" y="271539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9346" y="2715397"/>
              <a:ext cx="327735" cy="327735"/>
              <a:chOff x="4059346" y="2715397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6" y="271539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59347" y="3241723"/>
              <a:ext cx="327735" cy="327735"/>
              <a:chOff x="4059347" y="3241723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7" y="324172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18" name="Object 18"/>
          <p:cNvSpPr txBox="1"/>
          <p:nvPr/>
        </p:nvSpPr>
        <p:spPr>
          <a:xfrm>
            <a:off x="10390643" y="4571429"/>
            <a:ext cx="6171429" cy="4114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이미지를 넣어 주세요</a:t>
            </a:r>
            <a:endParaRPr lang="en-US" dirty="0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E05D44B1-E915-44D1-A36C-ABBDA8D25ED9}"/>
              </a:ext>
            </a:extLst>
          </p:cNvPr>
          <p:cNvSpPr txBox="1"/>
          <p:nvPr/>
        </p:nvSpPr>
        <p:spPr>
          <a:xfrm>
            <a:off x="6175681" y="4321997"/>
            <a:ext cx="70142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코트</a:t>
            </a:r>
            <a:endParaRPr lang="en-US" sz="3200" b="1" dirty="0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3BF7861E-5156-4D7F-8B46-579E543CB892}"/>
              </a:ext>
            </a:extLst>
          </p:cNvPr>
          <p:cNvSpPr txBox="1"/>
          <p:nvPr/>
        </p:nvSpPr>
        <p:spPr>
          <a:xfrm>
            <a:off x="5943600" y="8757897"/>
            <a:ext cx="70142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 err="1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긴팔티</a:t>
            </a:r>
            <a:endParaRPr lang="en-US" sz="3200" b="1" dirty="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D5A945D3-F578-4F50-A637-4C4FACE11959}"/>
              </a:ext>
            </a:extLst>
          </p:cNvPr>
          <p:cNvSpPr txBox="1"/>
          <p:nvPr/>
        </p:nvSpPr>
        <p:spPr>
          <a:xfrm>
            <a:off x="2085598" y="8807763"/>
            <a:ext cx="70142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 err="1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반팔티</a:t>
            </a:r>
            <a:endParaRPr lang="en-US" sz="3200" b="1" dirty="0"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54A0422E-C7EA-471C-A875-0377BFBE6036}"/>
              </a:ext>
            </a:extLst>
          </p:cNvPr>
          <p:cNvSpPr txBox="1"/>
          <p:nvPr/>
        </p:nvSpPr>
        <p:spPr>
          <a:xfrm>
            <a:off x="14988209" y="4321997"/>
            <a:ext cx="132194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패딩</a:t>
            </a:r>
            <a:endParaRPr lang="en-US" sz="3200" b="1" dirty="0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57BABB2E-2B4D-4DB5-97A0-BE25B48EE0D9}"/>
              </a:ext>
            </a:extLst>
          </p:cNvPr>
          <p:cNvSpPr txBox="1"/>
          <p:nvPr/>
        </p:nvSpPr>
        <p:spPr>
          <a:xfrm>
            <a:off x="10411682" y="4321997"/>
            <a:ext cx="147615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가디건</a:t>
            </a:r>
            <a:endParaRPr lang="en-US" sz="3200" b="1" dirty="0"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882A50D5-3C9F-4F44-96BA-60FF752CE6CD}"/>
              </a:ext>
            </a:extLst>
          </p:cNvPr>
          <p:cNvSpPr txBox="1"/>
          <p:nvPr/>
        </p:nvSpPr>
        <p:spPr>
          <a:xfrm>
            <a:off x="14988209" y="8807762"/>
            <a:ext cx="282110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반팔 셔츠</a:t>
            </a:r>
            <a:endParaRPr lang="en-US" sz="3200" b="1"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C28B644E-A0CA-4A0C-9D97-B60C374C0B01}"/>
              </a:ext>
            </a:extLst>
          </p:cNvPr>
          <p:cNvSpPr txBox="1"/>
          <p:nvPr/>
        </p:nvSpPr>
        <p:spPr>
          <a:xfrm>
            <a:off x="10814076" y="8757896"/>
            <a:ext cx="107376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Noto Sans CJK KR Bold" pitchFamily="34" charset="0"/>
              </a:rPr>
              <a:t>셔츠</a:t>
            </a:r>
            <a:endParaRPr lang="en-US" sz="3200" b="1" dirty="0"/>
          </a:p>
        </p:txBody>
      </p:sp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F3C031E9-5836-41F9-8591-F290077747ED}"/>
              </a:ext>
            </a:extLst>
          </p:cNvPr>
          <p:cNvGrpSpPr/>
          <p:nvPr/>
        </p:nvGrpSpPr>
        <p:grpSpPr>
          <a:xfrm>
            <a:off x="5226742" y="5581753"/>
            <a:ext cx="3082001" cy="2868283"/>
            <a:chOff x="2241162" y="1560814"/>
            <a:chExt cx="2710669" cy="2449011"/>
          </a:xfrm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BF050727-C98F-4B81-93B2-E731952E3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1162" y="1560814"/>
              <a:ext cx="2710669" cy="2449011"/>
            </a:xfrm>
            <a:prstGeom prst="rect">
              <a:avLst/>
            </a:prstGeom>
          </p:spPr>
        </p:pic>
      </p:grpSp>
      <p:grpSp>
        <p:nvGrpSpPr>
          <p:cNvPr id="28" name="그룹 1002">
            <a:extLst>
              <a:ext uri="{FF2B5EF4-FFF2-40B4-BE49-F238E27FC236}">
                <a16:creationId xmlns:a16="http://schemas.microsoft.com/office/drawing/2014/main" id="{54252C89-042F-4440-BF94-9EB9F737CD76}"/>
              </a:ext>
            </a:extLst>
          </p:cNvPr>
          <p:cNvGrpSpPr/>
          <p:nvPr/>
        </p:nvGrpSpPr>
        <p:grpSpPr>
          <a:xfrm>
            <a:off x="1198313" y="5497905"/>
            <a:ext cx="3082001" cy="2868283"/>
            <a:chOff x="6307763" y="1119460"/>
            <a:chExt cx="3082001" cy="2430835"/>
          </a:xfrm>
        </p:grpSpPr>
        <p:pic>
          <p:nvPicPr>
            <p:cNvPr id="29" name="Object 5">
              <a:extLst>
                <a:ext uri="{FF2B5EF4-FFF2-40B4-BE49-F238E27FC236}">
                  <a16:creationId xmlns:a16="http://schemas.microsoft.com/office/drawing/2014/main" id="{E53AA6D6-9F4F-4A4F-8206-A2F495857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7763" y="1119460"/>
              <a:ext cx="3082001" cy="2430835"/>
            </a:xfrm>
            <a:prstGeom prst="rect">
              <a:avLst/>
            </a:prstGeom>
          </p:spPr>
        </p:pic>
      </p:grpSp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9078813B-CF1A-4812-A4FC-2BA668F452C1}"/>
              </a:ext>
            </a:extLst>
          </p:cNvPr>
          <p:cNvGrpSpPr/>
          <p:nvPr/>
        </p:nvGrpSpPr>
        <p:grpSpPr>
          <a:xfrm>
            <a:off x="14321219" y="5543983"/>
            <a:ext cx="3082001" cy="2868283"/>
            <a:chOff x="10513250" y="1598696"/>
            <a:chExt cx="2665625" cy="2588321"/>
          </a:xfrm>
        </p:grpSpPr>
        <p:pic>
          <p:nvPicPr>
            <p:cNvPr id="31" name="Object 8">
              <a:extLst>
                <a:ext uri="{FF2B5EF4-FFF2-40B4-BE49-F238E27FC236}">
                  <a16:creationId xmlns:a16="http://schemas.microsoft.com/office/drawing/2014/main" id="{4B5295B0-2B18-42E5-83C6-EEEAD085C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3250" y="1598696"/>
              <a:ext cx="2665625" cy="2588321"/>
            </a:xfrm>
            <a:prstGeom prst="rect">
              <a:avLst/>
            </a:prstGeom>
          </p:spPr>
        </p:pic>
      </p:grpSp>
      <p:grpSp>
        <p:nvGrpSpPr>
          <p:cNvPr id="32" name="그룹 1004">
            <a:extLst>
              <a:ext uri="{FF2B5EF4-FFF2-40B4-BE49-F238E27FC236}">
                <a16:creationId xmlns:a16="http://schemas.microsoft.com/office/drawing/2014/main" id="{D7726F82-EB7E-45B2-B347-0B9457F93E6A}"/>
              </a:ext>
            </a:extLst>
          </p:cNvPr>
          <p:cNvGrpSpPr/>
          <p:nvPr/>
        </p:nvGrpSpPr>
        <p:grpSpPr>
          <a:xfrm>
            <a:off x="13998080" y="1254539"/>
            <a:ext cx="3085714" cy="2684946"/>
            <a:chOff x="8031679" y="606471"/>
            <a:chExt cx="3909340" cy="3060692"/>
          </a:xfrm>
        </p:grpSpPr>
        <p:pic>
          <p:nvPicPr>
            <p:cNvPr id="33" name="Object 11">
              <a:extLst>
                <a:ext uri="{FF2B5EF4-FFF2-40B4-BE49-F238E27FC236}">
                  <a16:creationId xmlns:a16="http://schemas.microsoft.com/office/drawing/2014/main" id="{9481AF8E-BD98-4BCE-9A65-80FDE4347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1679" y="606471"/>
              <a:ext cx="3909340" cy="3060692"/>
            </a:xfrm>
            <a:prstGeom prst="rect">
              <a:avLst/>
            </a:prstGeom>
          </p:spPr>
        </p:pic>
      </p:grpSp>
      <p:grpSp>
        <p:nvGrpSpPr>
          <p:cNvPr id="34" name="그룹 1007">
            <a:extLst>
              <a:ext uri="{FF2B5EF4-FFF2-40B4-BE49-F238E27FC236}">
                <a16:creationId xmlns:a16="http://schemas.microsoft.com/office/drawing/2014/main" id="{719C47E7-75C4-42AE-B24C-3B64BC68FC28}"/>
              </a:ext>
            </a:extLst>
          </p:cNvPr>
          <p:cNvGrpSpPr/>
          <p:nvPr/>
        </p:nvGrpSpPr>
        <p:grpSpPr>
          <a:xfrm>
            <a:off x="5386325" y="1388642"/>
            <a:ext cx="2710670" cy="2616101"/>
            <a:chOff x="1569976" y="5142857"/>
            <a:chExt cx="3046973" cy="2962948"/>
          </a:xfrm>
        </p:grpSpPr>
        <p:pic>
          <p:nvPicPr>
            <p:cNvPr id="35" name="Object 20">
              <a:extLst>
                <a:ext uri="{FF2B5EF4-FFF2-40B4-BE49-F238E27FC236}">
                  <a16:creationId xmlns:a16="http://schemas.microsoft.com/office/drawing/2014/main" id="{CB347DFF-3529-4AC6-8B3C-F720E7EEB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9976" y="5142857"/>
              <a:ext cx="3046973" cy="2962948"/>
            </a:xfrm>
            <a:prstGeom prst="rect">
              <a:avLst/>
            </a:prstGeom>
          </p:spPr>
        </p:pic>
      </p:grpSp>
      <p:grpSp>
        <p:nvGrpSpPr>
          <p:cNvPr id="36" name="그룹 1005">
            <a:extLst>
              <a:ext uri="{FF2B5EF4-FFF2-40B4-BE49-F238E27FC236}">
                <a16:creationId xmlns:a16="http://schemas.microsoft.com/office/drawing/2014/main" id="{A256343E-2D9D-467D-8419-6FC8EAFB49B9}"/>
              </a:ext>
            </a:extLst>
          </p:cNvPr>
          <p:cNvGrpSpPr/>
          <p:nvPr/>
        </p:nvGrpSpPr>
        <p:grpSpPr>
          <a:xfrm>
            <a:off x="9596385" y="1257835"/>
            <a:ext cx="3085714" cy="2684946"/>
            <a:chOff x="10513250" y="5104116"/>
            <a:chExt cx="3085714" cy="2684946"/>
          </a:xfrm>
        </p:grpSpPr>
        <p:pic>
          <p:nvPicPr>
            <p:cNvPr id="37" name="Object 14">
              <a:extLst>
                <a:ext uri="{FF2B5EF4-FFF2-40B4-BE49-F238E27FC236}">
                  <a16:creationId xmlns:a16="http://schemas.microsoft.com/office/drawing/2014/main" id="{ABFDE93D-7BE3-4AB9-953C-6AA2976D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3250" y="5104116"/>
              <a:ext cx="3085714" cy="2684946"/>
            </a:xfrm>
            <a:prstGeom prst="rect">
              <a:avLst/>
            </a:prstGeom>
          </p:spPr>
        </p:pic>
      </p:grpSp>
      <p:grpSp>
        <p:nvGrpSpPr>
          <p:cNvPr id="38" name="그룹 1006">
            <a:extLst>
              <a:ext uri="{FF2B5EF4-FFF2-40B4-BE49-F238E27FC236}">
                <a16:creationId xmlns:a16="http://schemas.microsoft.com/office/drawing/2014/main" id="{A0B48C9F-5B42-4CB1-A6AB-CF15D646B335}"/>
              </a:ext>
            </a:extLst>
          </p:cNvPr>
          <p:cNvGrpSpPr/>
          <p:nvPr/>
        </p:nvGrpSpPr>
        <p:grpSpPr>
          <a:xfrm>
            <a:off x="9744493" y="5610801"/>
            <a:ext cx="3082001" cy="2868283"/>
            <a:chOff x="5455463" y="4945628"/>
            <a:chExt cx="3140975" cy="3001922"/>
          </a:xfrm>
        </p:grpSpPr>
        <p:pic>
          <p:nvPicPr>
            <p:cNvPr id="39" name="Object 17">
              <a:extLst>
                <a:ext uri="{FF2B5EF4-FFF2-40B4-BE49-F238E27FC236}">
                  <a16:creationId xmlns:a16="http://schemas.microsoft.com/office/drawing/2014/main" id="{7DE1554F-80EF-4155-ABC7-F2F5AABE6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5463" y="4945628"/>
              <a:ext cx="3140975" cy="300192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33EC005-96EF-4093-B6B8-064EA4E7F47C}"/>
              </a:ext>
            </a:extLst>
          </p:cNvPr>
          <p:cNvSpPr txBox="1"/>
          <p:nvPr/>
        </p:nvSpPr>
        <p:spPr>
          <a:xfrm>
            <a:off x="2700795" y="4558675"/>
            <a:ext cx="334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가지 카테고리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810" y="1098371"/>
            <a:ext cx="10949238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200" kern="0" spc="-3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맡은</a:t>
            </a:r>
            <a:endParaRPr lang="en-US" altLang="ko-KR" sz="8200" kern="0" spc="-300" dirty="0">
              <a:solidFill>
                <a:srgbClr val="000000"/>
              </a:solidFill>
              <a:latin typeface="Noto Sans CJK KR Black" pitchFamily="34" charset="0"/>
              <a:cs typeface="Noto Sans CJK KR Black" pitchFamily="34" charset="0"/>
            </a:endParaRPr>
          </a:p>
          <a:p>
            <a:r>
              <a:rPr lang="ko-KR" altLang="en-US" sz="8200" kern="0" spc="-300" dirty="0">
                <a:solidFill>
                  <a:srgbClr val="000000"/>
                </a:solidFill>
                <a:latin typeface="Noto Sans CJK KR Black" pitchFamily="34" charset="0"/>
              </a:rPr>
              <a:t>역할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3800" y="2715397"/>
            <a:ext cx="327736" cy="854062"/>
            <a:chOff x="4059346" y="271539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9346" y="2715397"/>
              <a:ext cx="327735" cy="327735"/>
              <a:chOff x="4059346" y="2715397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6" y="271539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59347" y="3241723"/>
              <a:ext cx="327735" cy="327735"/>
              <a:chOff x="4059347" y="3241723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7" y="324172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18" name="Object 18"/>
          <p:cNvSpPr txBox="1"/>
          <p:nvPr/>
        </p:nvSpPr>
        <p:spPr>
          <a:xfrm>
            <a:off x="10390643" y="4571429"/>
            <a:ext cx="6171429" cy="4114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이미지를 넣어 주세요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A2CA7C-7DF4-45C1-8773-5750F81F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68" y="5514338"/>
            <a:ext cx="5194259" cy="40064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217BB7-9958-4F8C-99BF-0DE2E5158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545" y="1432269"/>
            <a:ext cx="8072453" cy="35505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3FD7D4-04DA-4996-ACC1-252BB40B6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781" y="5514338"/>
            <a:ext cx="6537217" cy="39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42857" y="6423038"/>
            <a:ext cx="327736" cy="854062"/>
            <a:chOff x="9542857" y="5900686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542857" y="5900686"/>
              <a:ext cx="327735" cy="327735"/>
              <a:chOff x="9542857" y="5900686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42857" y="590068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542858" y="6427012"/>
              <a:ext cx="327735" cy="327735"/>
              <a:chOff x="9542858" y="6427012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42858" y="6427012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17" name="Object 2">
            <a:extLst>
              <a:ext uri="{FF2B5EF4-FFF2-40B4-BE49-F238E27FC236}">
                <a16:creationId xmlns:a16="http://schemas.microsoft.com/office/drawing/2014/main" id="{61C2DC47-F59A-4BF2-A31B-BCC88128EC47}"/>
              </a:ext>
            </a:extLst>
          </p:cNvPr>
          <p:cNvSpPr txBox="1"/>
          <p:nvPr/>
        </p:nvSpPr>
        <p:spPr>
          <a:xfrm>
            <a:off x="10290329" y="6228421"/>
            <a:ext cx="10949238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200" kern="0" spc="-3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현재 </a:t>
            </a:r>
            <a:endParaRPr lang="en-US" altLang="ko-KR" sz="8200" kern="0" spc="-300" dirty="0">
              <a:solidFill>
                <a:srgbClr val="000000"/>
              </a:solidFill>
              <a:latin typeface="Noto Sans CJK KR Black" pitchFamily="34" charset="0"/>
              <a:cs typeface="Noto Sans CJK KR Black" pitchFamily="34" charset="0"/>
            </a:endParaRPr>
          </a:p>
          <a:p>
            <a:r>
              <a:rPr lang="ko-KR" altLang="en-US" sz="8200" kern="0" spc="-3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진행 상황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44D14-7C85-4A1B-894B-9B8ADCD9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952500"/>
            <a:ext cx="7924800" cy="445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047FA0-5C31-4065-85A4-47B27E5CC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90" y="4413053"/>
            <a:ext cx="3713134" cy="28640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F8874A-8589-42BF-812E-F1905711E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514" y="571500"/>
            <a:ext cx="6286626" cy="35362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09F38B-A781-481E-89B8-792ADECD4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5624514"/>
            <a:ext cx="4191000" cy="3413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75436" y="4866725"/>
            <a:ext cx="3255793" cy="1892350"/>
            <a:chOff x="11375436" y="4866725"/>
            <a:chExt cx="3255793" cy="18923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5436" y="4866725"/>
              <a:ext cx="3255793" cy="18923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01786" y="3527221"/>
            <a:ext cx="3255793" cy="1892350"/>
            <a:chOff x="8801786" y="3527221"/>
            <a:chExt cx="3255793" cy="18923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1786" y="3527221"/>
              <a:ext cx="3255793" cy="1892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28135" y="4866725"/>
            <a:ext cx="3255793" cy="1892350"/>
            <a:chOff x="6228135" y="4866725"/>
            <a:chExt cx="3255793" cy="18923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8135" y="4866725"/>
              <a:ext cx="3255793" cy="18923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54485" y="3527221"/>
            <a:ext cx="3255793" cy="1892350"/>
            <a:chOff x="3654485" y="3527221"/>
            <a:chExt cx="3255793" cy="18923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4485" y="3527221"/>
              <a:ext cx="3255793" cy="1892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23672" y="4597143"/>
            <a:ext cx="1184106" cy="1109570"/>
            <a:chOff x="7123672" y="4597143"/>
            <a:chExt cx="1184106" cy="1109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3672" y="4597143"/>
              <a:ext cx="1184106" cy="11095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87902" y="4540344"/>
            <a:ext cx="1013575" cy="1082863"/>
            <a:chOff x="4687902" y="4540344"/>
            <a:chExt cx="1013575" cy="108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7902" y="4540344"/>
              <a:ext cx="1013575" cy="10828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61036" y="6488079"/>
            <a:ext cx="3179825" cy="1735919"/>
            <a:chOff x="8761036" y="6488079"/>
            <a:chExt cx="3179825" cy="1735919"/>
          </a:xfrm>
        </p:grpSpPr>
        <p:sp>
          <p:nvSpPr>
            <p:cNvPr id="27" name="Object 27"/>
            <p:cNvSpPr txBox="1"/>
            <p:nvPr/>
          </p:nvSpPr>
          <p:spPr>
            <a:xfrm>
              <a:off x="8761036" y="7116002"/>
              <a:ext cx="3179825" cy="11079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>
                  <a:solidFill>
                    <a:srgbClr val="000000"/>
                  </a:solidFill>
                  <a:latin typeface="NanumSquareRoundOTF Light" pitchFamily="34" charset="0"/>
                  <a:cs typeface="NanumSquareRoundOTF Light" pitchFamily="34" charset="0"/>
                </a:rPr>
                <a:t>웹사이트 완성도를 높이기 위해 </a:t>
              </a:r>
              <a:r>
                <a:rPr lang="en-US" altLang="ko-KR" sz="2200" kern="0" spc="-100" dirty="0">
                  <a:solidFill>
                    <a:srgbClr val="000000"/>
                  </a:solidFill>
                  <a:latin typeface="NanumSquareRoundOTF Light" pitchFamily="34" charset="0"/>
                  <a:cs typeface="NanumSquareRoundOTF Light" pitchFamily="34" charset="0"/>
                </a:rPr>
                <a:t>CSS</a:t>
              </a:r>
              <a:r>
                <a:rPr lang="ko-KR" altLang="en-US" sz="2200" kern="0" spc="-100" dirty="0">
                  <a:solidFill>
                    <a:srgbClr val="000000"/>
                  </a:solidFill>
                  <a:latin typeface="NanumSquareRoundOTF Light" pitchFamily="34" charset="0"/>
                  <a:cs typeface="NanumSquareRoundOTF Light" pitchFamily="34" charset="0"/>
                </a:rPr>
                <a:t>작업 </a:t>
              </a:r>
              <a:endParaRPr lang="en-US" altLang="ko-KR" sz="2200" kern="0" spc="-100" dirty="0">
                <a:solidFill>
                  <a:srgbClr val="000000"/>
                </a:solidFill>
                <a:latin typeface="NanumSquareRoundOTF Light" pitchFamily="34" charset="0"/>
                <a:cs typeface="NanumSquareRoundOTF Light" pitchFamily="34" charset="0"/>
              </a:endParaRPr>
            </a:p>
            <a:p>
              <a:pPr algn="ctr"/>
              <a:r>
                <a:rPr lang="ko-KR" altLang="en-US" sz="2200" kern="0" spc="-100" dirty="0">
                  <a:solidFill>
                    <a:srgbClr val="000000"/>
                  </a:solidFill>
                  <a:latin typeface="NanumSquareRoundOTF Light" pitchFamily="34" charset="0"/>
                  <a:cs typeface="NanumSquareRoundOTF Light" pitchFamily="34" charset="0"/>
                </a:rPr>
                <a:t>같이 진행</a:t>
              </a:r>
              <a:endParaRPr lang="en-US" dirty="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9086956" y="6488079"/>
              <a:ext cx="252798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300" kern="0" spc="-200" dirty="0">
                  <a:solidFill>
                    <a:srgbClr val="000000"/>
                  </a:solidFill>
                  <a:latin typeface="NanumSquareRoundOTF Bold" pitchFamily="34" charset="0"/>
                </a:rPr>
                <a:t>CSS </a:t>
              </a:r>
              <a:r>
                <a:rPr lang="ko-KR" altLang="en-US" sz="3300" kern="0" spc="-200" dirty="0">
                  <a:solidFill>
                    <a:srgbClr val="000000"/>
                  </a:solidFill>
                  <a:latin typeface="NanumSquareRoundOTF Bold" pitchFamily="34" charset="0"/>
                </a:rPr>
                <a:t>작업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3597721" y="6503736"/>
            <a:ext cx="3179825" cy="1397365"/>
            <a:chOff x="3597721" y="6503736"/>
            <a:chExt cx="3179825" cy="1397365"/>
          </a:xfrm>
        </p:grpSpPr>
        <p:sp>
          <p:nvSpPr>
            <p:cNvPr id="31" name="Object 31"/>
            <p:cNvSpPr txBox="1"/>
            <p:nvPr/>
          </p:nvSpPr>
          <p:spPr>
            <a:xfrm>
              <a:off x="3597721" y="7131660"/>
              <a:ext cx="3179825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>
                  <a:solidFill>
                    <a:srgbClr val="000000"/>
                  </a:solidFill>
                  <a:latin typeface="NanumSquareRoundOTF Light" pitchFamily="34" charset="0"/>
                </a:rPr>
                <a:t>왜 이 사이트를 </a:t>
              </a:r>
              <a:r>
                <a:rPr lang="ko-KR" altLang="en-US" sz="2200" kern="0" spc="-100" dirty="0" err="1">
                  <a:solidFill>
                    <a:srgbClr val="000000"/>
                  </a:solidFill>
                  <a:latin typeface="NanumSquareRoundOTF Light" pitchFamily="34" charset="0"/>
                </a:rPr>
                <a:t>사용해야하는지</a:t>
              </a:r>
              <a:r>
                <a:rPr lang="en-US" altLang="ko-KR" sz="2200" kern="0" spc="-100" dirty="0">
                  <a:solidFill>
                    <a:srgbClr val="000000"/>
                  </a:solidFill>
                  <a:latin typeface="NanumSquareRoundOTF Light" pitchFamily="34" charset="0"/>
                </a:rPr>
                <a:t>(</a:t>
              </a:r>
              <a:r>
                <a:rPr lang="ko-KR" altLang="en-US" sz="2200" kern="0" spc="-100" dirty="0">
                  <a:solidFill>
                    <a:srgbClr val="000000"/>
                  </a:solidFill>
                  <a:latin typeface="NanumSquareRoundOTF Light" pitchFamily="34" charset="0"/>
                </a:rPr>
                <a:t>사용성</a:t>
              </a:r>
              <a:r>
                <a:rPr lang="en-US" altLang="ko-KR" sz="2200" kern="0" spc="-100" dirty="0">
                  <a:solidFill>
                    <a:srgbClr val="000000"/>
                  </a:solidFill>
                  <a:latin typeface="NanumSquareRoundOTF Light" pitchFamily="34" charset="0"/>
                </a:rPr>
                <a:t>)</a:t>
              </a:r>
              <a:endParaRPr lang="en-US" dirty="0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923641" y="6503736"/>
              <a:ext cx="2527985" cy="7950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300" kern="0" spc="-200" dirty="0">
                  <a:solidFill>
                    <a:srgbClr val="000000"/>
                  </a:solidFill>
                  <a:latin typeface="NanumSquareRoundOTF Bold" pitchFamily="34" charset="0"/>
                  <a:cs typeface="NanumSquareRoundOTF Bold" pitchFamily="34" charset="0"/>
                </a:rPr>
                <a:t>계획하기</a:t>
              </a:r>
              <a:endParaRPr lang="en-US" dirty="0"/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6169470" y="2383189"/>
            <a:ext cx="3179825" cy="1735919"/>
            <a:chOff x="6169470" y="2383189"/>
            <a:chExt cx="3179825" cy="1735919"/>
          </a:xfrm>
        </p:grpSpPr>
        <p:sp>
          <p:nvSpPr>
            <p:cNvPr id="35" name="Object 35"/>
            <p:cNvSpPr txBox="1"/>
            <p:nvPr/>
          </p:nvSpPr>
          <p:spPr>
            <a:xfrm>
              <a:off x="6169470" y="3011112"/>
              <a:ext cx="3179825" cy="11079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>
                  <a:solidFill>
                    <a:srgbClr val="000000"/>
                  </a:solidFill>
                  <a:latin typeface="NanumSquareRoundOTF Light" pitchFamily="34" charset="0"/>
                  <a:cs typeface="NanumSquareRoundOTF Light" pitchFamily="34" charset="0"/>
                </a:rPr>
                <a:t>추가적으로 데이터를 수집해 모델의 정확도 높이기</a:t>
              </a:r>
              <a:endParaRPr lang="en-US" dirty="0"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6495390" y="2383189"/>
              <a:ext cx="252798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300" kern="0" spc="-200" dirty="0">
                  <a:solidFill>
                    <a:srgbClr val="000000"/>
                  </a:solidFill>
                  <a:latin typeface="NanumSquareRoundOTF Bold" pitchFamily="34" charset="0"/>
                  <a:cs typeface="NanumSquareRoundOTF Bold" pitchFamily="34" charset="0"/>
                </a:rPr>
                <a:t>데이터 수집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1325729" y="2392803"/>
            <a:ext cx="3179825" cy="1387750"/>
            <a:chOff x="11325729" y="2392803"/>
            <a:chExt cx="3179825" cy="1387750"/>
          </a:xfrm>
        </p:grpSpPr>
        <p:sp>
          <p:nvSpPr>
            <p:cNvPr id="39" name="Object 39"/>
            <p:cNvSpPr txBox="1"/>
            <p:nvPr/>
          </p:nvSpPr>
          <p:spPr>
            <a:xfrm>
              <a:off x="11325729" y="3011112"/>
              <a:ext cx="3179825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>
                  <a:solidFill>
                    <a:srgbClr val="000000"/>
                  </a:solidFill>
                  <a:latin typeface="NanumSquareRoundOTF Light" pitchFamily="34" charset="0"/>
                  <a:cs typeface="NanumSquareRoundOTF Light" pitchFamily="34" charset="0"/>
                </a:rPr>
                <a:t>웹사이트를 완성 후에 모델링을 공부하여 구현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1493538" y="2392803"/>
              <a:ext cx="28442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300" kern="0" spc="-200" dirty="0">
                  <a:solidFill>
                    <a:srgbClr val="000000"/>
                  </a:solidFill>
                  <a:latin typeface="NanumSquareRoundOTF Bold" pitchFamily="34" charset="0"/>
                  <a:cs typeface="NanumSquareRoundOTF Bold" pitchFamily="34" charset="0"/>
                </a:rPr>
                <a:t>데이터 모델링</a:t>
              </a:r>
              <a:endParaRPr lang="en-US" dirty="0"/>
            </a:p>
          </p:txBody>
        </p:sp>
      </p:grpSp>
      <p:sp>
        <p:nvSpPr>
          <p:cNvPr id="43" name="Object 2">
            <a:extLst>
              <a:ext uri="{FF2B5EF4-FFF2-40B4-BE49-F238E27FC236}">
                <a16:creationId xmlns:a16="http://schemas.microsoft.com/office/drawing/2014/main" id="{EC07E9AA-A9E4-40D7-B059-8BFA68DEE74B}"/>
              </a:ext>
            </a:extLst>
          </p:cNvPr>
          <p:cNvSpPr txBox="1"/>
          <p:nvPr/>
        </p:nvSpPr>
        <p:spPr>
          <a:xfrm>
            <a:off x="753516" y="822532"/>
            <a:ext cx="2844205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200" kern="0" spc="-3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향후 </a:t>
            </a:r>
            <a:endParaRPr lang="en-US" altLang="ko-KR" sz="8200" kern="0" spc="-300" dirty="0">
              <a:solidFill>
                <a:srgbClr val="000000"/>
              </a:solidFill>
              <a:latin typeface="Noto Sans CJK KR Black" pitchFamily="34" charset="0"/>
              <a:cs typeface="Noto Sans CJK KR Black" pitchFamily="34" charset="0"/>
            </a:endParaRPr>
          </a:p>
          <a:p>
            <a:r>
              <a:rPr lang="ko-KR" altLang="en-US" sz="8200" kern="0" spc="-3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계획</a:t>
            </a:r>
            <a:endParaRPr lang="en-US" dirty="0"/>
          </a:p>
        </p:txBody>
      </p:sp>
      <p:grpSp>
        <p:nvGrpSpPr>
          <p:cNvPr id="44" name="그룹 1013">
            <a:extLst>
              <a:ext uri="{FF2B5EF4-FFF2-40B4-BE49-F238E27FC236}">
                <a16:creationId xmlns:a16="http://schemas.microsoft.com/office/drawing/2014/main" id="{2BAC41A5-857C-4759-8F82-17651642F377}"/>
              </a:ext>
            </a:extLst>
          </p:cNvPr>
          <p:cNvGrpSpPr/>
          <p:nvPr/>
        </p:nvGrpSpPr>
        <p:grpSpPr>
          <a:xfrm>
            <a:off x="9873939" y="4429910"/>
            <a:ext cx="954017" cy="1346588"/>
            <a:chOff x="9899498" y="4360125"/>
            <a:chExt cx="954017" cy="1346588"/>
          </a:xfrm>
        </p:grpSpPr>
        <p:pic>
          <p:nvPicPr>
            <p:cNvPr id="45" name="Object 42">
              <a:extLst>
                <a:ext uri="{FF2B5EF4-FFF2-40B4-BE49-F238E27FC236}">
                  <a16:creationId xmlns:a16="http://schemas.microsoft.com/office/drawing/2014/main" id="{44EFB161-8FD7-4F09-9300-7E161EA0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9498" y="4360125"/>
              <a:ext cx="954017" cy="1346588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175815-D4C3-4998-A960-7016C3625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3268" y1="16503" x2="73039" y2="39052"/>
                        <a14:foregroundMark x1="73039" y1="39052" x2="55882" y2="62255"/>
                        <a14:foregroundMark x1="55882" y1="62255" x2="29412" y2="51307"/>
                        <a14:foregroundMark x1="29412" y1="51307" x2="33987" y2="23856"/>
                        <a14:foregroundMark x1="33987" y1="23856" x2="54412" y2="17484"/>
                        <a14:foregroundMark x1="39052" y1="34804" x2="39706" y2="35294"/>
                        <a14:foregroundMark x1="51797" y1="35131" x2="55065" y2="41830"/>
                        <a14:foregroundMark x1="42647" y1="30882" x2="58824" y2="29739"/>
                        <a14:foregroundMark x1="56536" y1="29575" x2="58824" y2="29739"/>
                        <a14:foregroundMark x1="57353" y1="28758" x2="58170" y2="30392"/>
                        <a14:foregroundMark x1="61275" y1="36765" x2="54739" y2="51307"/>
                        <a14:foregroundMark x1="54575" y1="51471" x2="55065" y2="50163"/>
                        <a14:foregroundMark x1="44771" y1="37418" x2="45261" y2="39052"/>
                        <a14:foregroundMark x1="48039" y1="39869" x2="47712" y2="43464"/>
                        <a14:foregroundMark x1="39869" y1="36601" x2="41830" y2="38072"/>
                        <a14:foregroundMark x1="39869" y1="36928" x2="41830" y2="48366"/>
                        <a14:foregroundMark x1="42974" y1="47876" x2="46732" y2="55229"/>
                        <a14:foregroundMark x1="46405" y1="55719" x2="37092" y2="36275"/>
                        <a14:foregroundMark x1="36111" y1="35131" x2="33824" y2="37582"/>
                        <a14:foregroundMark x1="34150" y1="38725" x2="42647" y2="28758"/>
                        <a14:foregroundMark x1="37582" y1="23529" x2="49510" y2="27941"/>
                        <a14:foregroundMark x1="18137" y1="79248" x2="54085" y2="77941"/>
                        <a14:foregroundMark x1="54085" y1="77941" x2="80229" y2="80065"/>
                        <a14:foregroundMark x1="80229" y1="80065" x2="26471" y2="79412"/>
                        <a14:foregroundMark x1="19444" y1="77614" x2="19444" y2="79248"/>
                        <a14:foregroundMark x1="23039" y1="79085" x2="30556" y2="78595"/>
                        <a14:foregroundMark x1="45098" y1="78105" x2="72386" y2="80229"/>
                        <a14:foregroundMark x1="72386" y1="80229" x2="79085" y2="83497"/>
                        <a14:foregroundMark x1="82680" y1="80556" x2="80556" y2="79902"/>
                        <a14:foregroundMark x1="80556" y1="80229" x2="73203" y2="77614"/>
                        <a14:foregroundMark x1="72386" y1="77288" x2="75817" y2="82843"/>
                        <a14:foregroundMark x1="64052" y1="82353" x2="67647" y2="80229"/>
                        <a14:foregroundMark x1="22549" y1="83660" x2="17974" y2="82516"/>
                        <a14:foregroundMark x1="26961" y1="83170" x2="23693" y2="82353"/>
                        <a14:foregroundMark x1="31373" y1="83170" x2="35784" y2="82843"/>
                        <a14:foregroundMark x1="40523" y1="83007" x2="43301" y2="79248"/>
                        <a14:foregroundMark x1="46242" y1="81046" x2="45261" y2="83170"/>
                        <a14:foregroundMark x1="49510" y1="80882" x2="79575" y2="83007"/>
                        <a14:foregroundMark x1="75000" y1="78431" x2="76634" y2="78105"/>
                        <a14:foregroundMark x1="81699" y1="79085" x2="82680" y2="81373"/>
                        <a14:foregroundMark x1="83170" y1="82026" x2="80556" y2="83987"/>
                        <a14:foregroundMark x1="83333" y1="82843" x2="69281" y2="78595"/>
                        <a14:foregroundMark x1="68791" y1="78758" x2="69771" y2="75000"/>
                        <a14:foregroundMark x1="54739" y1="83007" x2="64869" y2="84314"/>
                        <a14:foregroundMark x1="55229" y1="82190" x2="51471" y2="84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623" y="4217482"/>
            <a:ext cx="1852036" cy="185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81600" y="4517875"/>
            <a:ext cx="327736" cy="854062"/>
            <a:chOff x="12957143" y="737760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957143" y="737760"/>
              <a:ext cx="327735" cy="327735"/>
              <a:chOff x="12957143" y="737760"/>
              <a:chExt cx="327735" cy="327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957143" y="737760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957143" y="1264086"/>
              <a:ext cx="327735" cy="327735"/>
              <a:chOff x="12957143" y="1264086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957143" y="1264086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9004171B-08B5-41AF-9008-A64475DCE138}"/>
              </a:ext>
            </a:extLst>
          </p:cNvPr>
          <p:cNvSpPr txBox="1"/>
          <p:nvPr/>
        </p:nvSpPr>
        <p:spPr>
          <a:xfrm>
            <a:off x="6248400" y="4267798"/>
            <a:ext cx="10949238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200" kern="0" spc="-3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감사합니다</a:t>
            </a:r>
            <a:r>
              <a:rPr lang="en-US" altLang="ko-KR" sz="8200" kern="0" spc="-3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86</Words>
  <Application>Microsoft Office PowerPoint</Application>
  <PresentationFormat>사용자 지정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NanumSquareRoundOTF Bold</vt:lpstr>
      <vt:lpstr>NanumSquareRoundOTF Light</vt:lpstr>
      <vt:lpstr>Noto Sans CJK KR Black</vt:lpstr>
      <vt:lpstr>Noto Sans CJK KR Bold</vt:lpstr>
      <vt:lpstr>Noto Sans CJK KR Medium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kimsu0893@gmail.com</cp:lastModifiedBy>
  <cp:revision>21</cp:revision>
  <dcterms:created xsi:type="dcterms:W3CDTF">2022-05-12T15:41:58Z</dcterms:created>
  <dcterms:modified xsi:type="dcterms:W3CDTF">2022-05-12T16:33:57Z</dcterms:modified>
</cp:coreProperties>
</file>