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eo"/>
      <p:regular r:id="rId11"/>
      <p: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e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font" Target="fonts/Ge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3조 발표를 시작하겠습니다.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발표할 목차입니다.</a:t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시연을 위한 시스템 개발을 위해 프로젝트 환경을 구축했습니다.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OAuth 2.0 서비스 구현을 위해 spring security framework를 사용했으며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IDE는 스프링 개발에 있어서 강력한 기능을 제공하는 intellij IDEA를 선택했습니다.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또한 팀원간에 협업을 위해 Github를 사용했습니다.</a:t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c238a02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f6c238a02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시스템 개발에 앞서서 저희는 이러한 내용들에 대하여 Spring Security가 어떻게 작동하는지 공부했습니다.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Filter chain in Spring Security</a:t>
            </a:r>
            <a:endParaRPr>
              <a:solidFill>
                <a:srgbClr val="000A1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Security는 WebSecurityConfiguratorAdaptor라는 class 를 extends 하여 configure method를 override하는 방식으로 인증/인가 설정을 합니다. 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이 코드는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/admin 으로 들어온 모든 요청에 대해 인증된 사용자만 접근을 허용하고, 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>
                <a:solidFill>
                  <a:srgbClr val="000A1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인증은 httpBasic() 방식 (request에 id, password를 받아 사용자 인증 처리)으로 수행한다 라고 해석할 수 있습니다.</a:t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</a:rPr>
              <a:t>Filter chain in Spring Security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Spring Security는 사용자의 요청이 web page/ resource로 전달 되기전 Filter를 여러개 chain 으로 두어 이 chain을 다 통과한 요청만이 성공적으로 web page혹은 resource에 전달 될 수 있도록 설계되었습니다.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저희는 여러 filter중 OAuth 인증과 관련된 filter에 집중하여 project를 진행 할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Authentication/Authorization flow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Authentication : AuthenticationFilter, AuthenticationProvider class가 담담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Authorization : chilterchain의 마지막 filter인 FilterSecurityInterceptor가 담당 (예외처리 담당임)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>
              <a:solidFill>
                <a:srgbClr val="000A1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f6c238a02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6c238a022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f6c238a022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시연을 위한 시스템을 디자인하였습니다.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사용자가 처음 클라이언트 서버로 진입하면 인덱스 화면을 보게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사용자가 클라이언트의 서비스를 사용하기 위해서는 계정이 필요하기 때문에, 로그인 화면으로 가게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사용자는 간편 로그인을 위해 사용자는 구글, 네이버와 같은 다른 서버의 자신의 계정 정보를 사용하여 회원가입을 하려고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이 때 저희가 구현한 서버도 이용할 수 있게 만듭니다.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저희가 구현한 서버를 이용하게 된다면, Authorization server의 로그인 화면을 만나게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로그인이 끝나면 사용자의 계정 정보를 클라이언트 서버에 권한을 허용할 것인지 물어보게 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권한을 허용하면 클라이언트에서 access token을 갖게 되고, 그 token으로 resource server에 사용자의 계정 정보를 요청하여 받습니다.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클라이언트는 다른 서버의 사용자 계정 정보를 갖게 되고, 유저 프로필 화면에서 다른 서버에서 계정 정보를 가져왔음을 확인할 수 있게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저희는 이 시나리오를 기본으로 취약점에 대한 공격 및 방어를 시연할 계획입니다.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</p:txBody>
      </p:sp>
      <p:sp>
        <p:nvSpPr>
          <p:cNvPr id="138" name="Google Shape;138;gf6c238a022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c238a022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f6c238a022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다음주에 저희가 할 계획은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Client Server, </a:t>
            </a:r>
            <a:r>
              <a:rPr lang="en-US"/>
              <a:t>Resource Server, </a:t>
            </a:r>
            <a:r>
              <a:rPr lang="en-US"/>
              <a:t>그리고 Authorization Server를 세부적으로 design하려고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먼저 </a:t>
            </a:r>
            <a:r>
              <a:rPr lang="en-US"/>
              <a:t>Client Server에서 resource를 얻어오는 과정과 OAuth 인증 구현, authorization 서버와 통신과정을 설계해 볼 것입니다.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두번째로 </a:t>
            </a:r>
            <a:r>
              <a:rPr lang="en-US"/>
              <a:t>Resource Server에서는 어떤 데이터베이스를 사용할 것인지, 데이터베이스를 어떤 식으로 구성할 것인지, 데이터베이스와 연동은 어떻게 할 것인지, access token을 어떻게 검증할 것인지 구체화할 것입니다.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"/>
              <a:buNone/>
            </a:pPr>
            <a:r>
              <a:rPr lang="en-US"/>
              <a:t>마지막으로 Authorization Server에서 </a:t>
            </a:r>
            <a:r>
              <a:rPr lang="en-US"/>
              <a:t>OAuth 2.0 기능을 google과 naver 등의 api를 참고하여 인증 서버를 설계할 것입니다.</a:t>
            </a:r>
            <a:endParaRPr/>
          </a:p>
        </p:txBody>
      </p:sp>
      <p:sp>
        <p:nvSpPr>
          <p:cNvPr id="149" name="Google Shape;149;gf6c238a022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F5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671167" y="1480091"/>
            <a:ext cx="8849666" cy="4039522"/>
          </a:xfrm>
          <a:prstGeom prst="rect">
            <a:avLst/>
          </a:prstGeom>
          <a:noFill/>
          <a:ln cap="flat" cmpd="sng" w="1301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71173" y="2576522"/>
            <a:ext cx="8849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lt1"/>
                </a:solidFill>
              </a:rPr>
              <a:t>Weekly Report</a:t>
            </a:r>
            <a:br>
              <a:rPr b="1" lang="en-US" sz="4200">
                <a:solidFill>
                  <a:schemeClr val="lt1"/>
                </a:solidFill>
              </a:rPr>
            </a:br>
            <a:r>
              <a:rPr b="1" lang="en-US" sz="2600">
                <a:solidFill>
                  <a:schemeClr val="lt1"/>
                </a:solidFill>
              </a:rPr>
              <a:t>OAuth Vulnerability Analysis</a:t>
            </a:r>
            <a:endParaRPr b="1" i="0" sz="2600" u="none" cap="none" strike="noStrike">
              <a:solidFill>
                <a:schemeClr val="lt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304298" y="3875943"/>
            <a:ext cx="391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lt1"/>
                </a:solidFill>
              </a:rPr>
              <a:t>Team: 3 2021.</a:t>
            </a:r>
            <a:r>
              <a:rPr lang="en-US" sz="3200">
                <a:solidFill>
                  <a:schemeClr val="lt1"/>
                </a:solidFill>
              </a:rPr>
              <a:t>10</a:t>
            </a:r>
            <a:r>
              <a:rPr i="0" lang="en-US" sz="3200" u="none" cap="none" strike="noStrike">
                <a:solidFill>
                  <a:schemeClr val="lt1"/>
                </a:solidFill>
              </a:rPr>
              <a:t>.</a:t>
            </a:r>
            <a:r>
              <a:rPr lang="en-US" sz="3200">
                <a:solidFill>
                  <a:schemeClr val="lt1"/>
                </a:solidFill>
              </a:rPr>
              <a:t>08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039267" y="4955119"/>
            <a:ext cx="42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남득윤,  문태의,  한영진</a:t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>
            <a:alpha val="45882"/>
          </a:srgbClr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89981" y="1476375"/>
            <a:ext cx="3619500" cy="3905250"/>
          </a:xfrm>
          <a:prstGeom prst="rect">
            <a:avLst/>
          </a:prstGeom>
          <a:noFill/>
          <a:ln cap="flat" cmpd="sng" w="1301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89978" y="3043525"/>
            <a:ext cx="361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index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133506" y="625308"/>
            <a:ext cx="7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77787"/>
                </a:solidFill>
                <a:latin typeface="Geo"/>
                <a:ea typeface="Geo"/>
                <a:cs typeface="Geo"/>
                <a:sym typeface="Geo"/>
              </a:rPr>
              <a:t>01</a:t>
            </a:r>
            <a:endParaRPr sz="4000">
              <a:solidFill>
                <a:srgbClr val="677787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952923" y="748425"/>
            <a:ext cx="41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Project Environment Settings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133431" y="2144838"/>
            <a:ext cx="7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77787"/>
                </a:solidFill>
                <a:latin typeface="Geo"/>
                <a:ea typeface="Geo"/>
                <a:cs typeface="Geo"/>
                <a:sym typeface="Geo"/>
              </a:rPr>
              <a:t>02</a:t>
            </a:r>
            <a:endParaRPr sz="4000">
              <a:solidFill>
                <a:srgbClr val="677787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952925" y="2316513"/>
            <a:ext cx="455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F3F3F"/>
                </a:solidFill>
              </a:rPr>
              <a:t>Study on How Spring Security Works</a:t>
            </a:r>
            <a:endParaRPr sz="2100">
              <a:solidFill>
                <a:srgbClr val="3F3F3F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133431" y="3664393"/>
            <a:ext cx="7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77787"/>
                </a:solidFill>
                <a:latin typeface="Geo"/>
                <a:ea typeface="Geo"/>
                <a:cs typeface="Geo"/>
                <a:sym typeface="Geo"/>
              </a:rPr>
              <a:t>03</a:t>
            </a:r>
            <a:endParaRPr sz="4000">
              <a:solidFill>
                <a:srgbClr val="677787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952913" y="3838400"/>
            <a:ext cx="361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Design and Functions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133431" y="5183943"/>
            <a:ext cx="70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77787"/>
                </a:solidFill>
                <a:latin typeface="Geo"/>
                <a:ea typeface="Geo"/>
                <a:cs typeface="Geo"/>
                <a:sym typeface="Geo"/>
              </a:rPr>
              <a:t>04</a:t>
            </a:r>
            <a:endParaRPr sz="4000">
              <a:solidFill>
                <a:srgbClr val="677787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952917" y="5381625"/>
            <a:ext cx="30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Next-week Plans</a:t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47651" y="160350"/>
            <a:ext cx="91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01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30017" y="129600"/>
            <a:ext cx="907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Project Environment Settings</a:t>
            </a:r>
            <a:endParaRPr sz="4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75" y="2770898"/>
            <a:ext cx="3242550" cy="17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9400" y="2975499"/>
            <a:ext cx="2612592" cy="14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975" y="2975490"/>
            <a:ext cx="4974178" cy="13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47638" y="153579"/>
            <a:ext cx="919200" cy="675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47651" y="160350"/>
            <a:ext cx="91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02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066851" y="129600"/>
            <a:ext cx="1033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Study on How Spring Security Works</a:t>
            </a:r>
            <a:endParaRPr sz="4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0" y="28545"/>
            <a:ext cx="0" cy="400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09675" y="1682350"/>
            <a:ext cx="978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How to configure authentication/authorization.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709675" y="4862900"/>
            <a:ext cx="978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Authentication/Authorization flow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709675" y="3272625"/>
            <a:ext cx="978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Filter chain in Spring Security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47638" y="153579"/>
            <a:ext cx="919200" cy="675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47651" y="160350"/>
            <a:ext cx="91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03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381824" y="129600"/>
            <a:ext cx="741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Design and Functions</a:t>
            </a:r>
            <a:endParaRPr sz="4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0" y="28545"/>
            <a:ext cx="0" cy="400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1100"/>
            <a:ext cx="11887201" cy="512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47638" y="153579"/>
            <a:ext cx="919200" cy="675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47651" y="160350"/>
            <a:ext cx="91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04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259000" y="129600"/>
            <a:ext cx="8050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Next-week Plans</a:t>
            </a:r>
            <a:endParaRPr sz="4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0" y="28545"/>
            <a:ext cx="0" cy="400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977650" y="2166200"/>
            <a:ext cx="97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408250" y="1090125"/>
            <a:ext cx="11148000" cy="555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Client Server Design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OAuth flow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Design communication with authorization 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Resource Server Design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DB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information exchange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validation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Authorization Server Design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Implement OAuth 2.0 service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refer to google, naver,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