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72" r:id="rId4"/>
    <p:sldId id="277" r:id="rId5"/>
    <p:sldId id="283" r:id="rId6"/>
    <p:sldId id="275" r:id="rId7"/>
    <p:sldId id="279" r:id="rId8"/>
    <p:sldId id="280" r:id="rId9"/>
    <p:sldId id="281" r:id="rId10"/>
    <p:sldId id="278" r:id="rId11"/>
    <p:sldId id="282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  <p:embeddedFont>
      <p:font typeface="Georgia Pro Cond Light" panose="02040306050405020303" pitchFamily="18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CC"/>
    <a:srgbClr val="3F3F46"/>
    <a:srgbClr val="383838"/>
    <a:srgbClr val="094771"/>
    <a:srgbClr val="252526"/>
    <a:srgbClr val="3C3C3C"/>
    <a:srgbClr val="1E1E1E"/>
    <a:srgbClr val="FFFFFF"/>
    <a:srgbClr val="E8E8EA"/>
    <a:srgbClr val="08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73" autoAdjust="0"/>
  </p:normalViewPr>
  <p:slideViewPr>
    <p:cSldViewPr snapToGrid="0">
      <p:cViewPr varScale="1">
        <p:scale>
          <a:sx n="57" d="100"/>
          <a:sy n="57" d="100"/>
        </p:scale>
        <p:origin x="16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This is </a:t>
            </a:r>
            <a:r>
              <a:rPr lang="ko-KR" altLang="en-US" dirty="0"/>
              <a:t>남득윤 </a:t>
            </a:r>
            <a:r>
              <a:rPr lang="en-US" altLang="ko-KR" dirty="0"/>
              <a:t>from team 3 and we would do research on web security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7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 this section I would finalize our project goal</a:t>
            </a:r>
          </a:p>
          <a:p>
            <a:pPr marL="0" indent="0">
              <a:buNone/>
            </a:pPr>
            <a:r>
              <a:rPr lang="en-US" altLang="ko-KR" dirty="0"/>
              <a:t>There are many different types of security vulnerabilities, so it is necessary to select a few among them.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There are many different types of security vulnerabilities, so it is necessary to select a few among them.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dirty="0"/>
              <a:t>We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have not decided the criteria and specific vulnerabilities yet.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the index of todays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 is in everywhere</a:t>
            </a:r>
          </a:p>
          <a:p>
            <a:r>
              <a:rPr lang="en-US" altLang="ko-KR" dirty="0"/>
              <a:t>The world wide web is used by millions of people everyday.</a:t>
            </a:r>
          </a:p>
          <a:p>
            <a:r>
              <a:rPr lang="en-US" altLang="ko-KR" dirty="0"/>
              <a:t>We use it from our computers, our phones, even our cars.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eorgia Pro Cond Light" panose="02040306050405020303" pitchFamily="18" charset="0"/>
                <a:ea typeface="Cambria Math" panose="02040503050406030204" pitchFamily="18" charset="0"/>
              </a:rPr>
              <a:t>Web Service have become more diverse. </a:t>
            </a:r>
            <a:r>
              <a:rPr lang="en-US" altLang="ko-KR" dirty="0"/>
              <a:t>Unlike the web service of the past, which merely provide information, </a:t>
            </a:r>
            <a:endParaRPr lang="en-US" altLang="ko-KR" sz="1200" dirty="0">
              <a:latin typeface="Georgia Pro Cond Light" panose="02040306050405020303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eorgia Pro Cond Light" panose="02040306050405020303" pitchFamily="18" charset="0"/>
                <a:ea typeface="Cambria Math" panose="02040503050406030204" pitchFamily="18" charset="0"/>
              </a:rPr>
              <a:t>SNS/ sharing videos/ cloud web service leads the explosion on web service.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4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Compared to the explosive growth of web services, web security is far behind. Web security incidents are destructive enough to affect society as a whole.</a:t>
            </a:r>
          </a:p>
          <a:p>
            <a:r>
              <a:rPr lang="en-US" altLang="ko-KR" dirty="0"/>
              <a:t>Web hacking involves various attacks such as illegal login, injecting malicious code into server-side, and stealing personal information such as </a:t>
            </a:r>
            <a:br>
              <a:rPr lang="en-US" altLang="ko-KR" dirty="0"/>
            </a:br>
            <a:r>
              <a:rPr lang="en-US" altLang="ko-KR" dirty="0"/>
              <a:t>public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Certificate or password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The Graph is from CVE which is a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non-profit organization for cyber security.</a:t>
            </a:r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They 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Verdana" panose="020B0604030504040204" pitchFamily="34" charset="0"/>
              </a:rPr>
              <a:t> identify, define, and catalog publicly disclosed cybersecurity vulnerabilities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b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CVE does not only focus on “web security” but they mainly focus on web security.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And you can see the ascending trends in the types of vulnerabilities by year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vulnerable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First/.Malicious attacks through HTTP 80 port, which even firewalls cannot block, are delivered to the web server as it is. </a:t>
            </a: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Secondly. security devices such as firewall, IDS, and IPS, cannot block attacks on the application layer.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Firewall, IDS/IPS they protect malicious attack in Network Layer and Transport Layer.</a:t>
            </a:r>
          </a:p>
          <a:p>
            <a:pPr marL="0" indent="0">
              <a:buNone/>
            </a:pPr>
            <a:r>
              <a:rPr lang="en-US" altLang="ko-KR" dirty="0"/>
              <a:t>Not in AP layer. It detects and controls the destination IP and port. But It cannot detect the attacks on data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9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this section I would introduce some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web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security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International Web Security Standards Organization announces Internet OWASP-10 (Web Vulnerabilities ranking top 10) every three or four year.</a:t>
            </a:r>
          </a:p>
          <a:p>
            <a:pPr marL="0" indent="0">
              <a:buNone/>
            </a:pPr>
            <a:r>
              <a:rPr lang="en-US" altLang="ko-KR" dirty="0"/>
              <a:t>And Draft of </a:t>
            </a:r>
            <a:r>
              <a:rPr lang="en-US" altLang="ko-KR" dirty="0" err="1"/>
              <a:t>owasp</a:t>
            </a:r>
            <a:r>
              <a:rPr lang="en-US" altLang="ko-KR" dirty="0"/>
              <a:t> 2021 has been released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 would introduce two of them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A01:2021-Broken Access Control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A03:2021-Injection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6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Access control enforces policy such that users cannot act outside of their intended permissions.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A01 Broken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Access Control occurs when such policy fails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Failures typically lead to unauthorized information disclosure, modification, or destruction of all data or performing a business function outside the user's limits.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Bypassing access control checks by modifying the URL, internal application state, or the HTML page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A01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has the most occurrences in the contributed vulnerability dataset of OWASP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9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Injection is the most well-known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vulnerability in web security region.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As the word injection says, it injects some un-intended input to server-side.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An application is vulnerable to attack when User-supplied data is not validated, filtered by the application.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dirty="0"/>
              <a:t>Especially SQL injection has historically been the most detected threat for 15-16 years.</a:t>
            </a:r>
          </a:p>
          <a:p>
            <a:pPr marL="0" indent="0">
              <a:buNone/>
            </a:pPr>
            <a:r>
              <a:rPr lang="en-US" altLang="ko-KR" dirty="0"/>
              <a:t>But it is still occurring and is important.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That is because of the change in the SQL from MySQL, Oracle in local to NoSQL and cloud such as Amazon RDS.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671167" y="1480091"/>
            <a:ext cx="8849666" cy="4039522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1671173" y="2576522"/>
            <a:ext cx="884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Web Security Research Proposal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304298" y="3875943"/>
            <a:ext cx="391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Team: 3 2021.09.24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문태의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한영진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316069" y="102705"/>
            <a:ext cx="2856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Goal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35D8B-56D1-4F3D-A77C-42454D496420}"/>
              </a:ext>
            </a:extLst>
          </p:cNvPr>
          <p:cNvSpPr txBox="1"/>
          <p:nvPr/>
        </p:nvSpPr>
        <p:spPr>
          <a:xfrm>
            <a:off x="340751" y="1448201"/>
            <a:ext cx="10514062" cy="277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establishing a weak environment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practice attacking simulations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 patch notes and solutions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en-US" altLang="ko-KR" sz="3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 appropriate 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391796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316069" y="102705"/>
            <a:ext cx="2856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Goal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B3D7F-EB3B-4FD9-8894-714B3A7D2894}"/>
              </a:ext>
            </a:extLst>
          </p:cNvPr>
          <p:cNvSpPr txBox="1"/>
          <p:nvPr/>
        </p:nvSpPr>
        <p:spPr>
          <a:xfrm>
            <a:off x="247345" y="1448201"/>
            <a:ext cx="10794282" cy="594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400" b="1" i="0" dirty="0">
                <a:effectLst/>
                <a:latin typeface="Roboto" panose="02000000000000000000" pitchFamily="2" charset="0"/>
              </a:rPr>
              <a:t>Selection on the specific vulnerabilities would be based on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CVE code</a:t>
            </a:r>
            <a:endParaRPr lang="en-US" altLang="ko-KR" sz="2400" dirty="0">
              <a:solidFill>
                <a:srgbClr val="20212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.  And  web server(e.g. Apache Tomcat, </a:t>
            </a:r>
            <a:r>
              <a:rPr lang="en-US" altLang="ko-KR" sz="2400" b="1" dirty="0" err="1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Lighttpd</a:t>
            </a: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 ...)</a:t>
            </a: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.  Or </a:t>
            </a:r>
            <a:r>
              <a:rPr lang="en-US" altLang="ko-KR" sz="2400" b="1" i="0" dirty="0">
                <a:effectLst/>
                <a:latin typeface="Roboto" panose="02000000000000000000" pitchFamily="2" charset="0"/>
              </a:rPr>
              <a:t>its type( e.g. Injection, Broken Access Control)</a:t>
            </a: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230907-E5EA-4CE3-9860-F6E65986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7" y="2464011"/>
            <a:ext cx="1498114" cy="468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F2EB76-EC09-4744-B28B-7DE22256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8" y="5406866"/>
            <a:ext cx="943321" cy="94332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21BBCF-8AA1-46A6-AA43-B3FCD7C10A2B}"/>
              </a:ext>
            </a:extLst>
          </p:cNvPr>
          <p:cNvGrpSpPr/>
          <p:nvPr/>
        </p:nvGrpSpPr>
        <p:grpSpPr>
          <a:xfrm>
            <a:off x="600967" y="3433099"/>
            <a:ext cx="2506026" cy="1473554"/>
            <a:chOff x="4419352" y="4807112"/>
            <a:chExt cx="2901833" cy="1676648"/>
          </a:xfrm>
        </p:grpSpPr>
        <p:pic>
          <p:nvPicPr>
            <p:cNvPr id="24" name="Picture 2" descr="web 공부] 무료 서버(server) 아파치 톰캣(Apache Tomcat)을 이클립스(eclipse)에 연동하기 : 네이버 블로그">
              <a:extLst>
                <a:ext uri="{FF2B5EF4-FFF2-40B4-BE49-F238E27FC236}">
                  <a16:creationId xmlns:a16="http://schemas.microsoft.com/office/drawing/2014/main" id="{ED9D35CC-9DD8-4F29-B6D1-F6F799B53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352" y="4807112"/>
              <a:ext cx="1676648" cy="167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DD0FB58D-BBA1-49F6-BC50-1B2AD7388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055" y="4930653"/>
              <a:ext cx="1489130" cy="1429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85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5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Motivations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General Issues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Goals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3643886" y="1412036"/>
            <a:ext cx="4904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is in every where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15E39C-C450-49B8-88C5-D9A866270E00}"/>
              </a:ext>
            </a:extLst>
          </p:cNvPr>
          <p:cNvGrpSpPr/>
          <p:nvPr/>
        </p:nvGrpSpPr>
        <p:grpSpPr>
          <a:xfrm>
            <a:off x="4086802" y="2310422"/>
            <a:ext cx="4018396" cy="1504150"/>
            <a:chOff x="621337" y="3180739"/>
            <a:chExt cx="4887641" cy="15605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5CCE94-B2A5-4D4C-B383-FB4913B7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37" y="3180739"/>
              <a:ext cx="1560594" cy="156059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EFF3416-76E3-4986-B585-014E5EF89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5992" y="3180739"/>
              <a:ext cx="1227667" cy="12276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C1DA5C6-6B74-4CD8-835A-9023DF52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156" y="3184300"/>
              <a:ext cx="1399822" cy="1399822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DF513B7-C83F-4C7F-A0B5-BFFC5D24C537}"/>
              </a:ext>
            </a:extLst>
          </p:cNvPr>
          <p:cNvSpPr txBox="1"/>
          <p:nvPr/>
        </p:nvSpPr>
        <p:spPr>
          <a:xfrm>
            <a:off x="3581345" y="4041408"/>
            <a:ext cx="50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Service diversity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800E72E6-442E-442F-BBF4-7051AF1C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SNS icon / SNS 아이콘 ai 일러스트 파일 다운받아가세요! + 네이버 카카오 아이콘 : 네이버 블로그">
            <a:extLst>
              <a:ext uri="{FF2B5EF4-FFF2-40B4-BE49-F238E27FC236}">
                <a16:creationId xmlns:a16="http://schemas.microsoft.com/office/drawing/2014/main" id="{F14E047A-DDAF-421E-A0D7-126CC47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65" y="4805193"/>
            <a:ext cx="1265807" cy="12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B734018-3057-40BF-950A-BC5FCF7AD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814" y="4739458"/>
            <a:ext cx="1403459" cy="1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192568" y="1347534"/>
            <a:ext cx="808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vulnerabilities are every where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CCE94-B2A5-4D4C-B383-FB4913B7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4595"/>
            <a:ext cx="1439009" cy="1439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FA6671B-F459-47FD-AD0F-46AE9DB5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574" y="2272064"/>
            <a:ext cx="950159" cy="92333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E6660-5B25-4BBF-8E44-0E7DB30FD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46" y="3473683"/>
            <a:ext cx="923331" cy="92333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A2B4785-FF5B-4EF8-AEE8-F0460A963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637" y="3605215"/>
            <a:ext cx="627653" cy="6276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D013DE9-A002-4831-A205-003CAFE5D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522" y="4846534"/>
            <a:ext cx="711200" cy="711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88782E-C4C0-411D-899C-AB7F95863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106" y="3401409"/>
            <a:ext cx="1232995" cy="1232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39BA4D-D21F-4B56-B306-7B8B0E1EE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1057" y="3401409"/>
            <a:ext cx="1232995" cy="12329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3F42DA-D2C4-4A69-8BDB-030D9AF0B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93" y="4249176"/>
            <a:ext cx="484428" cy="484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C1DD12-DA43-43F2-9A47-993DE489A042}"/>
              </a:ext>
            </a:extLst>
          </p:cNvPr>
          <p:cNvSpPr txBox="1"/>
          <p:nvPr/>
        </p:nvSpPr>
        <p:spPr>
          <a:xfrm>
            <a:off x="6882126" y="50413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08457-4FFE-41FD-AEB9-601D5E86474A}"/>
              </a:ext>
            </a:extLst>
          </p:cNvPr>
          <p:cNvSpPr txBox="1"/>
          <p:nvPr/>
        </p:nvSpPr>
        <p:spPr>
          <a:xfrm>
            <a:off x="4152078" y="5078098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961E4-34D4-4061-8B81-19054815D7B9}"/>
              </a:ext>
            </a:extLst>
          </p:cNvPr>
          <p:cNvSpPr txBox="1"/>
          <p:nvPr/>
        </p:nvSpPr>
        <p:spPr>
          <a:xfrm>
            <a:off x="2517760" y="5085715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325F5-93BF-41E6-8BD8-2646B289E284}"/>
              </a:ext>
            </a:extLst>
          </p:cNvPr>
          <p:cNvSpPr txBox="1"/>
          <p:nvPr/>
        </p:nvSpPr>
        <p:spPr>
          <a:xfrm>
            <a:off x="311425" y="5101956"/>
            <a:ext cx="166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DB/ DB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E41D8F9-CE98-469C-B7E1-CDEF66FCD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54" y="3401410"/>
            <a:ext cx="1232995" cy="123299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D0D55BB-2834-44AA-9F86-6EC9006778AC}"/>
              </a:ext>
            </a:extLst>
          </p:cNvPr>
          <p:cNvSpPr/>
          <p:nvPr/>
        </p:nvSpPr>
        <p:spPr>
          <a:xfrm>
            <a:off x="1715911" y="2935111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45EAF39E-D808-41FE-AE80-CC9E4F689A50}"/>
              </a:ext>
            </a:extLst>
          </p:cNvPr>
          <p:cNvSpPr/>
          <p:nvPr/>
        </p:nvSpPr>
        <p:spPr>
          <a:xfrm>
            <a:off x="3544934" y="2893321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FCABE3DC-6DCE-4DEE-BDE2-F72B668D3896}"/>
              </a:ext>
            </a:extLst>
          </p:cNvPr>
          <p:cNvSpPr/>
          <p:nvPr/>
        </p:nvSpPr>
        <p:spPr>
          <a:xfrm>
            <a:off x="5373957" y="2861827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4FEBDA93-EDF2-406E-96B8-8D4AA9427FAB}"/>
              </a:ext>
            </a:extLst>
          </p:cNvPr>
          <p:cNvSpPr/>
          <p:nvPr/>
        </p:nvSpPr>
        <p:spPr>
          <a:xfrm rot="10800000">
            <a:off x="1677725" y="4681765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BA2BE2FC-F9D2-4CDA-AB9F-F2725C6858DC}"/>
              </a:ext>
            </a:extLst>
          </p:cNvPr>
          <p:cNvSpPr/>
          <p:nvPr/>
        </p:nvSpPr>
        <p:spPr>
          <a:xfrm rot="10800000">
            <a:off x="3534245" y="4681764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B91C7122-95BF-414B-AA84-8A781BE422D0}"/>
              </a:ext>
            </a:extLst>
          </p:cNvPr>
          <p:cNvSpPr/>
          <p:nvPr/>
        </p:nvSpPr>
        <p:spPr>
          <a:xfrm rot="10800000">
            <a:off x="5378720" y="4739253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15072121-F095-40B5-8598-DF5A65D3024B}"/>
              </a:ext>
            </a:extLst>
          </p:cNvPr>
          <p:cNvSpPr/>
          <p:nvPr/>
        </p:nvSpPr>
        <p:spPr>
          <a:xfrm>
            <a:off x="8275550" y="3950548"/>
            <a:ext cx="1425393" cy="45719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E318078-D2C6-472E-BF88-4A3F3DD1721C}"/>
              </a:ext>
            </a:extLst>
          </p:cNvPr>
          <p:cNvSpPr/>
          <p:nvPr/>
        </p:nvSpPr>
        <p:spPr>
          <a:xfrm rot="2027492">
            <a:off x="8149301" y="4585462"/>
            <a:ext cx="1780522" cy="86828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FE382718-6AEC-4E5C-B107-5E808442E2E0}"/>
              </a:ext>
            </a:extLst>
          </p:cNvPr>
          <p:cNvSpPr/>
          <p:nvPr/>
        </p:nvSpPr>
        <p:spPr>
          <a:xfrm rot="8610551">
            <a:off x="8117550" y="3351136"/>
            <a:ext cx="1775836" cy="54059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147638" y="1374428"/>
            <a:ext cx="11646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vulnerabilities are every where and even rising!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41A54B-74B5-49AC-B3E0-4D7BEBA3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" y="2044455"/>
            <a:ext cx="8248650" cy="4695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779A49-89B8-4DA1-AC9F-92FA7C9B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11" y="6081269"/>
            <a:ext cx="1498114" cy="4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8487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vulnerable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364D3A-4C32-4BAB-91D2-3F0BF7D6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11" y="3811898"/>
            <a:ext cx="627653" cy="627653"/>
          </a:xfrm>
          <a:prstGeom prst="rect">
            <a:avLst/>
          </a:prstGeom>
        </p:spPr>
      </p:pic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9E83581E-2162-4CB4-A20A-56476DE5E58E}"/>
              </a:ext>
            </a:extLst>
          </p:cNvPr>
          <p:cNvGrpSpPr/>
          <p:nvPr/>
        </p:nvGrpSpPr>
        <p:grpSpPr>
          <a:xfrm>
            <a:off x="9096468" y="3614809"/>
            <a:ext cx="1571149" cy="1899096"/>
            <a:chOff x="9089399" y="3429000"/>
            <a:chExt cx="1571149" cy="1899096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57F3686-9207-4C93-BC35-C7BDC1E63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6120" y="4197337"/>
              <a:ext cx="484428" cy="48442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CE8732-3B60-4621-9310-FF3F8B9C754D}"/>
                </a:ext>
              </a:extLst>
            </p:cNvPr>
            <p:cNvSpPr txBox="1"/>
            <p:nvPr/>
          </p:nvSpPr>
          <p:spPr>
            <a:xfrm>
              <a:off x="9089399" y="4681765"/>
              <a:ext cx="14248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Server-Side</a:t>
              </a: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 Layer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3E225A2-8173-4FDC-816C-935BC803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5339" y="3429000"/>
              <a:ext cx="1232995" cy="123299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70CB52-32A8-4154-86A5-652441D320FB}"/>
              </a:ext>
            </a:extLst>
          </p:cNvPr>
          <p:cNvSpPr txBox="1"/>
          <p:nvPr/>
        </p:nvSpPr>
        <p:spPr>
          <a:xfrm>
            <a:off x="1873045" y="370512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97AA6B-919E-4D37-B5BE-A12E96EA4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389" y="2366713"/>
            <a:ext cx="991625" cy="9916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F593B5A-1D2C-4579-BD75-5319F286B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389" y="3216425"/>
            <a:ext cx="991625" cy="99162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66C79F8-F309-4CE2-A553-796C07FE4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098" y="4107195"/>
            <a:ext cx="991625" cy="99162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1665FED-A25D-4729-B46A-28E5D4AAF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098" y="4946437"/>
            <a:ext cx="991625" cy="9916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A0272A-44E8-4222-B108-D2D2A6B09C17}"/>
              </a:ext>
            </a:extLst>
          </p:cNvPr>
          <p:cNvSpPr txBox="1"/>
          <p:nvPr/>
        </p:nvSpPr>
        <p:spPr>
          <a:xfrm>
            <a:off x="3030961" y="5938062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A6984B3-9D20-4D5D-82C5-1D5C68BE2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79" y="3701524"/>
            <a:ext cx="991625" cy="9916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DA365CF-5058-4C80-B9CB-F5A0DE9240B8}"/>
              </a:ext>
            </a:extLst>
          </p:cNvPr>
          <p:cNvSpPr txBox="1"/>
          <p:nvPr/>
        </p:nvSpPr>
        <p:spPr>
          <a:xfrm>
            <a:off x="6016057" y="46423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IDS/IPS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D28D79-74F3-42F6-BFCD-4D04E780A775}"/>
              </a:ext>
            </a:extLst>
          </p:cNvPr>
          <p:cNvSpPr/>
          <p:nvPr/>
        </p:nvSpPr>
        <p:spPr>
          <a:xfrm>
            <a:off x="1873045" y="3995474"/>
            <a:ext cx="7312294" cy="31382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D1646FE-5E37-4F66-9845-AE72C49B0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5220" y="3110253"/>
            <a:ext cx="678657" cy="65038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A0385504-5C24-401E-B477-A710BB3CBEB2}"/>
              </a:ext>
            </a:extLst>
          </p:cNvPr>
          <p:cNvGrpSpPr/>
          <p:nvPr/>
        </p:nvGrpSpPr>
        <p:grpSpPr>
          <a:xfrm>
            <a:off x="1531952" y="2366252"/>
            <a:ext cx="1495425" cy="1361586"/>
            <a:chOff x="4771954" y="2374766"/>
            <a:chExt cx="1495425" cy="1361586"/>
          </a:xfrm>
        </p:grpSpPr>
        <p:pic>
          <p:nvPicPr>
            <p:cNvPr id="1032" name="그림 1031">
              <a:extLst>
                <a:ext uri="{FF2B5EF4-FFF2-40B4-BE49-F238E27FC236}">
                  <a16:creationId xmlns:a16="http://schemas.microsoft.com/office/drawing/2014/main" id="{694F867C-156F-475A-A1BF-664F79EF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91004" y="2374766"/>
              <a:ext cx="1476375" cy="600075"/>
            </a:xfrm>
            <a:prstGeom prst="rect">
              <a:avLst/>
            </a:prstGeom>
          </p:spPr>
        </p:pic>
        <p:pic>
          <p:nvPicPr>
            <p:cNvPr id="1034" name="그림 1033">
              <a:extLst>
                <a:ext uri="{FF2B5EF4-FFF2-40B4-BE49-F238E27FC236}">
                  <a16:creationId xmlns:a16="http://schemas.microsoft.com/office/drawing/2014/main" id="{402EC04D-3B84-4760-830C-94CF167C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1954" y="2790303"/>
              <a:ext cx="1495425" cy="571500"/>
            </a:xfrm>
            <a:prstGeom prst="rect">
              <a:avLst/>
            </a:prstGeom>
          </p:spPr>
        </p:pic>
        <p:pic>
          <p:nvPicPr>
            <p:cNvPr id="1036" name="그림 1035">
              <a:extLst>
                <a:ext uri="{FF2B5EF4-FFF2-40B4-BE49-F238E27FC236}">
                  <a16:creationId xmlns:a16="http://schemas.microsoft.com/office/drawing/2014/main" id="{DC671AC2-907E-4D8F-BC31-3568603B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71954" y="3174377"/>
              <a:ext cx="1495425" cy="561975"/>
            </a:xfrm>
            <a:prstGeom prst="rect">
              <a:avLst/>
            </a:prstGeom>
          </p:spPr>
        </p:pic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4C16B6B3-FFEC-41F8-B0E3-D8088C32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06045" y="3241201"/>
              <a:ext cx="460323" cy="460323"/>
            </a:xfrm>
            <a:prstGeom prst="rect">
              <a:avLst/>
            </a:prstGeom>
          </p:spPr>
        </p:pic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7ADC73A7-352A-40AE-AEBD-9D8ED1B11A6B}"/>
              </a:ext>
            </a:extLst>
          </p:cNvPr>
          <p:cNvGrpSpPr/>
          <p:nvPr/>
        </p:nvGrpSpPr>
        <p:grpSpPr>
          <a:xfrm>
            <a:off x="9062377" y="2967100"/>
            <a:ext cx="1495425" cy="561975"/>
            <a:chOff x="9062377" y="2967100"/>
            <a:chExt cx="1495425" cy="561975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3EB1956-D36B-4945-A2D9-A6C3B5A9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2377" y="2967100"/>
              <a:ext cx="1495425" cy="56197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D765D3A-522E-4640-8E21-44FBB3F9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96468" y="3033924"/>
              <a:ext cx="460323" cy="460323"/>
            </a:xfrm>
            <a:prstGeom prst="rect">
              <a:avLst/>
            </a:prstGeom>
          </p:spPr>
        </p:pic>
      </p:grp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18527495-58F0-4D9C-9070-5D2209943C4F}"/>
              </a:ext>
            </a:extLst>
          </p:cNvPr>
          <p:cNvSpPr/>
          <p:nvPr/>
        </p:nvSpPr>
        <p:spPr>
          <a:xfrm>
            <a:off x="3077145" y="3243153"/>
            <a:ext cx="5989319" cy="13980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4513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OWASP 2021 Draft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EDF8B-4C5C-4163-9F0F-AB9B71A3F3A4}"/>
              </a:ext>
            </a:extLst>
          </p:cNvPr>
          <p:cNvSpPr txBox="1"/>
          <p:nvPr/>
        </p:nvSpPr>
        <p:spPr>
          <a:xfrm>
            <a:off x="416641" y="2165742"/>
            <a:ext cx="6113206" cy="395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A01:2021-Broken Access Control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A02:2021-Cryptographic Failure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A03:2021-Injection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A04:2021-Insecure Design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A05:2021-Security Misconfiguration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A06:2021-Vulnerable and Outdated Components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A07:2021-Identification and Authentication Failures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A08:2021-Software and Data Integrity Failures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A09:2021-Security Logging and Monitoring Failures 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A10:2021-Server-Side Request Forgery </a:t>
            </a:r>
          </a:p>
        </p:txBody>
      </p:sp>
      <p:pic>
        <p:nvPicPr>
          <p:cNvPr id="8195" name="Picture 3" descr="OWASP 소개 - Opennaru, Inc.">
            <a:extLst>
              <a:ext uri="{FF2B5EF4-FFF2-40B4-BE49-F238E27FC236}">
                <a16:creationId xmlns:a16="http://schemas.microsoft.com/office/drawing/2014/main" id="{D8840799-2E6B-4E46-BB2C-0EDBB2D2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89" y="3188507"/>
            <a:ext cx="4155141" cy="14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8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626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A01 Broken Access Control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D0363-4C9B-403D-89E5-87C3D380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8" y="1968631"/>
            <a:ext cx="7727316" cy="43896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81C8D7-19AD-4BAF-9045-6FAF502B4EB6}"/>
              </a:ext>
            </a:extLst>
          </p:cNvPr>
          <p:cNvSpPr txBox="1"/>
          <p:nvPr/>
        </p:nvSpPr>
        <p:spPr>
          <a:xfrm>
            <a:off x="247345" y="6370948"/>
            <a:ext cx="682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figure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https://portswigger.net/web-security/access-control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52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3267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A03 Injection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Sql Injection ">
            <a:extLst>
              <a:ext uri="{FF2B5EF4-FFF2-40B4-BE49-F238E27FC236}">
                <a16:creationId xmlns:a16="http://schemas.microsoft.com/office/drawing/2014/main" id="{38B97852-8B34-46CA-BE2F-BE090DD8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2055420"/>
            <a:ext cx="4350774" cy="43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48110-891E-4031-B234-904DD998F5AA}"/>
              </a:ext>
            </a:extLst>
          </p:cNvPr>
          <p:cNvSpPr txBox="1"/>
          <p:nvPr/>
        </p:nvSpPr>
        <p:spPr>
          <a:xfrm>
            <a:off x="5077131" y="2251899"/>
            <a:ext cx="6113206" cy="1799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SQL 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dirty="0">
                <a:latin typeface="Roboto" panose="02000000000000000000" pitchFamily="2" charset="0"/>
              </a:rPr>
              <a:t>OS Command 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P</a:t>
            </a:r>
            <a:r>
              <a:rPr lang="en-US" altLang="ko-KR" b="1" dirty="0">
                <a:latin typeface="Roboto" panose="02000000000000000000" pitchFamily="2" charset="0"/>
              </a:rPr>
              <a:t>HP code injection (Obsolete)</a:t>
            </a:r>
            <a:endParaRPr lang="en-US" altLang="ko-KR" b="1" i="0" dirty="0">
              <a:effectLst/>
              <a:latin typeface="Roboto" panose="02000000000000000000" pitchFamily="2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803</Words>
  <Application>Microsoft Office PowerPoint</Application>
  <PresentationFormat>와이드스크린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Georgia Pro Cond Light</vt:lpstr>
      <vt:lpstr>Apple SD Gothic Neo</vt:lpstr>
      <vt:lpstr>Arial</vt:lpstr>
      <vt:lpstr>배달의민족 주아</vt:lpstr>
      <vt:lpstr>Roboto</vt:lpstr>
      <vt:lpstr>Symbol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남득윤</cp:lastModifiedBy>
  <cp:revision>58</cp:revision>
  <dcterms:created xsi:type="dcterms:W3CDTF">2020-05-15T03:41:41Z</dcterms:created>
  <dcterms:modified xsi:type="dcterms:W3CDTF">2021-09-23T14:54:31Z</dcterms:modified>
</cp:coreProperties>
</file>