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72" r:id="rId4"/>
    <p:sldId id="277" r:id="rId5"/>
    <p:sldId id="283" r:id="rId6"/>
    <p:sldId id="275" r:id="rId7"/>
    <p:sldId id="279" r:id="rId8"/>
    <p:sldId id="280" r:id="rId9"/>
    <p:sldId id="281" r:id="rId10"/>
    <p:sldId id="278" r:id="rId11"/>
    <p:sldId id="282" r:id="rId12"/>
  </p:sldIdLst>
  <p:sldSz cx="12192000" cy="6858000"/>
  <p:notesSz cx="6858000" cy="9144000"/>
  <p:embeddedFontLst>
    <p:embeddedFont>
      <p:font typeface="Georgia Pro Cond Light" panose="02040306050405020303" pitchFamily="18" charset="0"/>
      <p:regular r:id="rId14"/>
      <p: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배달의민족 주아" panose="02020603020101020101" pitchFamily="18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현조" initials="박현" lastIdx="2" clrIdx="0">
    <p:extLst>
      <p:ext uri="{19B8F6BF-5375-455C-9EA6-DF929625EA0E}">
        <p15:presenceInfo xmlns:p15="http://schemas.microsoft.com/office/powerpoint/2012/main" userId="d8fae95bc8af32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ACC"/>
    <a:srgbClr val="3F3F46"/>
    <a:srgbClr val="383838"/>
    <a:srgbClr val="094771"/>
    <a:srgbClr val="252526"/>
    <a:srgbClr val="3C3C3C"/>
    <a:srgbClr val="1E1E1E"/>
    <a:srgbClr val="FFFFFF"/>
    <a:srgbClr val="E8E8EA"/>
    <a:srgbClr val="088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373" autoAdjust="0"/>
  </p:normalViewPr>
  <p:slideViewPr>
    <p:cSldViewPr snapToGrid="0">
      <p:cViewPr varScale="1">
        <p:scale>
          <a:sx n="47" d="100"/>
          <a:sy n="47" d="100"/>
        </p:scale>
        <p:origin x="2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B679B-6990-4FD7-9D0F-597A336680FE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D52BE-EEAD-4C22-89C4-B3E9371DB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39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 This is </a:t>
            </a:r>
            <a:r>
              <a:rPr lang="ko-KR" altLang="en-US" dirty="0"/>
              <a:t>남득윤 </a:t>
            </a:r>
            <a:r>
              <a:rPr lang="en-US" altLang="ko-KR" dirty="0"/>
              <a:t>from team 3 and we would do research on web security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474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 this section I would finalize our project goal</a:t>
            </a:r>
          </a:p>
          <a:p>
            <a:pPr marL="0" indent="0">
              <a:buNone/>
            </a:pPr>
            <a:r>
              <a:rPr lang="en-US" altLang="ko-KR" dirty="0"/>
              <a:t>There are many different types of security vulnerabilities, so it is necessary to select a few among them.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208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There are many different types of security vulnerabilities, so it is necessary to select a few among them.</a:t>
            </a:r>
          </a:p>
          <a:p>
            <a:pPr marL="0" indent="0">
              <a:buNone/>
            </a:pPr>
            <a:endParaRPr lang="en-US" altLang="ko-KR" dirty="0"/>
          </a:p>
          <a:p>
            <a:pPr algn="l"/>
            <a:r>
              <a:rPr lang="en-US" altLang="ko-KR" dirty="0"/>
              <a:t>We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have not decided the criteria and specific vulnerabilities yet.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60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It is the index of todays presentation.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9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Web is in everywhere</a:t>
            </a:r>
          </a:p>
          <a:p>
            <a:r>
              <a:rPr lang="en-US" altLang="ko-KR" dirty="0"/>
              <a:t>The world wide web is used by millions of people everyday.</a:t>
            </a:r>
          </a:p>
          <a:p>
            <a:r>
              <a:rPr lang="en-US" altLang="ko-KR" dirty="0"/>
              <a:t>We use it from our computers, our phones, even our cars.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Georgia Pro Cond Light" panose="02040306050405020303" pitchFamily="18" charset="0"/>
                <a:ea typeface="Cambria Math" panose="02040503050406030204" pitchFamily="18" charset="0"/>
              </a:rPr>
              <a:t>Web Service have become more diverse. </a:t>
            </a:r>
            <a:r>
              <a:rPr lang="en-US" altLang="ko-KR" dirty="0"/>
              <a:t>Unlike the web service of the past, which merely provide information, </a:t>
            </a:r>
            <a:endParaRPr lang="en-US" altLang="ko-KR" sz="1200" dirty="0">
              <a:latin typeface="Georgia Pro Cond Light" panose="02040306050405020303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Georgia Pro Cond Light" panose="02040306050405020303" pitchFamily="18" charset="0"/>
                <a:ea typeface="Cambria Math" panose="02040503050406030204" pitchFamily="18" charset="0"/>
              </a:rPr>
              <a:t>SNS/ sharing videos/ cloud web service leads the explosion on web service.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46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Compared to the explosive growth of web services, web security is far behind. Web security incidents are destructive enough to affect society as a whole.</a:t>
            </a:r>
          </a:p>
          <a:p>
            <a:r>
              <a:rPr lang="en-US" altLang="ko-KR" dirty="0"/>
              <a:t>Web hacking involves various attacks such as illegal login, injecting malicious code into server-side, and stealing personal information such as </a:t>
            </a:r>
            <a:br>
              <a:rPr lang="en-US" altLang="ko-KR" dirty="0"/>
            </a:br>
            <a:r>
              <a:rPr lang="en-US" altLang="ko-KR" dirty="0"/>
              <a:t>public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Certificate or password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68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dirty="0"/>
              <a:t>The Graph is from CVE which is a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non-profit organization for cyber security.</a:t>
            </a:r>
          </a:p>
          <a:p>
            <a:pPr algn="l"/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They </a:t>
            </a:r>
            <a:r>
              <a:rPr lang="en-US" altLang="ko-KR" b="0" i="0" dirty="0">
                <a:solidFill>
                  <a:srgbClr val="808080"/>
                </a:solidFill>
                <a:effectLst/>
                <a:latin typeface="Verdana" panose="020B0604030504040204" pitchFamily="34" charset="0"/>
              </a:rPr>
              <a:t> identify, define, and catalog publicly disclosed cybersecurity vulnerabilities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b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</a:b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CVE does not only focus on “web security” but they mainly focus on web security.</a:t>
            </a:r>
          </a:p>
          <a:p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And you can see the ascending trends in the types of vulnerabilities by year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81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vulnerable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security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First/.Malicious attacks through HTTP 80 port, which even firewalls cannot block, are delivered to the web server as it is. </a:t>
            </a:r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Secondly. security devices such as firewall, IDS, and IPS, cannot block attacks on the application layer.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Firewall, IDS/IPS they protect malicious attack in Network Layer and Transport Layer.</a:t>
            </a:r>
          </a:p>
          <a:p>
            <a:pPr marL="0" indent="0">
              <a:buNone/>
            </a:pPr>
            <a:r>
              <a:rPr lang="en-US" altLang="ko-KR" dirty="0"/>
              <a:t>Not in AP layer. It detects and controls the destination IP and port. But It cannot detect the attacks on data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890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 this section I would introduce some </a:t>
            </a:r>
            <a:r>
              <a:rPr lang="en-US" altLang="ko-KR" sz="12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General Issues</a:t>
            </a:r>
            <a:r>
              <a:rPr lang="ko-KR" altLang="en-US" sz="12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</a:t>
            </a:r>
            <a:r>
              <a:rPr lang="ko-KR" altLang="en-US" sz="12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web</a:t>
            </a:r>
            <a:r>
              <a:rPr lang="ko-KR" altLang="en-US" sz="12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security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The International Web Security Standards Organization announces Internet OWASP-10 (Web Vulnerabilities ranking top 10) every three or four year.</a:t>
            </a:r>
          </a:p>
          <a:p>
            <a:pPr marL="0" indent="0">
              <a:buNone/>
            </a:pPr>
            <a:r>
              <a:rPr lang="en-US" altLang="ko-KR" dirty="0"/>
              <a:t>And Draft of </a:t>
            </a:r>
            <a:r>
              <a:rPr lang="en-US" altLang="ko-KR" dirty="0" err="1"/>
              <a:t>owasp</a:t>
            </a:r>
            <a:r>
              <a:rPr lang="en-US" altLang="ko-KR" dirty="0"/>
              <a:t> 2021 has been released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 would introduce two of them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effectLst/>
                <a:latin typeface="Roboto" panose="02000000000000000000" pitchFamily="2" charset="0"/>
              </a:rPr>
              <a:t>A01:2021-Broken Access Control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>
                <a:effectLst/>
                <a:latin typeface="Roboto" panose="02000000000000000000" pitchFamily="2" charset="0"/>
              </a:rPr>
              <a:t>A03:2021-Injection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60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Access control enforces policy such that users cannot act outside of their intended permissions.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A01 Broken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Access Control occurs when such policy fails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Failures typically lead to unauthorized information disclosure, modification, or destruction of all data or performing a business function outside the user's limits.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Bypassing access control checks by modifying the URL, internal application state, or the HTML page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/>
              <a:t>A01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has the most occurrences in the contributed vulnerability dataset of OWASP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9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Injection is the most well-known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vulnerability in web security region.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As the word injection says, it injects some un-intended input to server-side.</a:t>
            </a:r>
          </a:p>
          <a:p>
            <a:pPr marL="0" indent="0">
              <a:buNone/>
            </a:pP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An application is vulnerable to attack when User-supplied data is not validated, filtered by the application.</a:t>
            </a:r>
          </a:p>
          <a:p>
            <a:pPr marL="0" indent="0">
              <a:buNone/>
            </a:pP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altLang="ko-KR" dirty="0"/>
              <a:t>Especially SQL injection has historically been the most detected threat for 15-16 years.</a:t>
            </a:r>
          </a:p>
          <a:p>
            <a:pPr marL="0" indent="0">
              <a:buNone/>
            </a:pPr>
            <a:r>
              <a:rPr lang="en-US" altLang="ko-KR" dirty="0"/>
              <a:t>But it is still occurring and is important.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That is because of the change in the SQL from MySQL, Oracle in local to NoSQL and cloud such as Amazon RDS.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D52BE-EEAD-4C22-89C4-B3E9371DB7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01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3133B-AD84-446B-916B-3DA477FE5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9AD1B-7906-4AD3-89ED-26DB82E63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EAE89-CC2C-478B-A740-00445345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7A4CB-1270-4535-AFA6-B1B96319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2C28-6EE3-478A-85D2-F4D0E88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99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A5E68-18B1-4356-B5F2-F9752CA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B460C-92BD-462F-9674-8501E6EC2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CAA2AA-1AB4-4EDF-8B80-0F1F652A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0573A-FC4D-4D7E-B17E-9800CA20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C0F44-4F41-49A3-BBE7-72F2B31B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29F183-9155-436A-91E9-CA8FD008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065BAB-1821-4E2C-9984-8BB8DC887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C5346-628F-4386-8818-EF887D65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B01C3-C19F-4921-A618-A4693A58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C6330D-1203-47F2-B2BC-DFC236F3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1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5CBF-E128-4513-A30E-48BF8F5C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1E18A5-E168-4A8D-9FA9-A78C0BAC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0119D-8416-4900-9AEF-926BB1D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76D97-7979-4CDB-8FD1-A0674CEA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1611B-6361-4658-91FF-F7AC780B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0DCA1-4764-4186-9200-FD6CFE220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1469A-A083-494C-B8B4-647F2FA0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520C-EB1C-44C1-AC53-BDEDDD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A0E7F-6AB1-472C-BADB-DB41B35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93C6-48A6-4C87-88FE-F9E0D262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2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7F06-6AEA-42DE-AD4F-5D385896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869E9-4A4F-4A2C-907C-39319F51F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1B5CC-305B-47FE-92B7-1746A5F1B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221858-D8CC-4118-AE67-296BF18B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5B9235-93CD-4304-B6F6-7B00D912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A32C02-B47D-4CF8-8395-FED8407D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E6283-97E5-45A8-9E71-D34C0D00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048421-70EE-4231-B88A-B329C3BC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2C93C7-11B6-4797-9AA6-64AB5DBD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5BC2D0-8B82-45A3-BA58-9832E3E8E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F8563D-DC65-47CB-B830-AEC0DEFDC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9F7544-5BDD-4E4A-99E0-72532155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C6538-2F6C-44AB-8FFB-27E717F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81176-008C-4372-A13D-A4FBCA83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B38DF-93C1-4AD8-A683-0DBFBC5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802390-67DF-42AA-A3D7-4D711CA1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BE6ACB-FF99-41E0-BE62-AC5A5D1B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E92C9E-2F2C-429E-B78E-3FF04BF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4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BC100-B8D2-4C5F-84B0-1A0D5D33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CBCE15-CA53-40C6-9363-44E5A0C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85003-BDF4-46D3-80B1-2A3067CA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5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AD132-4872-4C7D-BDB5-8354E5D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8C193-08B1-49AF-B6A6-99609069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89C3B-FC55-4925-AB11-FDB22BB1F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D6714-D1D0-4CEE-9A57-C8935BD6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6359E-5A44-47AD-9813-C7A9AFD7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3A96B-10C7-424C-A166-6C439805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0AAD-AC3A-4686-8033-119DBA6E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C3D88E-1D14-4422-AFC5-1BA576F15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E5327-CE3F-4A28-AE4A-C89CD551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52DFE-F8CA-4B4D-99EE-8D7CE5EB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A957-3395-46D6-9B9D-47B5502A23C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5D03D7-48E0-4E0B-BE41-D10BDE7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B0405-2141-451A-A1CD-62414A5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E144DB-6241-41D6-B73C-CA4B41B9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A3857-BF36-437A-B200-077C67BE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7E73-B261-4EF5-9C03-F1A7CCFA6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A957-3395-46D6-9B9D-47B5502A23CA}" type="datetimeFigureOut">
              <a:rPr lang="ko-KR" altLang="en-US" smtClean="0"/>
              <a:t>2021-09-24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6C168-D136-4283-A8D7-4C680D37A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D5B2-04B1-400F-8BF3-FBB1EDB59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96D9B-4146-4C16-B72F-1D0E80061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88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F3F8B0-E0C6-4C18-B2DB-30C9531556E3}"/>
              </a:ext>
            </a:extLst>
          </p:cNvPr>
          <p:cNvSpPr/>
          <p:nvPr/>
        </p:nvSpPr>
        <p:spPr>
          <a:xfrm>
            <a:off x="1671167" y="1480091"/>
            <a:ext cx="8849666" cy="4039522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373C0B-F427-4675-BA89-CFB9B987AA21}"/>
              </a:ext>
            </a:extLst>
          </p:cNvPr>
          <p:cNvSpPr txBox="1"/>
          <p:nvPr/>
        </p:nvSpPr>
        <p:spPr>
          <a:xfrm>
            <a:off x="1671173" y="2576522"/>
            <a:ext cx="8849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Georgia Pro Cond Light" panose="020B0604020202020204" pitchFamily="18" charset="0"/>
                <a:ea typeface="Cambria Math" panose="02040503050406030204" pitchFamily="18" charset="0"/>
                <a:cs typeface="Angsana New" panose="020B0502040204020203" pitchFamily="18" charset="-34"/>
              </a:rPr>
              <a:t>Web Security Research Proposal</a:t>
            </a:r>
            <a:endParaRPr lang="ko-KR" altLang="en-US" sz="5400" b="1" dirty="0">
              <a:solidFill>
                <a:schemeClr val="bg1"/>
              </a:solidFill>
              <a:latin typeface="Georgia Pro Cond Light" panose="020B0604020202020204" pitchFamily="18" charset="0"/>
              <a:ea typeface="나눔스퀘어 ExtraBold" panose="020B0600000101010101" pitchFamily="50" charset="-127"/>
              <a:cs typeface="Angsana New" panose="020B0502040204020203" pitchFamily="18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1DE55-5D84-4979-B8CB-F5D74AF944E8}"/>
              </a:ext>
            </a:extLst>
          </p:cNvPr>
          <p:cNvSpPr txBox="1"/>
          <p:nvPr/>
        </p:nvSpPr>
        <p:spPr>
          <a:xfrm>
            <a:off x="4304298" y="3875943"/>
            <a:ext cx="391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Georgia Pro Cond Light" panose="02040306050405020303" pitchFamily="18" charset="0"/>
              </a:rPr>
              <a:t>Team: 3 2021.09.24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126D0-5CC0-430C-84E0-9175503F6019}"/>
              </a:ext>
            </a:extLst>
          </p:cNvPr>
          <p:cNvSpPr txBox="1"/>
          <p:nvPr/>
        </p:nvSpPr>
        <p:spPr>
          <a:xfrm>
            <a:off x="3969542" y="4408819"/>
            <a:ext cx="425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남득윤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, 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문태의</a:t>
            </a:r>
            <a:r>
              <a:rPr lang="en-US" altLang="ko-KR" dirty="0">
                <a:solidFill>
                  <a:schemeClr val="bg1"/>
                </a:solidFill>
                <a:latin typeface="Georgia Pro Cond Light" panose="02040306050405020303" pitchFamily="18" charset="0"/>
              </a:rPr>
              <a:t>,  </a:t>
            </a:r>
            <a:r>
              <a:rPr lang="ko-KR" altLang="en-US" dirty="0">
                <a:solidFill>
                  <a:schemeClr val="bg1"/>
                </a:solidFill>
                <a:latin typeface="Georgia Pro Cond Light" panose="02040306050405020303" pitchFamily="18" charset="0"/>
              </a:rPr>
              <a:t>한영진</a:t>
            </a:r>
            <a:endParaRPr lang="en-US" altLang="ko-KR" dirty="0">
              <a:solidFill>
                <a:schemeClr val="bg1"/>
              </a:solidFill>
              <a:latin typeface="Georgia Pro Cond Light" panose="02040306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94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922"/>
    </mc:Choice>
    <mc:Fallback xmlns="">
      <p:transition spd="slow" advTm="39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316069" y="102705"/>
            <a:ext cx="2856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Project Goal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A36E55-E317-4142-AC3F-19D6F97A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D35D8B-56D1-4F3D-A77C-42454D496420}"/>
              </a:ext>
            </a:extLst>
          </p:cNvPr>
          <p:cNvSpPr txBox="1"/>
          <p:nvPr/>
        </p:nvSpPr>
        <p:spPr>
          <a:xfrm>
            <a:off x="340751" y="1448201"/>
            <a:ext cx="10514062" cy="277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3600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establishing </a:t>
            </a:r>
            <a:r>
              <a:rPr lang="en-US" altLang="ko-KR" sz="3600" i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 vulnerable </a:t>
            </a:r>
            <a:r>
              <a:rPr lang="en-US" altLang="ko-KR" sz="3600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environment</a:t>
            </a:r>
          </a:p>
          <a:p>
            <a:pPr marL="342900" indent="-342900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3600" dirty="0">
                <a:solidFill>
                  <a:srgbClr val="20212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practice attacking simulations</a:t>
            </a:r>
          </a:p>
          <a:p>
            <a:pPr marL="342900" indent="-342900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3600" dirty="0">
                <a:solidFill>
                  <a:srgbClr val="20212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find patch notes and solutions</a:t>
            </a:r>
          </a:p>
          <a:p>
            <a:pPr marL="342900" indent="-342900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3600" dirty="0">
                <a:solidFill>
                  <a:srgbClr val="20212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and </a:t>
            </a:r>
            <a:r>
              <a:rPr lang="en-US" altLang="ko-KR" sz="3600" dirty="0">
                <a:solidFill>
                  <a:schemeClr val="accent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present appropriate security guidelines</a:t>
            </a:r>
          </a:p>
        </p:txBody>
      </p:sp>
    </p:spTree>
    <p:extLst>
      <p:ext uri="{BB962C8B-B14F-4D97-AF65-F5344CB8AC3E}">
        <p14:creationId xmlns:p14="http://schemas.microsoft.com/office/powerpoint/2010/main" val="391796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03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316069" y="102705"/>
            <a:ext cx="2856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Project Goal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A36E55-E317-4142-AC3F-19D6F97A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BB3D7F-EB3B-4FD9-8894-714B3A7D2894}"/>
              </a:ext>
            </a:extLst>
          </p:cNvPr>
          <p:cNvSpPr txBox="1"/>
          <p:nvPr/>
        </p:nvSpPr>
        <p:spPr>
          <a:xfrm>
            <a:off x="247345" y="1448201"/>
            <a:ext cx="10794282" cy="5941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2400" b="1" i="0" dirty="0">
                <a:effectLst/>
                <a:latin typeface="Roboto" panose="02000000000000000000" pitchFamily="2" charset="0"/>
              </a:rPr>
              <a:t>Selection on the specific vulnerabilities would be based on</a:t>
            </a:r>
          </a:p>
          <a:p>
            <a:pPr marL="342900" indent="-342900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2400" b="1" dirty="0">
                <a:solidFill>
                  <a:srgbClr val="202124"/>
                </a:solidFill>
                <a:latin typeface="Roboto" panose="02000000000000000000" pitchFamily="2" charset="0"/>
                <a:ea typeface="배달의민족 주아" panose="02020603020101020101" pitchFamily="18" charset="-127"/>
              </a:rPr>
              <a:t>CVE code</a:t>
            </a:r>
            <a:endParaRPr lang="en-US" altLang="ko-KR" sz="2400" dirty="0">
              <a:solidFill>
                <a:srgbClr val="20212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lvl="0" algn="l" latinLnBrk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altLang="ko-KR" sz="2400" b="1" dirty="0">
              <a:solidFill>
                <a:srgbClr val="202124"/>
              </a:solidFill>
              <a:latin typeface="Roboto" panose="02000000000000000000" pitchFamily="2" charset="0"/>
              <a:ea typeface="배달의민족 주아" panose="02020603020101020101" pitchFamily="18" charset="-127"/>
            </a:endParaRPr>
          </a:p>
          <a:p>
            <a:pPr lvl="0" algn="l" latinLnBrk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altLang="ko-KR" sz="2400" b="1" dirty="0">
                <a:solidFill>
                  <a:srgbClr val="202124"/>
                </a:solidFill>
                <a:latin typeface="Roboto" panose="02000000000000000000" pitchFamily="2" charset="0"/>
                <a:ea typeface="배달의민족 주아" panose="02020603020101020101" pitchFamily="18" charset="-127"/>
              </a:rPr>
              <a:t>.  And  web server(e.g. Apache Tomcat, </a:t>
            </a:r>
            <a:r>
              <a:rPr lang="en-US" altLang="ko-KR" sz="2400" b="1" dirty="0" err="1">
                <a:solidFill>
                  <a:srgbClr val="202124"/>
                </a:solidFill>
                <a:latin typeface="Roboto" panose="02000000000000000000" pitchFamily="2" charset="0"/>
                <a:ea typeface="배달의민족 주아" panose="02020603020101020101" pitchFamily="18" charset="-127"/>
              </a:rPr>
              <a:t>Lighttpd</a:t>
            </a:r>
            <a:r>
              <a:rPr lang="en-US" altLang="ko-KR" sz="2400" b="1" dirty="0">
                <a:solidFill>
                  <a:srgbClr val="202124"/>
                </a:solidFill>
                <a:latin typeface="Roboto" panose="02000000000000000000" pitchFamily="2" charset="0"/>
                <a:ea typeface="배달의민족 주아" panose="02020603020101020101" pitchFamily="18" charset="-127"/>
              </a:rPr>
              <a:t> ...)</a:t>
            </a:r>
          </a:p>
          <a:p>
            <a:pPr lvl="0" algn="l" latinLnBrk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altLang="ko-KR" sz="2400" b="1" dirty="0">
              <a:solidFill>
                <a:srgbClr val="202124"/>
              </a:solidFill>
              <a:latin typeface="Roboto" panose="02000000000000000000" pitchFamily="2" charset="0"/>
              <a:ea typeface="배달의민족 주아" panose="02020603020101020101" pitchFamily="18" charset="-127"/>
            </a:endParaRPr>
          </a:p>
          <a:p>
            <a:pPr lvl="0" algn="l" latinLnBrk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altLang="ko-KR" sz="2400" b="1" dirty="0">
              <a:solidFill>
                <a:srgbClr val="202124"/>
              </a:solidFill>
              <a:latin typeface="Roboto" panose="02000000000000000000" pitchFamily="2" charset="0"/>
              <a:ea typeface="배달의민족 주아" panose="02020603020101020101" pitchFamily="18" charset="-127"/>
            </a:endParaRPr>
          </a:p>
          <a:p>
            <a:pPr lvl="0" algn="l" latinLnBrk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altLang="ko-KR" sz="2400" b="1" dirty="0">
              <a:solidFill>
                <a:srgbClr val="202124"/>
              </a:solidFill>
              <a:latin typeface="Roboto" panose="02000000000000000000" pitchFamily="2" charset="0"/>
              <a:ea typeface="배달의민족 주아" panose="02020603020101020101" pitchFamily="18" charset="-127"/>
            </a:endParaRPr>
          </a:p>
          <a:p>
            <a:pPr latinLnBrk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altLang="ko-KR" sz="2400" b="1" dirty="0">
                <a:solidFill>
                  <a:srgbClr val="202124"/>
                </a:solidFill>
                <a:latin typeface="Roboto" panose="02000000000000000000" pitchFamily="2" charset="0"/>
                <a:ea typeface="배달의민족 주아" panose="02020603020101020101" pitchFamily="18" charset="-127"/>
              </a:rPr>
              <a:t>.  Or </a:t>
            </a:r>
            <a:r>
              <a:rPr lang="en-US" altLang="ko-KR" sz="2400" b="1" i="0" dirty="0">
                <a:effectLst/>
                <a:latin typeface="Roboto" panose="02000000000000000000" pitchFamily="2" charset="0"/>
              </a:rPr>
              <a:t>its type( e.g. Injection, Broken Access Control)</a:t>
            </a:r>
          </a:p>
          <a:p>
            <a:pPr lvl="0" algn="l" latinLnBrk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altLang="ko-KR" sz="2400" b="1" dirty="0">
              <a:solidFill>
                <a:srgbClr val="202124"/>
              </a:solidFill>
              <a:latin typeface="Roboto" panose="02000000000000000000" pitchFamily="2" charset="0"/>
              <a:ea typeface="배달의민족 주아" panose="02020603020101020101" pitchFamily="18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altLang="ko-KR" sz="2400" b="1" dirty="0">
              <a:solidFill>
                <a:srgbClr val="202124"/>
              </a:solidFill>
              <a:latin typeface="Roboto" panose="02000000000000000000" pitchFamily="2" charset="0"/>
              <a:ea typeface="배달의민족 주아" panose="02020603020101020101" pitchFamily="18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altLang="ko-KR" sz="2400" b="1" dirty="0">
              <a:solidFill>
                <a:srgbClr val="202124"/>
              </a:solidFill>
              <a:latin typeface="Roboto" panose="02000000000000000000" pitchFamily="2" charset="0"/>
              <a:ea typeface="배달의민족 주아" panose="02020603020101020101" pitchFamily="18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altLang="ko-KR" sz="2400" b="1" dirty="0">
              <a:solidFill>
                <a:srgbClr val="202124"/>
              </a:solidFill>
              <a:latin typeface="Roboto" panose="02000000000000000000" pitchFamily="2" charset="0"/>
              <a:ea typeface="배달의민족 주아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230907-E5EA-4CE3-9860-F6E659865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67" y="2464011"/>
            <a:ext cx="1498114" cy="4688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F2EB76-EC09-4744-B28B-7DE22256F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08" y="5406866"/>
            <a:ext cx="943321" cy="943321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21BBCF-8AA1-46A6-AA43-B3FCD7C10A2B}"/>
              </a:ext>
            </a:extLst>
          </p:cNvPr>
          <p:cNvGrpSpPr/>
          <p:nvPr/>
        </p:nvGrpSpPr>
        <p:grpSpPr>
          <a:xfrm>
            <a:off x="600967" y="3433099"/>
            <a:ext cx="2506026" cy="1473554"/>
            <a:chOff x="4419352" y="4807112"/>
            <a:chExt cx="2901833" cy="1676648"/>
          </a:xfrm>
        </p:grpSpPr>
        <p:pic>
          <p:nvPicPr>
            <p:cNvPr id="24" name="Picture 2" descr="web 공부] 무료 서버(server) 아파치 톰캣(Apache Tomcat)을 이클립스(eclipse)에 연동하기 : 네이버 블로그">
              <a:extLst>
                <a:ext uri="{FF2B5EF4-FFF2-40B4-BE49-F238E27FC236}">
                  <a16:creationId xmlns:a16="http://schemas.microsoft.com/office/drawing/2014/main" id="{ED9D35CC-9DD8-4F29-B6D1-F6F799B53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352" y="4807112"/>
              <a:ext cx="1676648" cy="1676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DD0FB58D-BBA1-49F6-BC50-1B2AD73880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2055" y="4930653"/>
              <a:ext cx="1489130" cy="14295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7853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5C409B-881B-484E-89C0-B371A7B01706}"/>
              </a:ext>
            </a:extLst>
          </p:cNvPr>
          <p:cNvSpPr/>
          <p:nvPr/>
        </p:nvSpPr>
        <p:spPr>
          <a:xfrm>
            <a:off x="0" y="0"/>
            <a:ext cx="5343525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A287BC-ABDA-4689-A581-D46698EC00B1}"/>
              </a:ext>
            </a:extLst>
          </p:cNvPr>
          <p:cNvSpPr/>
          <p:nvPr/>
        </p:nvSpPr>
        <p:spPr>
          <a:xfrm>
            <a:off x="789981" y="1476375"/>
            <a:ext cx="3619500" cy="3905250"/>
          </a:xfrm>
          <a:prstGeom prst="rect">
            <a:avLst/>
          </a:prstGeom>
          <a:noFill/>
          <a:ln w="130175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32BF3-31B7-48E9-97A2-C6AD285CEF7E}"/>
              </a:ext>
            </a:extLst>
          </p:cNvPr>
          <p:cNvSpPr txBox="1"/>
          <p:nvPr/>
        </p:nvSpPr>
        <p:spPr>
          <a:xfrm>
            <a:off x="1779636" y="3043535"/>
            <a:ext cx="16401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index</a:t>
            </a:r>
            <a:endParaRPr lang="ko-KR" altLang="en-US" sz="5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2DE98-8D87-4402-A68D-4C31CB7FDDE6}"/>
              </a:ext>
            </a:extLst>
          </p:cNvPr>
          <p:cNvSpPr txBox="1"/>
          <p:nvPr/>
        </p:nvSpPr>
        <p:spPr>
          <a:xfrm>
            <a:off x="6133506" y="108538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01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BDF5-C3CE-4DE3-906D-B0EA56CAEABE}"/>
              </a:ext>
            </a:extLst>
          </p:cNvPr>
          <p:cNvSpPr txBox="1"/>
          <p:nvPr/>
        </p:nvSpPr>
        <p:spPr>
          <a:xfrm>
            <a:off x="6952961" y="1208493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Motivations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54CB8-D00A-4BE4-B0BF-F9E5A0D3F8E9}"/>
              </a:ext>
            </a:extLst>
          </p:cNvPr>
          <p:cNvSpPr txBox="1"/>
          <p:nvPr/>
        </p:nvSpPr>
        <p:spPr>
          <a:xfrm>
            <a:off x="6133506" y="2777688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02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C09752-FE32-4093-B772-3FFAD4B91079}"/>
              </a:ext>
            </a:extLst>
          </p:cNvPr>
          <p:cNvSpPr txBox="1"/>
          <p:nvPr/>
        </p:nvSpPr>
        <p:spPr>
          <a:xfrm>
            <a:off x="6952961" y="2900798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General Issues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A8A7B-A1D7-4DCC-8E2C-83109D3256EB}"/>
              </a:ext>
            </a:extLst>
          </p:cNvPr>
          <p:cNvSpPr txBox="1"/>
          <p:nvPr/>
        </p:nvSpPr>
        <p:spPr>
          <a:xfrm>
            <a:off x="6133506" y="4469993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rgbClr val="677787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03</a:t>
            </a:r>
            <a:endParaRPr lang="ko-KR" altLang="en-US" sz="4000">
              <a:solidFill>
                <a:srgbClr val="677787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090683-093A-49C2-9F64-804EF330738A}"/>
              </a:ext>
            </a:extLst>
          </p:cNvPr>
          <p:cNvSpPr txBox="1"/>
          <p:nvPr/>
        </p:nvSpPr>
        <p:spPr>
          <a:xfrm>
            <a:off x="6952961" y="4593103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 Pro Cond Light" panose="02040306050405020303" pitchFamily="18" charset="0"/>
                <a:ea typeface="나눔스퀘어 Bold" panose="020B0600000101010101" pitchFamily="50" charset="-127"/>
              </a:rPr>
              <a:t>Project Goals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Georgia Pro Cond Light" panose="02040306050405020303" pitchFamily="18" charset="0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42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15"/>
    </mc:Choice>
    <mc:Fallback xmlns="">
      <p:transition spd="slow" advTm="261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14438" y="153579"/>
            <a:ext cx="2805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Motivations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5352EF-1355-4BED-84AC-6DAC9E0022EA}"/>
              </a:ext>
            </a:extLst>
          </p:cNvPr>
          <p:cNvSpPr txBox="1"/>
          <p:nvPr/>
        </p:nvSpPr>
        <p:spPr>
          <a:xfrm>
            <a:off x="3643886" y="1412036"/>
            <a:ext cx="4904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is in everywhere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F15E39C-C450-49B8-88C5-D9A866270E00}"/>
              </a:ext>
            </a:extLst>
          </p:cNvPr>
          <p:cNvGrpSpPr/>
          <p:nvPr/>
        </p:nvGrpSpPr>
        <p:grpSpPr>
          <a:xfrm>
            <a:off x="4086802" y="2310422"/>
            <a:ext cx="4018396" cy="1504150"/>
            <a:chOff x="621337" y="3180739"/>
            <a:chExt cx="4887641" cy="156059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F5CCE94-B2A5-4D4C-B383-FB4913B71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337" y="3180739"/>
              <a:ext cx="1560594" cy="1560594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7EFF3416-76E3-4986-B585-014E5EF89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5992" y="3180739"/>
              <a:ext cx="1227667" cy="1227667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3C1DA5C6-6B74-4CD8-835A-9023DF526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9156" y="3184300"/>
              <a:ext cx="1399822" cy="1399822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DF513B7-C83F-4C7F-A0B5-BFFC5D24C537}"/>
              </a:ext>
            </a:extLst>
          </p:cNvPr>
          <p:cNvSpPr txBox="1"/>
          <p:nvPr/>
        </p:nvSpPr>
        <p:spPr>
          <a:xfrm>
            <a:off x="3581345" y="4041408"/>
            <a:ext cx="5086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Service diversity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800E72E6-442E-442F-BBF4-7051AF1C9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 descr="SNS icon / SNS 아이콘 ai 일러스트 파일 다운받아가세요! + 네이버 카카오 아이콘 : 네이버 블로그">
            <a:extLst>
              <a:ext uri="{FF2B5EF4-FFF2-40B4-BE49-F238E27FC236}">
                <a16:creationId xmlns:a16="http://schemas.microsoft.com/office/drawing/2014/main" id="{F14E047A-DDAF-421E-A0D7-126CC4762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565" y="4805193"/>
            <a:ext cx="1265807" cy="12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CB734018-3057-40BF-950A-BC5FCF7AD5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814" y="4739458"/>
            <a:ext cx="1403459" cy="14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3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14438" y="153579"/>
            <a:ext cx="2805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Motivations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5352EF-1355-4BED-84AC-6DAC9E0022EA}"/>
              </a:ext>
            </a:extLst>
          </p:cNvPr>
          <p:cNvSpPr txBox="1"/>
          <p:nvPr/>
        </p:nvSpPr>
        <p:spPr>
          <a:xfrm>
            <a:off x="192568" y="1347534"/>
            <a:ext cx="80829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vulnerabilities are everywhere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5CCE94-B2A5-4D4C-B383-FB4913B7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94595"/>
            <a:ext cx="1439009" cy="14390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FA6671B-F459-47FD-AD0F-46AE9DB55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574" y="2272064"/>
            <a:ext cx="950159" cy="92333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35E6660-5B25-4BBF-8E44-0E7DB30FD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8646" y="3473683"/>
            <a:ext cx="923331" cy="92333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A2B4785-FF5B-4EF8-AEE8-F0460A963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4637" y="3605215"/>
            <a:ext cx="627653" cy="62765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9D013DE9-A002-4831-A205-003CAFE5D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7522" y="4846534"/>
            <a:ext cx="711200" cy="711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88782E-C4C0-411D-899C-AB7F958636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6106" y="3401409"/>
            <a:ext cx="1232995" cy="12329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39BA4D-D21F-4B56-B306-7B8B0E1EE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1057" y="3401409"/>
            <a:ext cx="1232995" cy="12329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3F42DA-D2C4-4A69-8BDB-030D9AF0BA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593" y="4249176"/>
            <a:ext cx="484428" cy="4844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C1DD12-DA43-43F2-9A47-993DE489A042}"/>
              </a:ext>
            </a:extLst>
          </p:cNvPr>
          <p:cNvSpPr txBox="1"/>
          <p:nvPr/>
        </p:nvSpPr>
        <p:spPr>
          <a:xfrm>
            <a:off x="6882126" y="504132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client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08457-4FFE-41FD-AEB9-601D5E86474A}"/>
              </a:ext>
            </a:extLst>
          </p:cNvPr>
          <p:cNvSpPr txBox="1"/>
          <p:nvPr/>
        </p:nvSpPr>
        <p:spPr>
          <a:xfrm>
            <a:off x="4152078" y="5078098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Server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961E4-34D4-4061-8B81-19054815D7B9}"/>
              </a:ext>
            </a:extLst>
          </p:cNvPr>
          <p:cNvSpPr txBox="1"/>
          <p:nvPr/>
        </p:nvSpPr>
        <p:spPr>
          <a:xfrm>
            <a:off x="2517760" y="5085715"/>
            <a:ext cx="1253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 Server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7325F5-93BF-41E6-8BD8-2646B289E284}"/>
              </a:ext>
            </a:extLst>
          </p:cNvPr>
          <p:cNvSpPr txBox="1"/>
          <p:nvPr/>
        </p:nvSpPr>
        <p:spPr>
          <a:xfrm>
            <a:off x="311425" y="5101956"/>
            <a:ext cx="166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DB/ DB server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E41D8F9-CE98-469C-B7E1-CDEF66FCD0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654" y="3401410"/>
            <a:ext cx="1232995" cy="1232995"/>
          </a:xfrm>
          <a:prstGeom prst="rect">
            <a:avLst/>
          </a:prstGeom>
        </p:spPr>
      </p:pic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5D0D55BB-2834-44AA-9F86-6EC9006778AC}"/>
              </a:ext>
            </a:extLst>
          </p:cNvPr>
          <p:cNvSpPr/>
          <p:nvPr/>
        </p:nvSpPr>
        <p:spPr>
          <a:xfrm>
            <a:off x="1715911" y="2935111"/>
            <a:ext cx="950159" cy="30207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화살표: 아래로 구부러짐 22">
            <a:extLst>
              <a:ext uri="{FF2B5EF4-FFF2-40B4-BE49-F238E27FC236}">
                <a16:creationId xmlns:a16="http://schemas.microsoft.com/office/drawing/2014/main" id="{45EAF39E-D808-41FE-AE80-CC9E4F689A50}"/>
              </a:ext>
            </a:extLst>
          </p:cNvPr>
          <p:cNvSpPr/>
          <p:nvPr/>
        </p:nvSpPr>
        <p:spPr>
          <a:xfrm>
            <a:off x="3544934" y="2893321"/>
            <a:ext cx="950159" cy="30207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아래로 구부러짐 23">
            <a:extLst>
              <a:ext uri="{FF2B5EF4-FFF2-40B4-BE49-F238E27FC236}">
                <a16:creationId xmlns:a16="http://schemas.microsoft.com/office/drawing/2014/main" id="{FCABE3DC-6DCE-4DEE-BDE2-F72B668D3896}"/>
              </a:ext>
            </a:extLst>
          </p:cNvPr>
          <p:cNvSpPr/>
          <p:nvPr/>
        </p:nvSpPr>
        <p:spPr>
          <a:xfrm>
            <a:off x="5373957" y="2861827"/>
            <a:ext cx="950159" cy="30207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아래로 구부러짐 26">
            <a:extLst>
              <a:ext uri="{FF2B5EF4-FFF2-40B4-BE49-F238E27FC236}">
                <a16:creationId xmlns:a16="http://schemas.microsoft.com/office/drawing/2014/main" id="{4FEBDA93-EDF2-406E-96B8-8D4AA9427FAB}"/>
              </a:ext>
            </a:extLst>
          </p:cNvPr>
          <p:cNvSpPr/>
          <p:nvPr/>
        </p:nvSpPr>
        <p:spPr>
          <a:xfrm rot="10800000">
            <a:off x="1677725" y="4681765"/>
            <a:ext cx="950159" cy="30207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아래로 구부러짐 27">
            <a:extLst>
              <a:ext uri="{FF2B5EF4-FFF2-40B4-BE49-F238E27FC236}">
                <a16:creationId xmlns:a16="http://schemas.microsoft.com/office/drawing/2014/main" id="{BA2BE2FC-F9D2-4CDA-AB9F-F2725C6858DC}"/>
              </a:ext>
            </a:extLst>
          </p:cNvPr>
          <p:cNvSpPr/>
          <p:nvPr/>
        </p:nvSpPr>
        <p:spPr>
          <a:xfrm rot="10800000">
            <a:off x="3534245" y="4681764"/>
            <a:ext cx="950159" cy="30207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화살표: 아래로 구부러짐 28">
            <a:extLst>
              <a:ext uri="{FF2B5EF4-FFF2-40B4-BE49-F238E27FC236}">
                <a16:creationId xmlns:a16="http://schemas.microsoft.com/office/drawing/2014/main" id="{B91C7122-95BF-414B-AA84-8A781BE422D0}"/>
              </a:ext>
            </a:extLst>
          </p:cNvPr>
          <p:cNvSpPr/>
          <p:nvPr/>
        </p:nvSpPr>
        <p:spPr>
          <a:xfrm rot="10800000">
            <a:off x="5378720" y="4739253"/>
            <a:ext cx="950159" cy="302073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화살표: 왼쪽/오른쪽 30">
            <a:extLst>
              <a:ext uri="{FF2B5EF4-FFF2-40B4-BE49-F238E27FC236}">
                <a16:creationId xmlns:a16="http://schemas.microsoft.com/office/drawing/2014/main" id="{15072121-F095-40B5-8598-DF5A65D3024B}"/>
              </a:ext>
            </a:extLst>
          </p:cNvPr>
          <p:cNvSpPr/>
          <p:nvPr/>
        </p:nvSpPr>
        <p:spPr>
          <a:xfrm>
            <a:off x="8275550" y="3950548"/>
            <a:ext cx="1425393" cy="45719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왼쪽/오른쪽 31">
            <a:extLst>
              <a:ext uri="{FF2B5EF4-FFF2-40B4-BE49-F238E27FC236}">
                <a16:creationId xmlns:a16="http://schemas.microsoft.com/office/drawing/2014/main" id="{1E318078-D2C6-472E-BF88-4A3F3DD1721C}"/>
              </a:ext>
            </a:extLst>
          </p:cNvPr>
          <p:cNvSpPr/>
          <p:nvPr/>
        </p:nvSpPr>
        <p:spPr>
          <a:xfrm rot="2027492">
            <a:off x="8149301" y="4585462"/>
            <a:ext cx="1780522" cy="86828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왼쪽/오른쪽 32">
            <a:extLst>
              <a:ext uri="{FF2B5EF4-FFF2-40B4-BE49-F238E27FC236}">
                <a16:creationId xmlns:a16="http://schemas.microsoft.com/office/drawing/2014/main" id="{FE382718-6AEC-4E5C-B107-5E808442E2E0}"/>
              </a:ext>
            </a:extLst>
          </p:cNvPr>
          <p:cNvSpPr/>
          <p:nvPr/>
        </p:nvSpPr>
        <p:spPr>
          <a:xfrm rot="8610551">
            <a:off x="8117550" y="3351136"/>
            <a:ext cx="1775836" cy="54059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14438" y="153579"/>
            <a:ext cx="2805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Motivations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5352EF-1355-4BED-84AC-6DAC9E0022EA}"/>
              </a:ext>
            </a:extLst>
          </p:cNvPr>
          <p:cNvSpPr txBox="1"/>
          <p:nvPr/>
        </p:nvSpPr>
        <p:spPr>
          <a:xfrm>
            <a:off x="147638" y="1374428"/>
            <a:ext cx="11646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 vulnerabilities are everywhere and even rising!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41A54B-74B5-49AC-B3E0-4D7BEBA3E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2" y="2044455"/>
            <a:ext cx="8248650" cy="469582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4779A49-89B8-4DA1-AC9F-92FA7C9BD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211" y="6081269"/>
            <a:ext cx="1498114" cy="4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7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01</a:t>
            </a:r>
            <a:endParaRPr lang="ko-KR" altLang="en-US" sz="400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214438" y="153579"/>
            <a:ext cx="28055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Motivations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DE5DD9-A7D2-4443-A7C2-EB3DC4149D56}"/>
              </a:ext>
            </a:extLst>
          </p:cNvPr>
          <p:cNvSpPr txBox="1"/>
          <p:nvPr/>
        </p:nvSpPr>
        <p:spPr>
          <a:xfrm>
            <a:off x="192568" y="1347534"/>
            <a:ext cx="8487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Why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the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vulnerable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security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A36E55-E317-4142-AC3F-19D6F97A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B364D3A-4C32-4BAB-91D2-3F0BF7D65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11" y="3811898"/>
            <a:ext cx="627653" cy="627653"/>
          </a:xfrm>
          <a:prstGeom prst="rect">
            <a:avLst/>
          </a:prstGeom>
        </p:spPr>
      </p:pic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9E83581E-2162-4CB4-A20A-56476DE5E58E}"/>
              </a:ext>
            </a:extLst>
          </p:cNvPr>
          <p:cNvGrpSpPr/>
          <p:nvPr/>
        </p:nvGrpSpPr>
        <p:grpSpPr>
          <a:xfrm>
            <a:off x="9096468" y="3614809"/>
            <a:ext cx="1571149" cy="1899096"/>
            <a:chOff x="9089399" y="3429000"/>
            <a:chExt cx="1571149" cy="1899096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557F3686-9207-4C93-BC35-C7BDC1E63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76120" y="4197337"/>
              <a:ext cx="484428" cy="484428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CE8732-3B60-4621-9310-FF3F8B9C754D}"/>
                </a:ext>
              </a:extLst>
            </p:cNvPr>
            <p:cNvSpPr txBox="1"/>
            <p:nvPr/>
          </p:nvSpPr>
          <p:spPr>
            <a:xfrm>
              <a:off x="9089399" y="4681765"/>
              <a:ext cx="14248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Server-Side</a:t>
              </a:r>
            </a:p>
            <a:p>
              <a:r>
                <a:rPr lang="en-US" altLang="ko-KR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AP Layer</a:t>
              </a:r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3E225A2-8173-4FDC-816C-935BC8036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5339" y="3429000"/>
              <a:ext cx="1232995" cy="123299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70CB52-32A8-4154-86A5-652441D320FB}"/>
              </a:ext>
            </a:extLst>
          </p:cNvPr>
          <p:cNvSpPr txBox="1"/>
          <p:nvPr/>
        </p:nvSpPr>
        <p:spPr>
          <a:xfrm>
            <a:off x="1873045" y="3705128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HTTP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497AA6B-919E-4D37-B5BE-A12E96EA42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389" y="2366713"/>
            <a:ext cx="991625" cy="99162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F593B5A-1D2C-4579-BD75-5319F286B8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8389" y="3216425"/>
            <a:ext cx="991625" cy="99162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66C79F8-F309-4CE2-A553-796C07FE43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098" y="4107195"/>
            <a:ext cx="991625" cy="99162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1665FED-A25D-4729-B46A-28E5D4AAF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098" y="4946437"/>
            <a:ext cx="991625" cy="99162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FA0272A-44E8-4222-B108-D2D2A6B09C17}"/>
              </a:ext>
            </a:extLst>
          </p:cNvPr>
          <p:cNvSpPr txBox="1"/>
          <p:nvPr/>
        </p:nvSpPr>
        <p:spPr>
          <a:xfrm>
            <a:off x="3030961" y="5938062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FireWall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A6984B3-9D20-4D5D-82C5-1D5C68BE21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779" y="3701524"/>
            <a:ext cx="991625" cy="99162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DA365CF-5058-4C80-B9CB-F5A0DE9240B8}"/>
              </a:ext>
            </a:extLst>
          </p:cNvPr>
          <p:cNvSpPr txBox="1"/>
          <p:nvPr/>
        </p:nvSpPr>
        <p:spPr>
          <a:xfrm>
            <a:off x="6016057" y="464238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IDS/IPS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DD28D79-74F3-42F6-BFCD-4D04E780A775}"/>
              </a:ext>
            </a:extLst>
          </p:cNvPr>
          <p:cNvSpPr/>
          <p:nvPr/>
        </p:nvSpPr>
        <p:spPr>
          <a:xfrm>
            <a:off x="1873045" y="3995474"/>
            <a:ext cx="7312294" cy="31382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2D1646FE-5E37-4F66-9845-AE72C49B0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5220" y="3110253"/>
            <a:ext cx="678657" cy="650380"/>
          </a:xfrm>
          <a:prstGeom prst="rect">
            <a:avLst/>
          </a:prstGeom>
        </p:spPr>
      </p:pic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A0385504-5C24-401E-B477-A710BB3CBEB2}"/>
              </a:ext>
            </a:extLst>
          </p:cNvPr>
          <p:cNvGrpSpPr/>
          <p:nvPr/>
        </p:nvGrpSpPr>
        <p:grpSpPr>
          <a:xfrm>
            <a:off x="1531952" y="2366252"/>
            <a:ext cx="1495425" cy="1361586"/>
            <a:chOff x="4771954" y="2374766"/>
            <a:chExt cx="1495425" cy="1361586"/>
          </a:xfrm>
        </p:grpSpPr>
        <p:pic>
          <p:nvPicPr>
            <p:cNvPr id="1032" name="그림 1031">
              <a:extLst>
                <a:ext uri="{FF2B5EF4-FFF2-40B4-BE49-F238E27FC236}">
                  <a16:creationId xmlns:a16="http://schemas.microsoft.com/office/drawing/2014/main" id="{694F867C-156F-475A-A1BF-664F79EFD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91004" y="2374766"/>
              <a:ext cx="1476375" cy="600075"/>
            </a:xfrm>
            <a:prstGeom prst="rect">
              <a:avLst/>
            </a:prstGeom>
          </p:spPr>
        </p:pic>
        <p:pic>
          <p:nvPicPr>
            <p:cNvPr id="1034" name="그림 1033">
              <a:extLst>
                <a:ext uri="{FF2B5EF4-FFF2-40B4-BE49-F238E27FC236}">
                  <a16:creationId xmlns:a16="http://schemas.microsoft.com/office/drawing/2014/main" id="{402EC04D-3B84-4760-830C-94CF167C3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71954" y="2790303"/>
              <a:ext cx="1495425" cy="571500"/>
            </a:xfrm>
            <a:prstGeom prst="rect">
              <a:avLst/>
            </a:prstGeom>
          </p:spPr>
        </p:pic>
        <p:pic>
          <p:nvPicPr>
            <p:cNvPr id="1036" name="그림 1035">
              <a:extLst>
                <a:ext uri="{FF2B5EF4-FFF2-40B4-BE49-F238E27FC236}">
                  <a16:creationId xmlns:a16="http://schemas.microsoft.com/office/drawing/2014/main" id="{DC671AC2-907E-4D8F-BC31-3568603BC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71954" y="3174377"/>
              <a:ext cx="1495425" cy="561975"/>
            </a:xfrm>
            <a:prstGeom prst="rect">
              <a:avLst/>
            </a:prstGeom>
          </p:spPr>
        </p:pic>
        <p:pic>
          <p:nvPicPr>
            <p:cNvPr id="1029" name="그림 1028">
              <a:extLst>
                <a:ext uri="{FF2B5EF4-FFF2-40B4-BE49-F238E27FC236}">
                  <a16:creationId xmlns:a16="http://schemas.microsoft.com/office/drawing/2014/main" id="{4C16B6B3-FFEC-41F8-B0E3-D8088C328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06045" y="3241201"/>
              <a:ext cx="460323" cy="460323"/>
            </a:xfrm>
            <a:prstGeom prst="rect">
              <a:avLst/>
            </a:prstGeom>
          </p:spPr>
        </p:pic>
      </p:grp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7ADC73A7-352A-40AE-AEBD-9D8ED1B11A6B}"/>
              </a:ext>
            </a:extLst>
          </p:cNvPr>
          <p:cNvGrpSpPr/>
          <p:nvPr/>
        </p:nvGrpSpPr>
        <p:grpSpPr>
          <a:xfrm>
            <a:off x="9062377" y="2967100"/>
            <a:ext cx="1495425" cy="561975"/>
            <a:chOff x="9062377" y="2967100"/>
            <a:chExt cx="1495425" cy="561975"/>
          </a:xfrm>
        </p:grpSpPr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B3EB1956-D36B-4945-A2D9-A6C3B5A94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62377" y="2967100"/>
              <a:ext cx="1495425" cy="561975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3D765D3A-522E-4640-8E21-44FBB3F9B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96468" y="3033924"/>
              <a:ext cx="460323" cy="460323"/>
            </a:xfrm>
            <a:prstGeom prst="rect">
              <a:avLst/>
            </a:prstGeom>
          </p:spPr>
        </p:pic>
      </p:grpSp>
      <p:sp>
        <p:nvSpPr>
          <p:cNvPr id="84" name="화살표: 오른쪽 83">
            <a:extLst>
              <a:ext uri="{FF2B5EF4-FFF2-40B4-BE49-F238E27FC236}">
                <a16:creationId xmlns:a16="http://schemas.microsoft.com/office/drawing/2014/main" id="{18527495-58F0-4D9C-9070-5D2209943C4F}"/>
              </a:ext>
            </a:extLst>
          </p:cNvPr>
          <p:cNvSpPr/>
          <p:nvPr/>
        </p:nvSpPr>
        <p:spPr>
          <a:xfrm>
            <a:off x="3077145" y="3243153"/>
            <a:ext cx="5989319" cy="13980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9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066800" y="102705"/>
            <a:ext cx="3355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General Issues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DE5DD9-A7D2-4443-A7C2-EB3DC4149D56}"/>
              </a:ext>
            </a:extLst>
          </p:cNvPr>
          <p:cNvSpPr txBox="1"/>
          <p:nvPr/>
        </p:nvSpPr>
        <p:spPr>
          <a:xfrm>
            <a:off x="192568" y="1347534"/>
            <a:ext cx="4513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OWASP 2021 Draft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A36E55-E317-4142-AC3F-19D6F97A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DEDF8B-4C5C-4163-9F0F-AB9B71A3F3A4}"/>
              </a:ext>
            </a:extLst>
          </p:cNvPr>
          <p:cNvSpPr txBox="1"/>
          <p:nvPr/>
        </p:nvSpPr>
        <p:spPr>
          <a:xfrm>
            <a:off x="416641" y="2165742"/>
            <a:ext cx="6113206" cy="3957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A01:2021-Broken Access Control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A02:2021-Cryptographic Failure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b="1" i="0" dirty="0">
                <a:solidFill>
                  <a:srgbClr val="FF0000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A03:2021-Injection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A04:2021-Insecure Design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A05:2021-Security Misconfiguration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A06:2021-Vulnerable and Outdated Components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A07:2021-Identification and Authentication Failures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A08:2021-Software and Data Integrity Failures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A09:2021-Security Logging and Monitoring Failures 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i="0" dirty="0"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A10:2021-Server-Side Request Forgery </a:t>
            </a:r>
          </a:p>
        </p:txBody>
      </p:sp>
      <p:pic>
        <p:nvPicPr>
          <p:cNvPr id="8195" name="Picture 3" descr="OWASP 소개 - Opennaru, Inc.">
            <a:extLst>
              <a:ext uri="{FF2B5EF4-FFF2-40B4-BE49-F238E27FC236}">
                <a16:creationId xmlns:a16="http://schemas.microsoft.com/office/drawing/2014/main" id="{D8840799-2E6B-4E46-BB2C-0EDBB2D2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89" y="3188507"/>
            <a:ext cx="4155141" cy="146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18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066800" y="102705"/>
            <a:ext cx="3355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General Issues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DE5DD9-A7D2-4443-A7C2-EB3DC4149D56}"/>
              </a:ext>
            </a:extLst>
          </p:cNvPr>
          <p:cNvSpPr txBox="1"/>
          <p:nvPr/>
        </p:nvSpPr>
        <p:spPr>
          <a:xfrm>
            <a:off x="192568" y="1347534"/>
            <a:ext cx="6266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A01 Broken Access Control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A36E55-E317-4142-AC3F-19D6F97A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7FD0363-4C9B-403D-89E5-87C3D380C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8" y="1968631"/>
            <a:ext cx="7727316" cy="43896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481C8D7-19AD-4BAF-9045-6FAF502B4EB6}"/>
              </a:ext>
            </a:extLst>
          </p:cNvPr>
          <p:cNvSpPr txBox="1"/>
          <p:nvPr/>
        </p:nvSpPr>
        <p:spPr>
          <a:xfrm>
            <a:off x="247345" y="6370948"/>
            <a:ext cx="682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figure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from https://portswigger.net/web-security/access-control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52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08F41B-3AD8-4201-97E2-9E6D06762241}"/>
              </a:ext>
            </a:extLst>
          </p:cNvPr>
          <p:cNvSpPr/>
          <p:nvPr/>
        </p:nvSpPr>
        <p:spPr>
          <a:xfrm>
            <a:off x="0" y="0"/>
            <a:ext cx="12192000" cy="10287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4B0AF7-FB2B-4D07-B38A-B53750762396}"/>
              </a:ext>
            </a:extLst>
          </p:cNvPr>
          <p:cNvSpPr/>
          <p:nvPr/>
        </p:nvSpPr>
        <p:spPr>
          <a:xfrm>
            <a:off x="147638" y="153579"/>
            <a:ext cx="919162" cy="675097"/>
          </a:xfrm>
          <a:prstGeom prst="rect">
            <a:avLst/>
          </a:prstGeom>
          <a:noFill/>
          <a:ln w="19050">
            <a:solidFill>
              <a:srgbClr val="7F7F7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eorgia Pro Cond Light" panose="02040306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89236-FE90-4DE7-8BC2-956EFF35CCF7}"/>
              </a:ext>
            </a:extLst>
          </p:cNvPr>
          <p:cNvSpPr txBox="1"/>
          <p:nvPr/>
        </p:nvSpPr>
        <p:spPr>
          <a:xfrm>
            <a:off x="247345" y="117720"/>
            <a:ext cx="70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" panose="020B0600000101010101" pitchFamily="50" charset="-127"/>
              </a:rPr>
              <a:t>02</a:t>
            </a:r>
            <a:endParaRPr lang="ko-KR" altLang="en-US" sz="4000" dirty="0">
              <a:solidFill>
                <a:schemeClr val="bg1"/>
              </a:solidFill>
              <a:latin typeface="Georgia Pro Cond Light" panose="02040306050405020303" pitchFamily="18" charset="0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C33CA1-BEF5-4014-AFFA-2D9AC074DC78}"/>
              </a:ext>
            </a:extLst>
          </p:cNvPr>
          <p:cNvSpPr txBox="1"/>
          <p:nvPr/>
        </p:nvSpPr>
        <p:spPr>
          <a:xfrm>
            <a:off x="1066800" y="102705"/>
            <a:ext cx="3355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Georgia Pro Cond Light" panose="02040306050405020303" pitchFamily="18" charset="0"/>
                <a:ea typeface="나눔스퀘어 ExtraBold" panose="020B0600000101010101" pitchFamily="50" charset="-127"/>
              </a:rPr>
              <a:t>General Issues</a:t>
            </a:r>
            <a:endParaRPr lang="ko-KR" altLang="en-US" sz="4400" dirty="0">
              <a:solidFill>
                <a:schemeClr val="bg1"/>
              </a:solidFill>
              <a:latin typeface="Georgia Pro Cond Light" panose="02040306050405020303" pitchFamily="18" charset="0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DE5DD9-A7D2-4443-A7C2-EB3DC4149D56}"/>
              </a:ext>
            </a:extLst>
          </p:cNvPr>
          <p:cNvSpPr txBox="1"/>
          <p:nvPr/>
        </p:nvSpPr>
        <p:spPr>
          <a:xfrm>
            <a:off x="192568" y="1347534"/>
            <a:ext cx="3267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A03 Injection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A36E55-E317-4142-AC3F-19D6F97A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65" cy="4001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Apple SD Gothic Ne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Sql Injection ">
            <a:extLst>
              <a:ext uri="{FF2B5EF4-FFF2-40B4-BE49-F238E27FC236}">
                <a16:creationId xmlns:a16="http://schemas.microsoft.com/office/drawing/2014/main" id="{38B97852-8B34-46CA-BE2F-BE090DD8B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67" y="2055420"/>
            <a:ext cx="4350774" cy="435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C48110-891E-4031-B234-904DD998F5AA}"/>
              </a:ext>
            </a:extLst>
          </p:cNvPr>
          <p:cNvSpPr txBox="1"/>
          <p:nvPr/>
        </p:nvSpPr>
        <p:spPr>
          <a:xfrm>
            <a:off x="5077131" y="2251899"/>
            <a:ext cx="6113206" cy="1799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32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SQL injection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b="1" dirty="0">
                <a:latin typeface="Roboto" panose="02000000000000000000" pitchFamily="2" charset="0"/>
              </a:rPr>
              <a:t>OS Command Injection</a:t>
            </a: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b="1" i="0" dirty="0">
                <a:effectLst/>
                <a:latin typeface="Roboto" panose="02000000000000000000" pitchFamily="2" charset="0"/>
              </a:rPr>
              <a:t>P</a:t>
            </a:r>
            <a:r>
              <a:rPr lang="en-US" altLang="ko-KR" b="1" dirty="0">
                <a:latin typeface="Roboto" panose="02000000000000000000" pitchFamily="2" charset="0"/>
              </a:rPr>
              <a:t>HP code injection (Obsolete)</a:t>
            </a:r>
            <a:endParaRPr lang="en-US" altLang="ko-KR" b="1" i="0" dirty="0">
              <a:effectLst/>
              <a:latin typeface="Roboto" panose="02000000000000000000" pitchFamily="2" charset="0"/>
            </a:endParaRPr>
          </a:p>
          <a:p>
            <a:pPr marL="342900" lvl="0" indent="-342900" algn="l" latinLnBrk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altLang="ko-KR" b="1" i="0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1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1302</TotalTime>
  <Words>800</Words>
  <Application>Microsoft Office PowerPoint</Application>
  <PresentationFormat>와이드스크린</PresentationFormat>
  <Paragraphs>145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맑은 고딕</vt:lpstr>
      <vt:lpstr>배달의민족 주아</vt:lpstr>
      <vt:lpstr>Arial</vt:lpstr>
      <vt:lpstr>Roboto</vt:lpstr>
      <vt:lpstr>Apple SD Gothic Neo</vt:lpstr>
      <vt:lpstr>Georgia Pro Cond Light</vt:lpstr>
      <vt:lpstr>Verdana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현조</dc:creator>
  <cp:lastModifiedBy>남득윤</cp:lastModifiedBy>
  <cp:revision>60</cp:revision>
  <dcterms:created xsi:type="dcterms:W3CDTF">2020-05-15T03:41:41Z</dcterms:created>
  <dcterms:modified xsi:type="dcterms:W3CDTF">2021-09-24T02:00:04Z</dcterms:modified>
</cp:coreProperties>
</file>