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99" r:id="rId5"/>
    <p:sldId id="259" r:id="rId6"/>
    <p:sldId id="260" r:id="rId7"/>
    <p:sldId id="262" r:id="rId8"/>
    <p:sldId id="263" r:id="rId9"/>
    <p:sldId id="298" r:id="rId10"/>
    <p:sldId id="300" r:id="rId11"/>
    <p:sldId id="301" r:id="rId12"/>
    <p:sldId id="30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2BEBC-349B-4D35-B5A6-18AFC52AF62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7BA1E-6B18-4255-844B-B601AAB82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171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0E94-5A12-4350-814C-DF1223B85ADC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BA45-19F8-4299-A6E4-37101F171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E703-5171-4F6A-B4E6-E19BFF5AAA9A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BA45-19F8-4299-A6E4-37101F171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0CF-CBD5-4243-8881-38AB00B78D69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BA45-19F8-4299-A6E4-37101F171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7758-09A4-4C09-99E3-BF2611A96895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BA45-19F8-4299-A6E4-37101F171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7D4C-27CF-4DD6-A902-917D023032BE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BA45-19F8-4299-A6E4-37101F171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21E1-6FFA-41C6-A908-6A04F31A51E4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BA45-19F8-4299-A6E4-37101F171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421-DD3F-4A66-945E-F08881A1CCA4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BA45-19F8-4299-A6E4-37101F171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7428-BCAD-431A-993F-F9AED058B7D2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BA45-19F8-4299-A6E4-37101F171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176F-4293-4D32-8C0B-FA7607844316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BA45-19F8-4299-A6E4-37101F171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9E1D-1621-4DF8-99E4-D84DFEB04DFF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BA45-19F8-4299-A6E4-37101F1713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D54C-33C2-4C60-8166-9FCFCA7F2950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91BA45-19F8-4299-A6E4-37101F1713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E91BA45-19F8-4299-A6E4-37101F1713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F175B9-F702-4AC2-B1C7-401F63B6DEDB}" type="datetime1">
              <a:rPr lang="en-US" smtClean="0"/>
              <a:pPr/>
              <a:t>4/22/2019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Workshop%20Kit/Experiment%20Board.pdf" TargetMode="External"/><Relationship Id="rId2" Type="http://schemas.openxmlformats.org/officeDocument/2006/relationships/hyperlink" Target="../../Workshop%20Kit/Javelin%20Boar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Workshop%20Kit/Simplified%20Validation%20Board%20Template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543800" cy="4041775"/>
          </a:xfrm>
        </p:spPr>
        <p:txBody>
          <a:bodyPr/>
          <a:lstStyle/>
          <a:p>
            <a:r>
              <a:rPr lang="en-US" b="1" dirty="0" smtClean="0"/>
              <a:t>Using the Validation Board to Test your Startup Idea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Presented by: Sheryl B. Satorre, PhD.</a:t>
            </a:r>
            <a:endParaRPr 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392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7758-09A4-4C09-99E3-BF2611A96895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BA45-19F8-4299-A6E4-37101F17130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Pivot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457200"/>
            <a:ext cx="7620000" cy="56959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“Fail fast. Learn Faster.”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176F-4293-4D32-8C0B-FA7607844316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BA45-19F8-4299-A6E4-37101F17130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535362"/>
          </a:xfrm>
        </p:spPr>
        <p:txBody>
          <a:bodyPr/>
          <a:lstStyle/>
          <a:p>
            <a:r>
              <a:rPr lang="en-US" dirty="0" smtClean="0"/>
              <a:t>“Good founders NEVER Fail. They just PIVOT.”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7428-BCAD-431A-993F-F9AED058B7D2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BA45-19F8-4299-A6E4-37101F17130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7FF2-B15B-4F37-AB98-D6E460FFE452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5A0F-B1E8-4478-90B8-AFFAD5B6DD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752600" y="304800"/>
            <a:ext cx="64770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861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Customer Discovery </a:t>
            </a:r>
            <a:r>
              <a:rPr lang="en-US" sz="3600" b="1" dirty="0" smtClean="0">
                <a:sym typeface="Wingdings" panose="05000000000000000000" pitchFamily="2" charset="2"/>
              </a:rPr>
              <a:t> Research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/>
              <a:t>Customer Research</a:t>
            </a:r>
          </a:p>
          <a:p>
            <a:pPr marL="777240" lvl="2" indent="0">
              <a:buNone/>
            </a:pPr>
            <a:r>
              <a:rPr lang="en-US" sz="2000" i="1" dirty="0"/>
              <a:t>Are you solving a problem (if yes, then which problem?) or are you providing people with something they will desire?</a:t>
            </a:r>
          </a:p>
          <a:p>
            <a:pPr marL="777240" lvl="2" indent="0">
              <a:buNone/>
            </a:pPr>
            <a:r>
              <a:rPr lang="en-US" sz="2000" i="1" dirty="0"/>
              <a:t>Why will they choose you over your competitors?</a:t>
            </a:r>
          </a:p>
          <a:p>
            <a:pPr marL="777240" lvl="2" indent="0">
              <a:buNone/>
            </a:pPr>
            <a:r>
              <a:rPr lang="en-US" sz="2000" i="1" dirty="0"/>
              <a:t>What would they be willing to pay for your application?</a:t>
            </a:r>
            <a:endParaRPr lang="en-US" i="1" dirty="0"/>
          </a:p>
          <a:p>
            <a:pPr marL="114300" indent="0">
              <a:buNone/>
            </a:pPr>
            <a:r>
              <a:rPr lang="en-US" sz="2800" b="1" dirty="0"/>
              <a:t>Market Research</a:t>
            </a:r>
          </a:p>
          <a:p>
            <a:pPr marL="777240" lvl="2" indent="0">
              <a:buNone/>
            </a:pPr>
            <a:r>
              <a:rPr lang="en-US" sz="2000" i="1" dirty="0"/>
              <a:t>Market size</a:t>
            </a:r>
          </a:p>
          <a:p>
            <a:pPr marL="777240" lvl="2" indent="0">
              <a:buNone/>
            </a:pPr>
            <a:r>
              <a:rPr lang="en-US" sz="2000" i="1" dirty="0"/>
              <a:t>The number of companies operate within the market</a:t>
            </a:r>
          </a:p>
          <a:p>
            <a:pPr marL="777240" lvl="2" indent="0">
              <a:buNone/>
            </a:pPr>
            <a:r>
              <a:rPr lang="en-US" sz="2000" i="1" dirty="0"/>
              <a:t>Competitors</a:t>
            </a:r>
          </a:p>
          <a:p>
            <a:pPr marL="777240" lvl="2" indent="0">
              <a:buNone/>
            </a:pPr>
            <a:r>
              <a:rPr lang="en-US" sz="2000" i="1" dirty="0"/>
              <a:t>Challenges in the market</a:t>
            </a:r>
          </a:p>
          <a:p>
            <a:pPr marL="777240" lvl="2" indent="0">
              <a:buNone/>
            </a:pPr>
            <a:r>
              <a:rPr lang="en-US" sz="2000" i="1" dirty="0"/>
              <a:t>Overall uniqueness of your application</a:t>
            </a:r>
          </a:p>
          <a:p>
            <a:pPr marL="777240" lvl="2" indent="0">
              <a:buNone/>
            </a:pPr>
            <a:r>
              <a:rPr lang="en-US" sz="2000" i="1" dirty="0"/>
              <a:t>Maturity of the market: Is it an established market or is it new?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903B-8243-4E6D-B6DD-64702DFDA515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5A0F-B1E8-4478-90B8-AFFAD5B6DDF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63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Validation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7758-09A4-4C09-99E3-BF2611A96895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BA45-19F8-4299-A6E4-37101F171309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52401" y="2362200"/>
            <a:ext cx="8153400" cy="2667000"/>
            <a:chOff x="264162" y="1937415"/>
            <a:chExt cx="8672683" cy="2720285"/>
          </a:xfrm>
        </p:grpSpPr>
        <p:sp>
          <p:nvSpPr>
            <p:cNvPr id="14" name="Rectangle 13"/>
            <p:cNvSpPr/>
            <p:nvPr/>
          </p:nvSpPr>
          <p:spPr>
            <a:xfrm>
              <a:off x="264162" y="3025529"/>
              <a:ext cx="1334989" cy="56678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Hypothesis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6255" y="2956071"/>
              <a:ext cx="1370401" cy="63624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an Experiment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68386" y="3011218"/>
              <a:ext cx="1044542" cy="63624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63760" y="2773436"/>
              <a:ext cx="1457521" cy="8188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Identify Success Criteria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9346" y="3649364"/>
              <a:ext cx="1367454" cy="63624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Pivot!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8652" y="2293044"/>
              <a:ext cx="1367454" cy="63624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Pursue!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99150" y="3329338"/>
              <a:ext cx="447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416656" y="3329338"/>
              <a:ext cx="447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321281" y="3355382"/>
              <a:ext cx="447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009578" y="4001599"/>
              <a:ext cx="288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030966" y="2641252"/>
              <a:ext cx="288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6" idx="3"/>
            </p:cNvCxnSpPr>
            <p:nvPr/>
          </p:nvCxnSpPr>
          <p:spPr>
            <a:xfrm>
              <a:off x="6812928" y="3329338"/>
              <a:ext cx="20734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7025619" y="2638330"/>
              <a:ext cx="4648" cy="7002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899592" y="4585468"/>
              <a:ext cx="7103482" cy="3952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8" idx="2"/>
            </p:cNvCxnSpPr>
            <p:nvPr/>
          </p:nvCxnSpPr>
          <p:spPr>
            <a:xfrm>
              <a:off x="8003073" y="4285604"/>
              <a:ext cx="0" cy="3393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871584" y="3608353"/>
              <a:ext cx="16122" cy="9771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752114" y="42883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52522" y="33553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04245" y="33553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33" name="Straight Connector 32"/>
            <p:cNvCxnSpPr>
              <a:endCxn id="19" idx="0"/>
            </p:cNvCxnSpPr>
            <p:nvPr/>
          </p:nvCxnSpPr>
          <p:spPr>
            <a:xfrm>
              <a:off x="7992379" y="1964985"/>
              <a:ext cx="0" cy="3280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2686446" y="1937415"/>
              <a:ext cx="5316627" cy="235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686445" y="1937415"/>
              <a:ext cx="0" cy="99186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014925" y="3321317"/>
              <a:ext cx="5347" cy="6883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250483" y="2231271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Success</a:t>
              </a:r>
              <a:endParaRPr lang="en-PH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50957" y="4029389"/>
              <a:ext cx="815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Failure</a:t>
              </a:r>
              <a:endParaRPr lang="en-PH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Grace learned from her failed startup?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B9C0-C3D7-4CA1-A644-C0BAF29E2D3A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5A0F-B1E8-4478-90B8-AFFAD5B6DDF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389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Validation </a:t>
            </a:r>
            <a:r>
              <a:rPr lang="en-US" b="1" dirty="0" smtClean="0"/>
              <a:t>Board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Validation Board is a great tool to help entrepreneurs stay focused on taking action while implementing the Lean Startup process.</a:t>
            </a:r>
          </a:p>
          <a:p>
            <a:r>
              <a:rPr lang="en-US" sz="2800" dirty="0" smtClean="0"/>
              <a:t>simple tool for testing out your latest startup and product ideas</a:t>
            </a:r>
          </a:p>
          <a:p>
            <a:r>
              <a:rPr lang="en-US" sz="2800" dirty="0" smtClean="0"/>
              <a:t>goal of using the validation board is to help entrepreneurs all over the world get out of the building and talk to </a:t>
            </a:r>
            <a:r>
              <a:rPr lang="en-US" sz="2800" dirty="0" smtClean="0"/>
              <a:t>customers</a:t>
            </a:r>
          </a:p>
          <a:p>
            <a:r>
              <a:rPr lang="en-US" sz="2800" dirty="0" smtClean="0"/>
              <a:t>Tools: </a:t>
            </a:r>
            <a:r>
              <a:rPr lang="en-US" sz="2800" dirty="0" smtClean="0">
                <a:hlinkClick r:id="rId2" action="ppaction://hlinkfile"/>
              </a:rPr>
              <a:t>Javelin Board</a:t>
            </a:r>
            <a:r>
              <a:rPr lang="en-US" sz="2800" dirty="0" smtClean="0"/>
              <a:t>, </a:t>
            </a:r>
            <a:r>
              <a:rPr lang="en-US" sz="2800" dirty="0" smtClean="0">
                <a:hlinkClick r:id="rId3" action="ppaction://hlinkfile"/>
              </a:rPr>
              <a:t>Experiment Board</a:t>
            </a:r>
            <a:r>
              <a:rPr lang="en-US" sz="2800" dirty="0" smtClean="0"/>
              <a:t>, </a:t>
            </a:r>
            <a:r>
              <a:rPr lang="en-US" sz="2800" dirty="0" smtClean="0">
                <a:hlinkClick r:id="rId4" action="ppaction://hlinkfile"/>
              </a:rPr>
              <a:t>Simplified Validation Board</a:t>
            </a:r>
            <a:endParaRPr lang="en-US" sz="2800" dirty="0" smtClean="0"/>
          </a:p>
          <a:p>
            <a:endParaRPr lang="en-US" sz="2800" dirty="0"/>
          </a:p>
          <a:p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9678-CB35-4330-A7E2-B31860DF9789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5A0F-B1E8-4478-90B8-AFFAD5B6DDF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589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How to test your startup idea using validation board?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Start with hypotheses about your problem and customers.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List core assumptions about the problem.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your riskiest assumption.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Look for a “minimum success criterion.” 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92A9-F293-4E4E-8940-86C33A323B1B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5A0F-B1E8-4478-90B8-AFFAD5B6DDF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46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Stages of Validation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Exploration – Find PAIN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Pitch – </a:t>
            </a:r>
            <a:r>
              <a:rPr lang="en-US" sz="3200" dirty="0"/>
              <a:t>Measure Demand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Concierge Technique – Productize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BAB9-29C4-4162-90E8-59AF9CA8BBD9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5A0F-B1E8-4478-90B8-AFFAD5B6DDF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18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Possible Conclusions of a Customer Validation: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PIVOT</a:t>
            </a:r>
            <a:r>
              <a:rPr lang="en-US" sz="3200" dirty="0"/>
              <a:t> – a substantive change in one or more business model canvas key components</a:t>
            </a:r>
          </a:p>
          <a:p>
            <a:endParaRPr lang="en-US" sz="3200" dirty="0"/>
          </a:p>
          <a:p>
            <a:r>
              <a:rPr lang="en-US" sz="3200" b="1" dirty="0" smtClean="0"/>
              <a:t>PURSUE</a:t>
            </a:r>
            <a:r>
              <a:rPr lang="en-US" sz="3200" dirty="0" smtClean="0"/>
              <a:t> </a:t>
            </a:r>
            <a:r>
              <a:rPr lang="en-US" sz="3200" dirty="0"/>
              <a:t>– a minor change in one or more business model canvas key components </a:t>
            </a: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2E50-E525-4C66-8560-C0A397310627}" type="datetime1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SB Satorre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5A0F-B1E8-4478-90B8-AFFAD5B6DDF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448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98</TotalTime>
  <Words>383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Using the Validation Board to Test your Startup Idea</vt:lpstr>
      <vt:lpstr>Slide 2</vt:lpstr>
      <vt:lpstr>Customer Discovery  Research</vt:lpstr>
      <vt:lpstr>Customer Validation Process</vt:lpstr>
      <vt:lpstr>What Grace learned from her failed startup?</vt:lpstr>
      <vt:lpstr>Validation Board</vt:lpstr>
      <vt:lpstr>How to test your startup idea using validation board?</vt:lpstr>
      <vt:lpstr>Stages of Validation</vt:lpstr>
      <vt:lpstr>Possible Conclusions of a Customer Validation:</vt:lpstr>
      <vt:lpstr>Slide 10</vt:lpstr>
      <vt:lpstr>“Fail fast. Learn Faster.”</vt:lpstr>
      <vt:lpstr>“Good founders NEVER Fail. They just PIVOT.”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Validation Board to Test your Startup Idea</dc:title>
  <dc:creator>sheryl</dc:creator>
  <cp:lastModifiedBy>Sheryl</cp:lastModifiedBy>
  <cp:revision>15</cp:revision>
  <dcterms:created xsi:type="dcterms:W3CDTF">2015-06-08T09:46:32Z</dcterms:created>
  <dcterms:modified xsi:type="dcterms:W3CDTF">2019-04-22T03:55:12Z</dcterms:modified>
</cp:coreProperties>
</file>