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39"/>
  </p:notesMasterIdLst>
  <p:sldIdLst>
    <p:sldId id="282" r:id="rId2"/>
    <p:sldId id="303" r:id="rId3"/>
    <p:sldId id="304" r:id="rId4"/>
    <p:sldId id="305" r:id="rId5"/>
    <p:sldId id="306" r:id="rId6"/>
    <p:sldId id="314" r:id="rId7"/>
    <p:sldId id="308" r:id="rId8"/>
    <p:sldId id="315" r:id="rId9"/>
    <p:sldId id="316" r:id="rId10"/>
    <p:sldId id="317" r:id="rId11"/>
    <p:sldId id="313" r:id="rId12"/>
    <p:sldId id="311" r:id="rId13"/>
    <p:sldId id="318" r:id="rId14"/>
    <p:sldId id="312" r:id="rId15"/>
    <p:sldId id="319" r:id="rId16"/>
    <p:sldId id="339" r:id="rId17"/>
    <p:sldId id="324" r:id="rId18"/>
    <p:sldId id="326" r:id="rId19"/>
    <p:sldId id="327" r:id="rId20"/>
    <p:sldId id="328" r:id="rId21"/>
    <p:sldId id="329" r:id="rId22"/>
    <p:sldId id="330" r:id="rId23"/>
    <p:sldId id="322" r:id="rId24"/>
    <p:sldId id="323" r:id="rId25"/>
    <p:sldId id="331" r:id="rId26"/>
    <p:sldId id="332" r:id="rId27"/>
    <p:sldId id="320" r:id="rId28"/>
    <p:sldId id="321" r:id="rId29"/>
    <p:sldId id="335" r:id="rId30"/>
    <p:sldId id="336" r:id="rId31"/>
    <p:sldId id="333" r:id="rId32"/>
    <p:sldId id="334" r:id="rId33"/>
    <p:sldId id="337" r:id="rId34"/>
    <p:sldId id="338" r:id="rId35"/>
    <p:sldId id="309" r:id="rId36"/>
    <p:sldId id="301" r:id="rId37"/>
    <p:sldId id="302" r:id="rId38"/>
  </p:sldIdLst>
  <p:sldSz cx="9144000" cy="5143500" type="screen16x9"/>
  <p:notesSz cx="6858000" cy="9144000"/>
  <p:embeddedFontLst>
    <p:embeddedFont>
      <p:font typeface="Proxima Nova"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8881" autoAdjust="0"/>
  </p:normalViewPr>
  <p:slideViewPr>
    <p:cSldViewPr>
      <p:cViewPr>
        <p:scale>
          <a:sx n="66" d="100"/>
          <a:sy n="66" d="100"/>
        </p:scale>
        <p:origin x="-1204" y="-8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140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0" name="Shape 99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The goal of UVP is turn an unaware visitor into a potential prospect. This is what you use as the headline on your landing page. A good UVP gets inside the head of your customer and describes the value proposition from their world view.</a:t>
            </a:r>
          </a:p>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Finished</a:t>
            </a:r>
            <a:r>
              <a:rPr lang="en-US" baseline="0" dirty="0" smtClean="0"/>
              <a:t> story benefit refers to the value your customers derived after using your product.</a:t>
            </a:r>
            <a:r>
              <a:rPr lang="en-US" baseline="0" dirty="0"/>
              <a:t> </a:t>
            </a:r>
            <a:r>
              <a:rPr lang="en-US" baseline="0" dirty="0" smtClean="0"/>
              <a:t>For example, in a Job Listing site, the finished story benefit is a promise to job seekers find their dream job.</a:t>
            </a:r>
          </a:p>
          <a:p>
            <a:pPr lvl="0">
              <a:spcBef>
                <a:spcPts val="0"/>
              </a:spcBef>
              <a:buNone/>
            </a:pPr>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Shape 10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0" name="Shape 103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lang="en-US" dirty="0" smtClean="0"/>
          </a:p>
          <a:p>
            <a:pPr lvl="0">
              <a:spcBef>
                <a:spcPts val="0"/>
              </a:spcBef>
              <a:buNone/>
            </a:pPr>
            <a:endParaRPr lang="en-US" dirty="0" smtClean="0"/>
          </a:p>
          <a:p>
            <a:pPr lvl="0">
              <a:spcBef>
                <a:spcPts val="0"/>
              </a:spcBef>
              <a:buNone/>
            </a:pPr>
            <a:r>
              <a:rPr lang="en-US" dirty="0" smtClean="0"/>
              <a:t>For each of the problems outline earlier, sketch out the top features or capabilities that will address those problems. Don't get carried away with fully defining a solution just yet. Simply outline a possible solution for each problem.</a:t>
            </a:r>
          </a:p>
          <a:p>
            <a:pPr lvl="0">
              <a:spcBef>
                <a:spcPts val="0"/>
              </a:spcBef>
              <a:buNone/>
            </a:pPr>
            <a:endParaRPr lang="en-US" dirty="0" smtClean="0"/>
          </a:p>
          <a:p>
            <a:pPr lvl="0">
              <a:spcBef>
                <a:spcPts val="0"/>
              </a:spcBef>
              <a:buNone/>
            </a:pPr>
            <a:r>
              <a:rPr lang="en-US" dirty="0" smtClean="0"/>
              <a:t>These features will form the basis for your Minimum Viable Product (MVP).</a:t>
            </a:r>
          </a:p>
          <a:p>
            <a:pPr lvl="0">
              <a:spcBef>
                <a:spcPts val="0"/>
              </a:spcBef>
              <a:buNone/>
            </a:pPr>
            <a:endParaRPr lang="en-US" dirty="0" smtClean="0"/>
          </a:p>
          <a:p>
            <a:pPr lvl="0">
              <a:spcBef>
                <a:spcPts val="0"/>
              </a:spcBef>
              <a:buNone/>
            </a:pPr>
            <a:r>
              <a:rPr lang="en-US" dirty="0" smtClean="0"/>
              <a:t>MVP is the smallest feature set that lets you start learning about customers.</a:t>
            </a:r>
          </a:p>
          <a:p>
            <a:pPr lvl="0">
              <a:spcBef>
                <a:spcPts val="0"/>
              </a:spcBef>
              <a:buNone/>
            </a:pPr>
            <a:endParaRPr lang="en-US" dirty="0" smtClean="0"/>
          </a:p>
          <a:p>
            <a:pPr lvl="0">
              <a:spcBef>
                <a:spcPts val="0"/>
              </a:spcBef>
              <a:buNone/>
            </a:pPr>
            <a:endParaRPr lang="en-US" dirty="0" smtClean="0"/>
          </a:p>
          <a:p>
            <a:pPr lvl="0">
              <a:spcBef>
                <a:spcPts val="0"/>
              </a:spcBef>
              <a:buNone/>
            </a:pPr>
            <a:r>
              <a:rPr lang="en-US" dirty="0" smtClean="0"/>
              <a:t>Don't confuse your MVP with a minimum </a:t>
            </a:r>
            <a:r>
              <a:rPr lang="en-US" dirty="0" err="1" smtClean="0"/>
              <a:t>product.Your</a:t>
            </a:r>
            <a:r>
              <a:rPr lang="en-US" dirty="0" smtClean="0"/>
              <a:t> MVP needs to address your top customer problems and deliver on your Unique Value Proposition.</a:t>
            </a:r>
          </a:p>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Channels are how you reach your customers. The more specific your early adopters definition, the easier to formulate specific channels for reaching them.</a:t>
            </a:r>
          </a:p>
          <a:p>
            <a:pPr lvl="0">
              <a:spcBef>
                <a:spcPts val="0"/>
              </a:spcBef>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lang="en-US" dirty="0" smtClean="0"/>
          </a:p>
          <a:p>
            <a:pPr lvl="0">
              <a:spcBef>
                <a:spcPts val="0"/>
              </a:spcBef>
              <a:buNone/>
            </a:pPr>
            <a:r>
              <a:rPr lang="en-US" dirty="0" smtClean="0"/>
              <a:t>A business model without revenue is not much of a business. Getting paid is one of riskier parts of your model and something that needs to be tackled as early as possible.</a:t>
            </a:r>
          </a:p>
          <a:p>
            <a:pPr lvl="0">
              <a:spcBef>
                <a:spcPts val="0"/>
              </a:spcBef>
              <a:buNone/>
            </a:pPr>
            <a:endParaRPr lang="en-US" dirty="0" smtClean="0"/>
          </a:p>
          <a:p>
            <a:pPr lvl="0">
              <a:spcBef>
                <a:spcPts val="0"/>
              </a:spcBef>
              <a:buNone/>
            </a:pPr>
            <a:r>
              <a:rPr lang="en-US" dirty="0" smtClean="0"/>
              <a:t>Picking a price is more art than science. Not only does your pricing model keep you in business, it also signals your branding and positioning which determines your customers. A good starting point is using your customer's existing alternatives as pricing anchors.</a:t>
            </a:r>
          </a:p>
          <a:p>
            <a:pPr lvl="0">
              <a:spcBef>
                <a:spcPts val="0"/>
              </a:spcBef>
              <a:buNone/>
            </a:pPr>
            <a:endParaRPr lang="en-US" dirty="0" smtClean="0"/>
          </a:p>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List the operational costs you will incur while taking your product to market. It's hard to accurately calculate these too far into the future. So instead, focus on the present. What will it cost you to interview 30-50 customers? What will it cost you to build and launch your MVP? What will your ongoing burn-rate look like?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r>
              <a:rPr lang="en-US" dirty="0" smtClean="0"/>
              <a:t>Key Metrics track what your customers do and are critical in prioritizing what actions you should focus on first. If you've just starting out or testing the waters, it's okay not to define your key metrics (yet).</a:t>
            </a:r>
          </a:p>
          <a:p>
            <a:pPr lvl="0">
              <a:spcBef>
                <a:spcPts val="0"/>
              </a:spcBef>
              <a:buNone/>
            </a:pPr>
            <a:endParaRPr lang="en-US" dirty="0" smtClean="0"/>
          </a:p>
          <a:p>
            <a:pPr lvl="0">
              <a:spcBef>
                <a:spcPts val="0"/>
              </a:spcBef>
              <a:buNone/>
            </a:pPr>
            <a:r>
              <a:rPr lang="en-US" dirty="0" smtClean="0"/>
              <a:t>Before Product/Market </a:t>
            </a:r>
            <a:r>
              <a:rPr lang="en-US" dirty="0" err="1" smtClean="0"/>
              <a:t>Fit,focus</a:t>
            </a:r>
            <a:r>
              <a:rPr lang="en-US" dirty="0" smtClean="0"/>
              <a:t> on your value metrics -- Activation and Retention.</a:t>
            </a:r>
          </a:p>
          <a:p>
            <a:pPr lvl="0">
              <a:spcBef>
                <a:spcPts val="0"/>
              </a:spcBef>
              <a:buNone/>
            </a:pPr>
            <a:endParaRPr lang="en-US" dirty="0" smtClean="0"/>
          </a:p>
          <a:p>
            <a:pPr lvl="0">
              <a:spcBef>
                <a:spcPts val="0"/>
              </a:spcBef>
              <a:buNone/>
            </a:pPr>
            <a:r>
              <a:rPr lang="en-US" dirty="0" smtClean="0"/>
              <a:t>After Product/Market fit, focus on your growth metrics -- Acquisition and Referral</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This is usually the hardest section to fill which is why it's left for last. Most founders list things as competitive advantages that really aren't such as code, passion, features.</a:t>
            </a:r>
          </a:p>
          <a:p>
            <a:pPr lvl="0">
              <a:spcBef>
                <a:spcPts val="0"/>
              </a:spcBef>
              <a:buNone/>
            </a:pPr>
            <a:endParaRPr lang="en-US" dirty="0" smtClean="0"/>
          </a:p>
          <a:p>
            <a:pPr lvl="0">
              <a:spcBef>
                <a:spcPts val="0"/>
              </a:spcBef>
              <a:buNone/>
            </a:pPr>
            <a:r>
              <a:rPr lang="en-US" dirty="0" smtClean="0"/>
              <a:t>You may initially leave this box blank but it's here to prompt you to think about how you can make yourself different and make your difference matter.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lang="en-US" dirty="0" smtClean="0"/>
          </a:p>
          <a:p>
            <a:pPr lvl="0">
              <a:spcBef>
                <a:spcPts val="0"/>
              </a:spcBef>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Shape 10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0" name="Shape 1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Shape 110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5" name="Shape 110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shall use the startup idea about</a:t>
            </a:r>
            <a:r>
              <a:rPr lang="en-US" baseline="0" dirty="0" smtClean="0"/>
              <a:t> a Photo and Video Sharing service as a sample scenario for the entire lesson.</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Think of your early adopters as hitting</a:t>
            </a:r>
            <a:r>
              <a:rPr lang="en-US" baseline="0" dirty="0" smtClean="0"/>
              <a:t> an easy button.</a:t>
            </a:r>
          </a:p>
          <a:p>
            <a:pPr lvl="0">
              <a:spcBef>
                <a:spcPts val="0"/>
              </a:spcBef>
              <a:buNone/>
            </a:pPr>
            <a:r>
              <a:rPr lang="en-US" baseline="0" dirty="0" smtClean="0"/>
              <a:t>The logic behind early adopters is that if you can’t get them to need and want your product, it would be harder to get anyone else.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smtClean="0"/>
              <a:t>Be specific</a:t>
            </a:r>
            <a:r>
              <a:rPr lang="en-US" baseline="0" dirty="0" smtClean="0"/>
              <a:t> with your customer segments. In the above example, it is possible that I can group Photographers and Graphic Designers as Creatives. Thus, I have two customer segments: Creatives and Parents. This would require me to create two separate lean stack canvases.</a:t>
            </a:r>
          </a:p>
          <a:p>
            <a:pPr lvl="0">
              <a:spcBef>
                <a:spcPts val="0"/>
              </a:spcBef>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Shape 10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2" name="Shape 10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1" name="Shape 11"/>
          <p:cNvSpPr txBox="1">
            <a:spLocks noGrp="1"/>
          </p:cNvSpPr>
          <p:nvPr>
            <p:ph type="ctrTitle"/>
          </p:nvPr>
        </p:nvSpPr>
        <p:spPr>
          <a:xfrm>
            <a:off x="510450" y="1257300"/>
            <a:ext cx="8123100" cy="1588500"/>
          </a:xfrm>
          <a:prstGeom prst="rect">
            <a:avLst/>
          </a:prstGeom>
        </p:spPr>
        <p:txBody>
          <a:bodyPr lIns="91425" tIns="91425" rIns="91425" bIns="91425" anchor="b"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12" name="Shape 12"/>
          <p:cNvSpPr txBox="1">
            <a:spLocks noGrp="1"/>
          </p:cNvSpPr>
          <p:nvPr>
            <p:ph type="subTitle" idx="1"/>
          </p:nvPr>
        </p:nvSpPr>
        <p:spPr>
          <a:xfrm>
            <a:off x="510450" y="3182312"/>
            <a:ext cx="8123100" cy="629999"/>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400">
                <a:solidFill>
                  <a:schemeClr val="lt1"/>
                </a:solidFill>
              </a:defRPr>
            </a:lvl1pPr>
            <a:lvl2pPr lvl="1">
              <a:lnSpc>
                <a:spcPct val="100000"/>
              </a:lnSpc>
              <a:spcBef>
                <a:spcPts val="0"/>
              </a:spcBef>
              <a:spcAft>
                <a:spcPts val="0"/>
              </a:spcAft>
              <a:buClr>
                <a:schemeClr val="lt1"/>
              </a:buClr>
              <a:buSzPct val="100000"/>
              <a:buNone/>
              <a:defRPr sz="2400">
                <a:solidFill>
                  <a:schemeClr val="lt1"/>
                </a:solidFill>
              </a:defRPr>
            </a:lvl2pPr>
            <a:lvl3pPr lvl="2">
              <a:lnSpc>
                <a:spcPct val="100000"/>
              </a:lnSpc>
              <a:spcBef>
                <a:spcPts val="0"/>
              </a:spcBef>
              <a:spcAft>
                <a:spcPts val="0"/>
              </a:spcAft>
              <a:buClr>
                <a:schemeClr val="lt1"/>
              </a:buClr>
              <a:buSzPct val="100000"/>
              <a:buNone/>
              <a:defRPr sz="2400">
                <a:solidFill>
                  <a:schemeClr val="lt1"/>
                </a:solidFill>
              </a:defRPr>
            </a:lvl3pPr>
            <a:lvl4pPr lvl="3">
              <a:lnSpc>
                <a:spcPct val="100000"/>
              </a:lnSpc>
              <a:spcBef>
                <a:spcPts val="0"/>
              </a:spcBef>
              <a:spcAft>
                <a:spcPts val="0"/>
              </a:spcAft>
              <a:buClr>
                <a:schemeClr val="lt1"/>
              </a:buClr>
              <a:buSzPct val="100000"/>
              <a:buNone/>
              <a:defRPr sz="2400">
                <a:solidFill>
                  <a:schemeClr val="lt1"/>
                </a:solidFill>
              </a:defRPr>
            </a:lvl4pPr>
            <a:lvl5pPr lvl="4">
              <a:lnSpc>
                <a:spcPct val="100000"/>
              </a:lnSpc>
              <a:spcBef>
                <a:spcPts val="0"/>
              </a:spcBef>
              <a:spcAft>
                <a:spcPts val="0"/>
              </a:spcAft>
              <a:buClr>
                <a:schemeClr val="lt1"/>
              </a:buClr>
              <a:buSzPct val="100000"/>
              <a:buNone/>
              <a:defRPr sz="2400">
                <a:solidFill>
                  <a:schemeClr val="lt1"/>
                </a:solidFill>
              </a:defRPr>
            </a:lvl5pPr>
            <a:lvl6pPr lvl="5">
              <a:lnSpc>
                <a:spcPct val="100000"/>
              </a:lnSpc>
              <a:spcBef>
                <a:spcPts val="0"/>
              </a:spcBef>
              <a:spcAft>
                <a:spcPts val="0"/>
              </a:spcAft>
              <a:buClr>
                <a:schemeClr val="lt1"/>
              </a:buClr>
              <a:buSzPct val="100000"/>
              <a:buNone/>
              <a:defRPr sz="2400">
                <a:solidFill>
                  <a:schemeClr val="lt1"/>
                </a:solidFill>
              </a:defRPr>
            </a:lvl6pPr>
            <a:lvl7pPr lvl="6">
              <a:lnSpc>
                <a:spcPct val="100000"/>
              </a:lnSpc>
              <a:spcBef>
                <a:spcPts val="0"/>
              </a:spcBef>
              <a:spcAft>
                <a:spcPts val="0"/>
              </a:spcAft>
              <a:buClr>
                <a:schemeClr val="lt1"/>
              </a:buClr>
              <a:buSzPct val="100000"/>
              <a:buNone/>
              <a:defRPr sz="2400">
                <a:solidFill>
                  <a:schemeClr val="lt1"/>
                </a:solidFill>
              </a:defRPr>
            </a:lvl7pPr>
            <a:lvl8pPr lvl="7">
              <a:lnSpc>
                <a:spcPct val="100000"/>
              </a:lnSpc>
              <a:spcBef>
                <a:spcPts val="0"/>
              </a:spcBef>
              <a:spcAft>
                <a:spcPts val="0"/>
              </a:spcAft>
              <a:buClr>
                <a:schemeClr val="lt1"/>
              </a:buClr>
              <a:buSzPct val="100000"/>
              <a:buNone/>
              <a:defRPr sz="2400">
                <a:solidFill>
                  <a:schemeClr val="lt1"/>
                </a:solidFill>
              </a:defRPr>
            </a:lvl8pPr>
            <a:lvl9pPr lvl="8">
              <a:lnSpc>
                <a:spcPct val="100000"/>
              </a:lnSpc>
              <a:spcBef>
                <a:spcPts val="0"/>
              </a:spcBef>
              <a:spcAft>
                <a:spcPts val="0"/>
              </a:spcAft>
              <a:buClr>
                <a:schemeClr val="lt1"/>
              </a:buClr>
              <a:buSzPct val="100000"/>
              <a:buNone/>
              <a:defRPr sz="2400">
                <a:solidFill>
                  <a:schemeClr val="lt1"/>
                </a:solidFill>
              </a:defRPr>
            </a:lvl9pPr>
          </a:lstStyle>
          <a:p>
            <a:endParaRPr/>
          </a:p>
        </p:txBody>
      </p:sp>
      <p:sp>
        <p:nvSpPr>
          <p:cNvPr id="13" name="Shape 13"/>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7">
    <p:bg>
      <p:bgPr>
        <a:solidFill>
          <a:srgbClr val="FFFFFF"/>
        </a:solidFill>
        <a:effectLst/>
      </p:bgPr>
    </p:bg>
    <p:spTree>
      <p:nvGrpSpPr>
        <p:cNvPr id="1" name="Shape 74"/>
        <p:cNvGrpSpPr/>
        <p:nvPr/>
      </p:nvGrpSpPr>
      <p:grpSpPr>
        <a:xfrm>
          <a:off x="0" y="0"/>
          <a:ext cx="0" cy="0"/>
          <a:chOff x="0" y="0"/>
          <a:chExt cx="0" cy="0"/>
        </a:xfrm>
      </p:grpSpPr>
      <p:sp>
        <p:nvSpPr>
          <p:cNvPr id="75" name="Shape 75"/>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cxnSp>
        <p:nvCxnSpPr>
          <p:cNvPr id="76" name="Shape 76"/>
          <p:cNvCxnSpPr/>
          <p:nvPr/>
        </p:nvCxnSpPr>
        <p:spPr>
          <a:xfrm>
            <a:off x="3027472" y="0"/>
            <a:ext cx="0" cy="5133300"/>
          </a:xfrm>
          <a:prstGeom prst="straightConnector1">
            <a:avLst/>
          </a:prstGeom>
          <a:noFill/>
          <a:ln w="9525" cap="flat" cmpd="sng">
            <a:solidFill>
              <a:srgbClr val="F2F2F2"/>
            </a:solidFill>
            <a:prstDash val="solid"/>
            <a:miter/>
            <a:headEnd type="none" w="med" len="med"/>
            <a:tailEnd type="none" w="med" len="med"/>
          </a:ln>
          <a:effectLst>
            <a:outerShdw blurRad="50799" dist="38100" algn="l" rotWithShape="0">
              <a:srgbClr val="000000">
                <a:alpha val="40000"/>
              </a:srgbClr>
            </a:outerShdw>
          </a:effectLst>
        </p:spPr>
      </p:cxnSp>
      <p:sp>
        <p:nvSpPr>
          <p:cNvPr id="77" name="Shape 77"/>
          <p:cNvSpPr/>
          <p:nvPr/>
        </p:nvSpPr>
        <p:spPr>
          <a:xfrm>
            <a:off x="0" y="0"/>
            <a:ext cx="3048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78" name="Shape 78"/>
          <p:cNvSpPr txBox="1">
            <a:spLocks noGrp="1"/>
          </p:cNvSpPr>
          <p:nvPr>
            <p:ph type="title"/>
          </p:nvPr>
        </p:nvSpPr>
        <p:spPr>
          <a:xfrm>
            <a:off x="284100" y="307975"/>
            <a:ext cx="2479800" cy="4268700"/>
          </a:xfrm>
          <a:prstGeom prst="rect">
            <a:avLst/>
          </a:prstGeom>
          <a:noFill/>
        </p:spPr>
        <p:txBody>
          <a:bodyPr lIns="91425" tIns="91425" rIns="91425" bIns="91425" anchor="t" anchorCtr="0"/>
          <a:lstStyle>
            <a:lvl1pPr lvl="0" algn="l">
              <a:lnSpc>
                <a:spcPct val="100000"/>
              </a:lnSpc>
              <a:spcBef>
                <a:spcPts val="0"/>
              </a:spcBef>
              <a:spcAft>
                <a:spcPts val="0"/>
              </a:spcAft>
              <a:buClr>
                <a:schemeClr val="lt1"/>
              </a:buClr>
              <a:buSzPct val="100000"/>
              <a:buNone/>
              <a:defRPr sz="3000" b="1">
                <a:solidFill>
                  <a:schemeClr val="lt1"/>
                </a:solidFill>
              </a:defRPr>
            </a:lvl1pPr>
            <a:lvl2pPr lvl="1" algn="l">
              <a:lnSpc>
                <a:spcPct val="100000"/>
              </a:lnSpc>
              <a:spcBef>
                <a:spcPts val="0"/>
              </a:spcBef>
              <a:spcAft>
                <a:spcPts val="0"/>
              </a:spcAft>
              <a:buClr>
                <a:schemeClr val="lt1"/>
              </a:buClr>
              <a:buSzPct val="100000"/>
              <a:buNone/>
              <a:defRPr sz="3000" b="1">
                <a:solidFill>
                  <a:schemeClr val="lt1"/>
                </a:solidFill>
              </a:defRPr>
            </a:lvl2pPr>
            <a:lvl3pPr lvl="2" algn="l">
              <a:lnSpc>
                <a:spcPct val="100000"/>
              </a:lnSpc>
              <a:spcBef>
                <a:spcPts val="0"/>
              </a:spcBef>
              <a:spcAft>
                <a:spcPts val="0"/>
              </a:spcAft>
              <a:buClr>
                <a:schemeClr val="lt1"/>
              </a:buClr>
              <a:buSzPct val="100000"/>
              <a:buNone/>
              <a:defRPr sz="3000" b="1">
                <a:solidFill>
                  <a:schemeClr val="lt1"/>
                </a:solidFill>
              </a:defRPr>
            </a:lvl3pPr>
            <a:lvl4pPr lvl="3" algn="l">
              <a:lnSpc>
                <a:spcPct val="100000"/>
              </a:lnSpc>
              <a:spcBef>
                <a:spcPts val="0"/>
              </a:spcBef>
              <a:spcAft>
                <a:spcPts val="0"/>
              </a:spcAft>
              <a:buClr>
                <a:schemeClr val="lt1"/>
              </a:buClr>
              <a:buSzPct val="100000"/>
              <a:buNone/>
              <a:defRPr sz="3000" b="1">
                <a:solidFill>
                  <a:schemeClr val="lt1"/>
                </a:solidFill>
              </a:defRPr>
            </a:lvl4pPr>
            <a:lvl5pPr lvl="4" algn="l">
              <a:lnSpc>
                <a:spcPct val="100000"/>
              </a:lnSpc>
              <a:spcBef>
                <a:spcPts val="0"/>
              </a:spcBef>
              <a:spcAft>
                <a:spcPts val="0"/>
              </a:spcAft>
              <a:buClr>
                <a:schemeClr val="lt1"/>
              </a:buClr>
              <a:buSzPct val="100000"/>
              <a:buNone/>
              <a:defRPr sz="3000" b="1">
                <a:solidFill>
                  <a:schemeClr val="lt1"/>
                </a:solidFill>
              </a:defRPr>
            </a:lvl5pPr>
            <a:lvl6pPr lvl="5" algn="l">
              <a:lnSpc>
                <a:spcPct val="100000"/>
              </a:lnSpc>
              <a:spcBef>
                <a:spcPts val="0"/>
              </a:spcBef>
              <a:spcAft>
                <a:spcPts val="0"/>
              </a:spcAft>
              <a:buClr>
                <a:schemeClr val="lt1"/>
              </a:buClr>
              <a:buSzPct val="100000"/>
              <a:buNone/>
              <a:defRPr sz="3000" b="1">
                <a:solidFill>
                  <a:schemeClr val="lt1"/>
                </a:solidFill>
              </a:defRPr>
            </a:lvl6pPr>
            <a:lvl7pPr lvl="6" algn="l">
              <a:lnSpc>
                <a:spcPct val="100000"/>
              </a:lnSpc>
              <a:spcBef>
                <a:spcPts val="0"/>
              </a:spcBef>
              <a:spcAft>
                <a:spcPts val="0"/>
              </a:spcAft>
              <a:buClr>
                <a:schemeClr val="lt1"/>
              </a:buClr>
              <a:buSzPct val="100000"/>
              <a:buNone/>
              <a:defRPr sz="3000" b="1">
                <a:solidFill>
                  <a:schemeClr val="lt1"/>
                </a:solidFill>
              </a:defRPr>
            </a:lvl7pPr>
            <a:lvl8pPr lvl="7" algn="l">
              <a:lnSpc>
                <a:spcPct val="100000"/>
              </a:lnSpc>
              <a:spcBef>
                <a:spcPts val="0"/>
              </a:spcBef>
              <a:spcAft>
                <a:spcPts val="0"/>
              </a:spcAft>
              <a:buClr>
                <a:schemeClr val="lt1"/>
              </a:buClr>
              <a:buSzPct val="100000"/>
              <a:buNone/>
              <a:defRPr sz="3000" b="1">
                <a:solidFill>
                  <a:schemeClr val="lt1"/>
                </a:solidFill>
              </a:defRPr>
            </a:lvl8pPr>
            <a:lvl9pPr lvl="8" algn="l">
              <a:lnSpc>
                <a:spcPct val="100000"/>
              </a:lnSpc>
              <a:spcBef>
                <a:spcPts val="0"/>
              </a:spcBef>
              <a:spcAft>
                <a:spcPts val="0"/>
              </a:spcAft>
              <a:buClr>
                <a:schemeClr val="lt1"/>
              </a:buClr>
              <a:buSzPct val="100000"/>
              <a:buNone/>
              <a:defRPr sz="3000" b="1">
                <a:solidFill>
                  <a:schemeClr val="lt1"/>
                </a:solidFill>
              </a:defRPr>
            </a:lvl9pPr>
          </a:lstStyle>
          <a:p>
            <a:endParaRPr/>
          </a:p>
        </p:txBody>
      </p:sp>
      <p:sp>
        <p:nvSpPr>
          <p:cNvPr id="79" name="Shape 79"/>
          <p:cNvSpPr txBox="1">
            <a:spLocks noGrp="1"/>
          </p:cNvSpPr>
          <p:nvPr>
            <p:ph type="body" idx="1"/>
          </p:nvPr>
        </p:nvSpPr>
        <p:spPr>
          <a:xfrm>
            <a:off x="3381100" y="307975"/>
            <a:ext cx="5451300" cy="42687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8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80" name="Shape 80"/>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dk2"/>
                </a:solidFill>
              </a:rPr>
              <a:pPr lvl="0" algn="r">
                <a:lnSpc>
                  <a:spcPct val="100000"/>
                </a:lnSpc>
                <a:spcBef>
                  <a:spcPts val="0"/>
                </a:spcBef>
                <a:spcAft>
                  <a:spcPts val="0"/>
                </a:spcAft>
                <a:buNone/>
              </a:pPr>
              <a:t>‹#›</a:t>
            </a:fld>
            <a:endParaRPr lang="en" sz="1000">
              <a:solidFill>
                <a:schemeClr val="dk2"/>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10">
    <p:bg>
      <p:bgPr>
        <a:solidFill>
          <a:srgbClr val="FFFFFF"/>
        </a:solidFill>
        <a:effectLst/>
      </p:bgPr>
    </p:bg>
    <p:spTree>
      <p:nvGrpSpPr>
        <p:cNvPr id="1" name="Shape 88"/>
        <p:cNvGrpSpPr/>
        <p:nvPr/>
      </p:nvGrpSpPr>
      <p:grpSpPr>
        <a:xfrm>
          <a:off x="0" y="0"/>
          <a:ext cx="0" cy="0"/>
          <a:chOff x="0" y="0"/>
          <a:chExt cx="0" cy="0"/>
        </a:xfrm>
      </p:grpSpPr>
      <p:sp>
        <p:nvSpPr>
          <p:cNvPr id="89" name="Shape 89"/>
          <p:cNvSpPr/>
          <p:nvPr/>
        </p:nvSpPr>
        <p:spPr>
          <a:xfrm>
            <a:off x="0" y="0"/>
            <a:ext cx="9144000" cy="5143500"/>
          </a:xfrm>
          <a:prstGeom prst="rect">
            <a:avLst/>
          </a:prstGeom>
          <a:solidFill>
            <a:schemeClr val="lt1"/>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0" y="4665575"/>
            <a:ext cx="9144000" cy="4779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91" name="Shape 91"/>
          <p:cNvSpPr txBox="1">
            <a:spLocks noGrp="1"/>
          </p:cNvSpPr>
          <p:nvPr>
            <p:ph type="title"/>
          </p:nvPr>
        </p:nvSpPr>
        <p:spPr>
          <a:xfrm>
            <a:off x="349300" y="334525"/>
            <a:ext cx="7407000" cy="663000"/>
          </a:xfrm>
          <a:prstGeom prst="rect">
            <a:avLst/>
          </a:prstGeom>
          <a:noFill/>
        </p:spPr>
        <p:txBody>
          <a:bodyPr lIns="91425" tIns="91425" rIns="91425" bIns="91425" anchor="b" anchorCtr="0"/>
          <a:lstStyle>
            <a:lvl1pPr lvl="0" algn="l">
              <a:lnSpc>
                <a:spcPct val="100000"/>
              </a:lnSpc>
              <a:spcBef>
                <a:spcPts val="0"/>
              </a:spcBef>
              <a:spcAft>
                <a:spcPts val="0"/>
              </a:spcAft>
              <a:buClr>
                <a:schemeClr val="dk1"/>
              </a:buClr>
              <a:buSzPct val="100000"/>
              <a:buNone/>
              <a:defRPr sz="3200" b="1">
                <a:solidFill>
                  <a:schemeClr val="dk1"/>
                </a:solidFill>
              </a:defRPr>
            </a:lvl1pPr>
            <a:lvl2pPr lvl="1" algn="l">
              <a:lnSpc>
                <a:spcPct val="100000"/>
              </a:lnSpc>
              <a:spcBef>
                <a:spcPts val="0"/>
              </a:spcBef>
              <a:spcAft>
                <a:spcPts val="0"/>
              </a:spcAft>
              <a:buClr>
                <a:schemeClr val="dk1"/>
              </a:buClr>
              <a:buSzPct val="100000"/>
              <a:buNone/>
              <a:defRPr sz="3200" b="1">
                <a:solidFill>
                  <a:schemeClr val="dk1"/>
                </a:solidFill>
              </a:defRPr>
            </a:lvl2pPr>
            <a:lvl3pPr lvl="2" algn="l">
              <a:lnSpc>
                <a:spcPct val="100000"/>
              </a:lnSpc>
              <a:spcBef>
                <a:spcPts val="0"/>
              </a:spcBef>
              <a:spcAft>
                <a:spcPts val="0"/>
              </a:spcAft>
              <a:buClr>
                <a:schemeClr val="dk1"/>
              </a:buClr>
              <a:buSzPct val="100000"/>
              <a:buNone/>
              <a:defRPr sz="3200" b="1">
                <a:solidFill>
                  <a:schemeClr val="dk1"/>
                </a:solidFill>
              </a:defRPr>
            </a:lvl3pPr>
            <a:lvl4pPr lvl="3" algn="l">
              <a:lnSpc>
                <a:spcPct val="100000"/>
              </a:lnSpc>
              <a:spcBef>
                <a:spcPts val="0"/>
              </a:spcBef>
              <a:spcAft>
                <a:spcPts val="0"/>
              </a:spcAft>
              <a:buClr>
                <a:schemeClr val="dk1"/>
              </a:buClr>
              <a:buSzPct val="100000"/>
              <a:buNone/>
              <a:defRPr sz="3200" b="1">
                <a:solidFill>
                  <a:schemeClr val="dk1"/>
                </a:solidFill>
              </a:defRPr>
            </a:lvl4pPr>
            <a:lvl5pPr lvl="4" algn="l">
              <a:lnSpc>
                <a:spcPct val="100000"/>
              </a:lnSpc>
              <a:spcBef>
                <a:spcPts val="0"/>
              </a:spcBef>
              <a:spcAft>
                <a:spcPts val="0"/>
              </a:spcAft>
              <a:buClr>
                <a:schemeClr val="dk1"/>
              </a:buClr>
              <a:buSzPct val="100000"/>
              <a:buNone/>
              <a:defRPr sz="3200" b="1">
                <a:solidFill>
                  <a:schemeClr val="dk1"/>
                </a:solidFill>
              </a:defRPr>
            </a:lvl5pPr>
            <a:lvl6pPr lvl="5" algn="l">
              <a:lnSpc>
                <a:spcPct val="100000"/>
              </a:lnSpc>
              <a:spcBef>
                <a:spcPts val="0"/>
              </a:spcBef>
              <a:spcAft>
                <a:spcPts val="0"/>
              </a:spcAft>
              <a:buClr>
                <a:schemeClr val="dk1"/>
              </a:buClr>
              <a:buSzPct val="100000"/>
              <a:buNone/>
              <a:defRPr sz="3200" b="1">
                <a:solidFill>
                  <a:schemeClr val="dk1"/>
                </a:solidFill>
              </a:defRPr>
            </a:lvl6pPr>
            <a:lvl7pPr lvl="6" algn="l">
              <a:lnSpc>
                <a:spcPct val="100000"/>
              </a:lnSpc>
              <a:spcBef>
                <a:spcPts val="0"/>
              </a:spcBef>
              <a:spcAft>
                <a:spcPts val="0"/>
              </a:spcAft>
              <a:buClr>
                <a:schemeClr val="dk1"/>
              </a:buClr>
              <a:buSzPct val="100000"/>
              <a:buNone/>
              <a:defRPr sz="3200" b="1">
                <a:solidFill>
                  <a:schemeClr val="dk1"/>
                </a:solidFill>
              </a:defRPr>
            </a:lvl7pPr>
            <a:lvl8pPr lvl="7" algn="l">
              <a:lnSpc>
                <a:spcPct val="100000"/>
              </a:lnSpc>
              <a:spcBef>
                <a:spcPts val="0"/>
              </a:spcBef>
              <a:spcAft>
                <a:spcPts val="0"/>
              </a:spcAft>
              <a:buClr>
                <a:schemeClr val="dk1"/>
              </a:buClr>
              <a:buSzPct val="100000"/>
              <a:buNone/>
              <a:defRPr sz="3200" b="1">
                <a:solidFill>
                  <a:schemeClr val="dk1"/>
                </a:solidFill>
              </a:defRPr>
            </a:lvl8pPr>
            <a:lvl9pPr lvl="8" algn="l">
              <a:lnSpc>
                <a:spcPct val="100000"/>
              </a:lnSpc>
              <a:spcBef>
                <a:spcPts val="0"/>
              </a:spcBef>
              <a:spcAft>
                <a:spcPts val="0"/>
              </a:spcAft>
              <a:buClr>
                <a:schemeClr val="dk1"/>
              </a:buClr>
              <a:buSzPct val="100000"/>
              <a:buNone/>
              <a:defRPr sz="3200" b="1">
                <a:solidFill>
                  <a:schemeClr val="dk1"/>
                </a:solidFill>
              </a:defRPr>
            </a:lvl9pPr>
          </a:lstStyle>
          <a:p>
            <a:endParaRPr/>
          </a:p>
        </p:txBody>
      </p:sp>
      <p:sp>
        <p:nvSpPr>
          <p:cNvPr id="92" name="Shape 92"/>
          <p:cNvSpPr txBox="1">
            <a:spLocks noGrp="1"/>
          </p:cNvSpPr>
          <p:nvPr>
            <p:ph type="body" idx="1"/>
          </p:nvPr>
        </p:nvSpPr>
        <p:spPr>
          <a:xfrm>
            <a:off x="349300" y="1147425"/>
            <a:ext cx="7407000" cy="3172500"/>
          </a:xfrm>
          <a:prstGeom prst="rect">
            <a:avLst/>
          </a:prstGeom>
          <a:noFill/>
        </p:spPr>
        <p:txBody>
          <a:bodyPr lIns="91425" tIns="91425" rIns="91425" bIns="91425" anchor="t" anchorCtr="0"/>
          <a:lstStyle>
            <a:lvl1pPr lvl="0" algn="l">
              <a:lnSpc>
                <a:spcPct val="115000"/>
              </a:lnSpc>
              <a:spcBef>
                <a:spcPts val="0"/>
              </a:spcBef>
              <a:spcAft>
                <a:spcPts val="1600"/>
              </a:spcAft>
              <a:buClr>
                <a:schemeClr val="dk2"/>
              </a:buClr>
              <a:buSzPct val="100000"/>
              <a:defRPr sz="1600">
                <a:solidFill>
                  <a:schemeClr val="dk2"/>
                </a:solidFill>
              </a:defRPr>
            </a:lvl1pPr>
            <a:lvl2pPr lvl="1" algn="l">
              <a:lnSpc>
                <a:spcPct val="115000"/>
              </a:lnSpc>
              <a:spcBef>
                <a:spcPts val="0"/>
              </a:spcBef>
              <a:spcAft>
                <a:spcPts val="1600"/>
              </a:spcAft>
              <a:buClr>
                <a:schemeClr val="dk2"/>
              </a:buClr>
              <a:defRPr sz="1400">
                <a:solidFill>
                  <a:schemeClr val="dk2"/>
                </a:solidFill>
              </a:defRPr>
            </a:lvl2pPr>
            <a:lvl3pPr lvl="2" algn="l">
              <a:lnSpc>
                <a:spcPct val="115000"/>
              </a:lnSpc>
              <a:spcBef>
                <a:spcPts val="0"/>
              </a:spcBef>
              <a:spcAft>
                <a:spcPts val="1600"/>
              </a:spcAft>
              <a:buClr>
                <a:schemeClr val="dk2"/>
              </a:buClr>
              <a:defRPr sz="1400">
                <a:solidFill>
                  <a:schemeClr val="dk2"/>
                </a:solidFill>
              </a:defRPr>
            </a:lvl3pPr>
            <a:lvl4pPr lvl="3" algn="l">
              <a:lnSpc>
                <a:spcPct val="115000"/>
              </a:lnSpc>
              <a:spcBef>
                <a:spcPts val="0"/>
              </a:spcBef>
              <a:spcAft>
                <a:spcPts val="1600"/>
              </a:spcAft>
              <a:buClr>
                <a:schemeClr val="dk2"/>
              </a:buClr>
              <a:defRPr sz="1400">
                <a:solidFill>
                  <a:schemeClr val="dk2"/>
                </a:solidFill>
              </a:defRPr>
            </a:lvl4pPr>
            <a:lvl5pPr lvl="4" algn="l">
              <a:lnSpc>
                <a:spcPct val="115000"/>
              </a:lnSpc>
              <a:spcBef>
                <a:spcPts val="0"/>
              </a:spcBef>
              <a:spcAft>
                <a:spcPts val="1600"/>
              </a:spcAft>
              <a:buClr>
                <a:schemeClr val="dk2"/>
              </a:buClr>
              <a:defRPr sz="1400">
                <a:solidFill>
                  <a:schemeClr val="dk2"/>
                </a:solidFill>
              </a:defRPr>
            </a:lvl5pPr>
            <a:lvl6pPr lvl="5" algn="l">
              <a:lnSpc>
                <a:spcPct val="115000"/>
              </a:lnSpc>
              <a:spcBef>
                <a:spcPts val="0"/>
              </a:spcBef>
              <a:spcAft>
                <a:spcPts val="1600"/>
              </a:spcAft>
              <a:buClr>
                <a:schemeClr val="dk2"/>
              </a:buClr>
              <a:defRPr sz="1400">
                <a:solidFill>
                  <a:schemeClr val="dk2"/>
                </a:solidFill>
              </a:defRPr>
            </a:lvl6pPr>
            <a:lvl7pPr lvl="6" algn="l">
              <a:lnSpc>
                <a:spcPct val="115000"/>
              </a:lnSpc>
              <a:spcBef>
                <a:spcPts val="0"/>
              </a:spcBef>
              <a:spcAft>
                <a:spcPts val="1600"/>
              </a:spcAft>
              <a:buClr>
                <a:schemeClr val="dk2"/>
              </a:buClr>
              <a:defRPr sz="1400">
                <a:solidFill>
                  <a:schemeClr val="dk2"/>
                </a:solidFill>
              </a:defRPr>
            </a:lvl7pPr>
            <a:lvl8pPr lvl="7" algn="l">
              <a:lnSpc>
                <a:spcPct val="115000"/>
              </a:lnSpc>
              <a:spcBef>
                <a:spcPts val="0"/>
              </a:spcBef>
              <a:spcAft>
                <a:spcPts val="1600"/>
              </a:spcAft>
              <a:buClr>
                <a:schemeClr val="dk2"/>
              </a:buClr>
              <a:defRPr sz="1400">
                <a:solidFill>
                  <a:schemeClr val="dk2"/>
                </a:solidFill>
              </a:defRPr>
            </a:lvl8pPr>
            <a:lvl9pPr lvl="8" algn="l">
              <a:lnSpc>
                <a:spcPct val="115000"/>
              </a:lnSpc>
              <a:spcBef>
                <a:spcPts val="0"/>
              </a:spcBef>
              <a:spcAft>
                <a:spcPts val="1600"/>
              </a:spcAft>
              <a:buClr>
                <a:schemeClr val="dk2"/>
              </a:buClr>
              <a:defRPr sz="1400">
                <a:solidFill>
                  <a:schemeClr val="dk2"/>
                </a:solidFill>
              </a:defRPr>
            </a:lvl9pPr>
          </a:lstStyle>
          <a:p>
            <a:endParaRPr/>
          </a:p>
        </p:txBody>
      </p:sp>
      <p:sp>
        <p:nvSpPr>
          <p:cNvPr id="93" name="Shape 93"/>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lt1"/>
                </a:solidFill>
              </a:rPr>
              <a:pPr lvl="0" algn="r">
                <a:lnSpc>
                  <a:spcPct val="100000"/>
                </a:lnSpc>
                <a:spcBef>
                  <a:spcPts val="0"/>
                </a:spcBef>
                <a:spcAft>
                  <a:spcPts val="0"/>
                </a:spcAft>
                <a:buNone/>
              </a:pPr>
              <a:t>‹#›</a:t>
            </a:fld>
            <a:endParaRPr lang="en" sz="1000">
              <a:solidFill>
                <a:schemeClr val="lt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13">
    <p:bg>
      <p:bgPr>
        <a:solidFill>
          <a:srgbClr val="FFFFFF"/>
        </a:solidFill>
        <a:effectLst/>
      </p:bgPr>
    </p:bg>
    <p:spTree>
      <p:nvGrpSpPr>
        <p:cNvPr id="1" name="Shape 94"/>
        <p:cNvGrpSpPr/>
        <p:nvPr/>
      </p:nvGrpSpPr>
      <p:grpSpPr>
        <a:xfrm>
          <a:off x="0" y="0"/>
          <a:ext cx="0" cy="0"/>
          <a:chOff x="0" y="0"/>
          <a:chExt cx="0" cy="0"/>
        </a:xfrm>
      </p:grpSpPr>
      <p:sp>
        <p:nvSpPr>
          <p:cNvPr id="95" name="Shape 95"/>
          <p:cNvSpPr/>
          <p:nvPr/>
        </p:nvSpPr>
        <p:spPr>
          <a:xfrm>
            <a:off x="0" y="0"/>
            <a:ext cx="9144000" cy="51435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2145712" y="2967150"/>
            <a:ext cx="90000" cy="90000"/>
          </a:xfrm>
          <a:prstGeom prst="ellipse">
            <a:avLst/>
          </a:pr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97" name="Shape 97"/>
          <p:cNvCxnSpPr>
            <a:stCxn id="96" idx="6"/>
            <a:endCxn id="98" idx="2"/>
          </p:cNvCxnSpPr>
          <p:nvPr/>
        </p:nvCxnSpPr>
        <p:spPr>
          <a:xfrm>
            <a:off x="2235712" y="3012150"/>
            <a:ext cx="4672800" cy="0"/>
          </a:xfrm>
          <a:prstGeom prst="straightConnector1">
            <a:avLst/>
          </a:prstGeom>
          <a:noFill/>
          <a:ln w="9525" cap="flat" cmpd="sng">
            <a:solidFill>
              <a:srgbClr val="FFFFFF"/>
            </a:solidFill>
            <a:prstDash val="solid"/>
            <a:round/>
            <a:headEnd type="none" w="med" len="med"/>
            <a:tailEnd type="none" w="med" len="med"/>
          </a:ln>
        </p:spPr>
      </p:cxnSp>
      <p:sp>
        <p:nvSpPr>
          <p:cNvPr id="98" name="Shape 98"/>
          <p:cNvSpPr/>
          <p:nvPr/>
        </p:nvSpPr>
        <p:spPr>
          <a:xfrm>
            <a:off x="6908487" y="2967150"/>
            <a:ext cx="90000" cy="90000"/>
          </a:xfrm>
          <a:prstGeom prst="ellipse">
            <a:avLst/>
          </a:prstGeom>
          <a:noFill/>
          <a:ln w="9525" cap="flat" cmpd="sng">
            <a:solidFill>
              <a:srgbClr val="FFFFFF"/>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99" name="Shape 99"/>
          <p:cNvSpPr txBox="1">
            <a:spLocks noGrp="1"/>
          </p:cNvSpPr>
          <p:nvPr>
            <p:ph type="title"/>
          </p:nvPr>
        </p:nvSpPr>
        <p:spPr>
          <a:xfrm>
            <a:off x="1268800" y="1629150"/>
            <a:ext cx="6606600" cy="1160700"/>
          </a:xfrm>
          <a:prstGeom prst="rect">
            <a:avLst/>
          </a:prstGeom>
          <a:noFill/>
        </p:spPr>
        <p:txBody>
          <a:bodyPr lIns="91425" tIns="91425" rIns="91425" bIns="91425" anchor="b" anchorCtr="0"/>
          <a:lstStyle>
            <a:lvl1pPr lvl="0" algn="ctr">
              <a:lnSpc>
                <a:spcPct val="100000"/>
              </a:lnSpc>
              <a:spcBef>
                <a:spcPts val="0"/>
              </a:spcBef>
              <a:spcAft>
                <a:spcPts val="0"/>
              </a:spcAft>
              <a:buClr>
                <a:srgbClr val="FFFFFF"/>
              </a:buClr>
              <a:buSzPct val="100000"/>
              <a:buNone/>
              <a:defRPr sz="3000" b="1">
                <a:solidFill>
                  <a:srgbClr val="FFFFFF"/>
                </a:solidFill>
              </a:defRPr>
            </a:lvl1pPr>
            <a:lvl2pPr lvl="1" algn="ctr">
              <a:lnSpc>
                <a:spcPct val="100000"/>
              </a:lnSpc>
              <a:spcBef>
                <a:spcPts val="0"/>
              </a:spcBef>
              <a:spcAft>
                <a:spcPts val="0"/>
              </a:spcAft>
              <a:buClr>
                <a:srgbClr val="FFFFFF"/>
              </a:buClr>
              <a:buSzPct val="100000"/>
              <a:buNone/>
              <a:defRPr sz="3000" b="1">
                <a:solidFill>
                  <a:srgbClr val="FFFFFF"/>
                </a:solidFill>
              </a:defRPr>
            </a:lvl2pPr>
            <a:lvl3pPr lvl="2" algn="ctr">
              <a:lnSpc>
                <a:spcPct val="100000"/>
              </a:lnSpc>
              <a:spcBef>
                <a:spcPts val="0"/>
              </a:spcBef>
              <a:spcAft>
                <a:spcPts val="0"/>
              </a:spcAft>
              <a:buClr>
                <a:srgbClr val="FFFFFF"/>
              </a:buClr>
              <a:buSzPct val="100000"/>
              <a:buNone/>
              <a:defRPr sz="3000" b="1">
                <a:solidFill>
                  <a:srgbClr val="FFFFFF"/>
                </a:solidFill>
              </a:defRPr>
            </a:lvl3pPr>
            <a:lvl4pPr lvl="3" algn="ctr">
              <a:lnSpc>
                <a:spcPct val="100000"/>
              </a:lnSpc>
              <a:spcBef>
                <a:spcPts val="0"/>
              </a:spcBef>
              <a:spcAft>
                <a:spcPts val="0"/>
              </a:spcAft>
              <a:buClr>
                <a:srgbClr val="FFFFFF"/>
              </a:buClr>
              <a:buSzPct val="100000"/>
              <a:buNone/>
              <a:defRPr sz="3000" b="1">
                <a:solidFill>
                  <a:srgbClr val="FFFFFF"/>
                </a:solidFill>
              </a:defRPr>
            </a:lvl4pPr>
            <a:lvl5pPr lvl="4" algn="ctr">
              <a:lnSpc>
                <a:spcPct val="100000"/>
              </a:lnSpc>
              <a:spcBef>
                <a:spcPts val="0"/>
              </a:spcBef>
              <a:spcAft>
                <a:spcPts val="0"/>
              </a:spcAft>
              <a:buClr>
                <a:srgbClr val="FFFFFF"/>
              </a:buClr>
              <a:buSzPct val="100000"/>
              <a:buNone/>
              <a:defRPr sz="3000" b="1">
                <a:solidFill>
                  <a:srgbClr val="FFFFFF"/>
                </a:solidFill>
              </a:defRPr>
            </a:lvl5pPr>
            <a:lvl6pPr lvl="5" algn="ctr">
              <a:lnSpc>
                <a:spcPct val="100000"/>
              </a:lnSpc>
              <a:spcBef>
                <a:spcPts val="0"/>
              </a:spcBef>
              <a:spcAft>
                <a:spcPts val="0"/>
              </a:spcAft>
              <a:buClr>
                <a:srgbClr val="FFFFFF"/>
              </a:buClr>
              <a:buSzPct val="100000"/>
              <a:buNone/>
              <a:defRPr sz="3000" b="1">
                <a:solidFill>
                  <a:srgbClr val="FFFFFF"/>
                </a:solidFill>
              </a:defRPr>
            </a:lvl6pPr>
            <a:lvl7pPr lvl="6" algn="ctr">
              <a:lnSpc>
                <a:spcPct val="100000"/>
              </a:lnSpc>
              <a:spcBef>
                <a:spcPts val="0"/>
              </a:spcBef>
              <a:spcAft>
                <a:spcPts val="0"/>
              </a:spcAft>
              <a:buClr>
                <a:srgbClr val="FFFFFF"/>
              </a:buClr>
              <a:buSzPct val="100000"/>
              <a:buNone/>
              <a:defRPr sz="3000" b="1">
                <a:solidFill>
                  <a:srgbClr val="FFFFFF"/>
                </a:solidFill>
              </a:defRPr>
            </a:lvl7pPr>
            <a:lvl8pPr lvl="7" algn="ctr">
              <a:lnSpc>
                <a:spcPct val="100000"/>
              </a:lnSpc>
              <a:spcBef>
                <a:spcPts val="0"/>
              </a:spcBef>
              <a:spcAft>
                <a:spcPts val="0"/>
              </a:spcAft>
              <a:buClr>
                <a:srgbClr val="FFFFFF"/>
              </a:buClr>
              <a:buSzPct val="100000"/>
              <a:buNone/>
              <a:defRPr sz="3000" b="1">
                <a:solidFill>
                  <a:srgbClr val="FFFFFF"/>
                </a:solidFill>
              </a:defRPr>
            </a:lvl8pPr>
            <a:lvl9pPr lvl="8" algn="ctr">
              <a:lnSpc>
                <a:spcPct val="100000"/>
              </a:lnSpc>
              <a:spcBef>
                <a:spcPts val="0"/>
              </a:spcBef>
              <a:spcAft>
                <a:spcPts val="0"/>
              </a:spcAft>
              <a:buClr>
                <a:srgbClr val="FFFFFF"/>
              </a:buClr>
              <a:buSzPct val="100000"/>
              <a:buNone/>
              <a:defRPr sz="3000" b="1">
                <a:solidFill>
                  <a:srgbClr val="FFFFFF"/>
                </a:solidFill>
              </a:defRPr>
            </a:lvl9pPr>
          </a:lstStyle>
          <a:p>
            <a:endParaRPr/>
          </a:p>
        </p:txBody>
      </p:sp>
      <p:sp>
        <p:nvSpPr>
          <p:cNvPr id="100" name="Shape 100"/>
          <p:cNvSpPr txBox="1">
            <a:spLocks noGrp="1"/>
          </p:cNvSpPr>
          <p:nvPr>
            <p:ph type="sldNum" idx="12"/>
          </p:nvPr>
        </p:nvSpPr>
        <p:spPr>
          <a:xfrm>
            <a:off x="8497999" y="4688758"/>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FFFFFF"/>
                </a:solidFill>
              </a:rPr>
              <a:pPr lvl="0" algn="r">
                <a:lnSpc>
                  <a:spcPct val="100000"/>
                </a:lnSpc>
                <a:spcBef>
                  <a:spcPts val="0"/>
                </a:spcBef>
                <a:spcAft>
                  <a:spcPts val="0"/>
                </a:spcAft>
                <a:buNone/>
              </a:pPr>
              <a:t>‹#›</a:t>
            </a:fld>
            <a:endParaRPr lang="en" sz="10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14">
    <p:bg>
      <p:bgPr>
        <a:solidFill>
          <a:srgbClr val="FFFFFF"/>
        </a:solidFill>
        <a:effectLst/>
      </p:bgPr>
    </p:bg>
    <p:spTree>
      <p:nvGrpSpPr>
        <p:cNvPr id="1" name="Shape 101"/>
        <p:cNvGrpSpPr/>
        <p:nvPr/>
      </p:nvGrpSpPr>
      <p:grpSpPr>
        <a:xfrm>
          <a:off x="0" y="0"/>
          <a:ext cx="0" cy="0"/>
          <a:chOff x="0" y="0"/>
          <a:chExt cx="0" cy="0"/>
        </a:xfrm>
      </p:grpSpPr>
      <p:sp>
        <p:nvSpPr>
          <p:cNvPr id="102" name="Shape 102"/>
          <p:cNvSpPr/>
          <p:nvPr/>
        </p:nvSpPr>
        <p:spPr>
          <a:xfrm>
            <a:off x="0" y="0"/>
            <a:ext cx="9144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103" name="Shape 103"/>
          <p:cNvSpPr txBox="1">
            <a:spLocks noGrp="1"/>
          </p:cNvSpPr>
          <p:nvPr>
            <p:ph type="ctrTitle"/>
          </p:nvPr>
        </p:nvSpPr>
        <p:spPr>
          <a:xfrm>
            <a:off x="661050" y="542100"/>
            <a:ext cx="7821900" cy="4059300"/>
          </a:xfrm>
          <a:prstGeom prst="rect">
            <a:avLst/>
          </a:prstGeom>
          <a:noFill/>
        </p:spPr>
        <p:txBody>
          <a:bodyPr lIns="91425" tIns="91425" rIns="91425" bIns="91425" anchor="ctr" anchorCtr="0"/>
          <a:lstStyle>
            <a:lvl1pPr lvl="0" algn="ctr">
              <a:lnSpc>
                <a:spcPct val="100000"/>
              </a:lnSpc>
              <a:spcBef>
                <a:spcPts val="0"/>
              </a:spcBef>
              <a:spcAft>
                <a:spcPts val="0"/>
              </a:spcAft>
              <a:buClr>
                <a:schemeClr val="lt1"/>
              </a:buClr>
              <a:buSzPct val="100000"/>
              <a:buNone/>
              <a:defRPr sz="8000" b="1">
                <a:solidFill>
                  <a:schemeClr val="lt1"/>
                </a:solidFill>
              </a:defRPr>
            </a:lvl1pPr>
            <a:lvl2pPr lvl="1" algn="ctr">
              <a:lnSpc>
                <a:spcPct val="100000"/>
              </a:lnSpc>
              <a:spcBef>
                <a:spcPts val="0"/>
              </a:spcBef>
              <a:spcAft>
                <a:spcPts val="0"/>
              </a:spcAft>
              <a:buClr>
                <a:schemeClr val="lt1"/>
              </a:buClr>
              <a:buSzPct val="100000"/>
              <a:buNone/>
              <a:defRPr sz="8000" b="1">
                <a:solidFill>
                  <a:schemeClr val="lt1"/>
                </a:solidFill>
              </a:defRPr>
            </a:lvl2pPr>
            <a:lvl3pPr lvl="2" algn="ctr">
              <a:lnSpc>
                <a:spcPct val="100000"/>
              </a:lnSpc>
              <a:spcBef>
                <a:spcPts val="0"/>
              </a:spcBef>
              <a:spcAft>
                <a:spcPts val="0"/>
              </a:spcAft>
              <a:buClr>
                <a:schemeClr val="lt1"/>
              </a:buClr>
              <a:buSzPct val="100000"/>
              <a:buNone/>
              <a:defRPr sz="8000" b="1">
                <a:solidFill>
                  <a:schemeClr val="lt1"/>
                </a:solidFill>
              </a:defRPr>
            </a:lvl3pPr>
            <a:lvl4pPr lvl="3" algn="ctr">
              <a:lnSpc>
                <a:spcPct val="100000"/>
              </a:lnSpc>
              <a:spcBef>
                <a:spcPts val="0"/>
              </a:spcBef>
              <a:spcAft>
                <a:spcPts val="0"/>
              </a:spcAft>
              <a:buClr>
                <a:schemeClr val="lt1"/>
              </a:buClr>
              <a:buSzPct val="100000"/>
              <a:buNone/>
              <a:defRPr sz="8000" b="1">
                <a:solidFill>
                  <a:schemeClr val="lt1"/>
                </a:solidFill>
              </a:defRPr>
            </a:lvl4pPr>
            <a:lvl5pPr lvl="4" algn="ctr">
              <a:lnSpc>
                <a:spcPct val="100000"/>
              </a:lnSpc>
              <a:spcBef>
                <a:spcPts val="0"/>
              </a:spcBef>
              <a:spcAft>
                <a:spcPts val="0"/>
              </a:spcAft>
              <a:buClr>
                <a:schemeClr val="lt1"/>
              </a:buClr>
              <a:buSzPct val="100000"/>
              <a:buNone/>
              <a:defRPr sz="8000" b="1">
                <a:solidFill>
                  <a:schemeClr val="lt1"/>
                </a:solidFill>
              </a:defRPr>
            </a:lvl5pPr>
            <a:lvl6pPr lvl="5" algn="ctr">
              <a:lnSpc>
                <a:spcPct val="100000"/>
              </a:lnSpc>
              <a:spcBef>
                <a:spcPts val="0"/>
              </a:spcBef>
              <a:spcAft>
                <a:spcPts val="0"/>
              </a:spcAft>
              <a:buClr>
                <a:schemeClr val="lt1"/>
              </a:buClr>
              <a:buSzPct val="100000"/>
              <a:buNone/>
              <a:defRPr sz="8000" b="1">
                <a:solidFill>
                  <a:schemeClr val="lt1"/>
                </a:solidFill>
              </a:defRPr>
            </a:lvl6pPr>
            <a:lvl7pPr lvl="6" algn="ctr">
              <a:lnSpc>
                <a:spcPct val="100000"/>
              </a:lnSpc>
              <a:spcBef>
                <a:spcPts val="0"/>
              </a:spcBef>
              <a:spcAft>
                <a:spcPts val="0"/>
              </a:spcAft>
              <a:buClr>
                <a:schemeClr val="lt1"/>
              </a:buClr>
              <a:buSzPct val="100000"/>
              <a:buNone/>
              <a:defRPr sz="8000" b="1">
                <a:solidFill>
                  <a:schemeClr val="lt1"/>
                </a:solidFill>
              </a:defRPr>
            </a:lvl7pPr>
            <a:lvl8pPr lvl="7" algn="ctr">
              <a:lnSpc>
                <a:spcPct val="100000"/>
              </a:lnSpc>
              <a:spcBef>
                <a:spcPts val="0"/>
              </a:spcBef>
              <a:spcAft>
                <a:spcPts val="0"/>
              </a:spcAft>
              <a:buClr>
                <a:schemeClr val="lt1"/>
              </a:buClr>
              <a:buSzPct val="100000"/>
              <a:buNone/>
              <a:defRPr sz="8000" b="1">
                <a:solidFill>
                  <a:schemeClr val="lt1"/>
                </a:solidFill>
              </a:defRPr>
            </a:lvl8pPr>
            <a:lvl9pPr lvl="8" algn="ctr">
              <a:lnSpc>
                <a:spcPct val="100000"/>
              </a:lnSpc>
              <a:spcBef>
                <a:spcPts val="0"/>
              </a:spcBef>
              <a:spcAft>
                <a:spcPts val="0"/>
              </a:spcAft>
              <a:buClr>
                <a:schemeClr val="lt1"/>
              </a:buClr>
              <a:buSzPct val="100000"/>
              <a:buNone/>
              <a:defRPr sz="8000" b="1">
                <a:solidFill>
                  <a:schemeClr val="lt1"/>
                </a:solidFill>
              </a:defRPr>
            </a:lvl9pPr>
          </a:lstStyle>
          <a:p>
            <a:endParaRPr/>
          </a:p>
        </p:txBody>
      </p:sp>
      <p:sp>
        <p:nvSpPr>
          <p:cNvPr id="104" name="Shape 10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chemeClr val="lt1"/>
                </a:solidFill>
              </a:rPr>
              <a:pPr lvl="0" algn="r">
                <a:lnSpc>
                  <a:spcPct val="100000"/>
                </a:lnSpc>
                <a:spcBef>
                  <a:spcPts val="0"/>
                </a:spcBef>
                <a:spcAft>
                  <a:spcPts val="0"/>
                </a:spcAft>
                <a:buNone/>
              </a:pPr>
              <a:t>‹#›</a:t>
            </a:fld>
            <a:endParaRPr lang="en" sz="1000">
              <a:solidFill>
                <a:schemeClr val="l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20">
    <p:bg>
      <p:bgPr>
        <a:solidFill>
          <a:srgbClr val="FFFFFF"/>
        </a:solidFill>
        <a:effectLst/>
      </p:bgPr>
    </p:bg>
    <p:spTree>
      <p:nvGrpSpPr>
        <p:cNvPr id="1" name="Shape 841"/>
        <p:cNvGrpSpPr/>
        <p:nvPr/>
      </p:nvGrpSpPr>
      <p:grpSpPr>
        <a:xfrm>
          <a:off x="0" y="0"/>
          <a:ext cx="0" cy="0"/>
          <a:chOff x="0" y="0"/>
          <a:chExt cx="0" cy="0"/>
        </a:xfrm>
      </p:grpSpPr>
      <p:sp>
        <p:nvSpPr>
          <p:cNvPr id="842" name="Shape 842"/>
          <p:cNvSpPr/>
          <p:nvPr/>
        </p:nvSpPr>
        <p:spPr>
          <a:xfrm>
            <a:off x="0" y="0"/>
            <a:ext cx="9144000" cy="5143500"/>
          </a:xfrm>
          <a:prstGeom prst="rect">
            <a:avLst/>
          </a:prstGeom>
          <a:solidFill>
            <a:srgbClr val="000000"/>
          </a:solidFill>
          <a:ln>
            <a:noFill/>
          </a:ln>
        </p:spPr>
        <p:txBody>
          <a:bodyPr lIns="91425" tIns="91425" rIns="91425" bIns="91425" anchor="ctr" anchorCtr="0">
            <a:noAutofit/>
          </a:bodyPr>
          <a:lstStyle/>
          <a:p>
            <a:pPr lvl="0">
              <a:spcBef>
                <a:spcPts val="0"/>
              </a:spcBef>
              <a:buNone/>
            </a:pPr>
            <a:endParaRPr/>
          </a:p>
        </p:txBody>
      </p:sp>
      <p:sp>
        <p:nvSpPr>
          <p:cNvPr id="843" name="Shape 843"/>
          <p:cNvSpPr txBox="1">
            <a:spLocks noGrp="1"/>
          </p:cNvSpPr>
          <p:nvPr>
            <p:ph type="ctrTitle"/>
          </p:nvPr>
        </p:nvSpPr>
        <p:spPr>
          <a:xfrm>
            <a:off x="1837575" y="1251525"/>
            <a:ext cx="5445900" cy="2640600"/>
          </a:xfrm>
          <a:prstGeom prst="rect">
            <a:avLst/>
          </a:prstGeom>
          <a:noFill/>
        </p:spPr>
        <p:txBody>
          <a:bodyPr lIns="91425" tIns="91425" rIns="91425" bIns="91425" anchor="ctr" anchorCtr="0"/>
          <a:lstStyle>
            <a:lvl1pPr lvl="0" algn="ctr">
              <a:lnSpc>
                <a:spcPct val="100000"/>
              </a:lnSpc>
              <a:spcBef>
                <a:spcPts val="0"/>
              </a:spcBef>
              <a:spcAft>
                <a:spcPts val="0"/>
              </a:spcAft>
              <a:buClr>
                <a:srgbClr val="FFFFFF"/>
              </a:buClr>
              <a:buSzPct val="100000"/>
              <a:buNone/>
              <a:defRPr sz="4000" b="1">
                <a:solidFill>
                  <a:srgbClr val="FFFFFF"/>
                </a:solidFill>
              </a:defRPr>
            </a:lvl1pPr>
            <a:lvl2pPr lvl="1" algn="ctr">
              <a:lnSpc>
                <a:spcPct val="100000"/>
              </a:lnSpc>
              <a:spcBef>
                <a:spcPts val="0"/>
              </a:spcBef>
              <a:spcAft>
                <a:spcPts val="0"/>
              </a:spcAft>
              <a:buClr>
                <a:srgbClr val="FFFFFF"/>
              </a:buClr>
              <a:buSzPct val="100000"/>
              <a:buNone/>
              <a:defRPr sz="4000" b="1">
                <a:solidFill>
                  <a:srgbClr val="FFFFFF"/>
                </a:solidFill>
              </a:defRPr>
            </a:lvl2pPr>
            <a:lvl3pPr lvl="2" algn="ctr">
              <a:lnSpc>
                <a:spcPct val="100000"/>
              </a:lnSpc>
              <a:spcBef>
                <a:spcPts val="0"/>
              </a:spcBef>
              <a:spcAft>
                <a:spcPts val="0"/>
              </a:spcAft>
              <a:buClr>
                <a:srgbClr val="FFFFFF"/>
              </a:buClr>
              <a:buSzPct val="100000"/>
              <a:buNone/>
              <a:defRPr sz="4000" b="1">
                <a:solidFill>
                  <a:srgbClr val="FFFFFF"/>
                </a:solidFill>
              </a:defRPr>
            </a:lvl3pPr>
            <a:lvl4pPr lvl="3" algn="ctr">
              <a:lnSpc>
                <a:spcPct val="100000"/>
              </a:lnSpc>
              <a:spcBef>
                <a:spcPts val="0"/>
              </a:spcBef>
              <a:spcAft>
                <a:spcPts val="0"/>
              </a:spcAft>
              <a:buClr>
                <a:srgbClr val="FFFFFF"/>
              </a:buClr>
              <a:buSzPct val="100000"/>
              <a:buNone/>
              <a:defRPr sz="4000" b="1">
                <a:solidFill>
                  <a:srgbClr val="FFFFFF"/>
                </a:solidFill>
              </a:defRPr>
            </a:lvl4pPr>
            <a:lvl5pPr lvl="4" algn="ctr">
              <a:lnSpc>
                <a:spcPct val="100000"/>
              </a:lnSpc>
              <a:spcBef>
                <a:spcPts val="0"/>
              </a:spcBef>
              <a:spcAft>
                <a:spcPts val="0"/>
              </a:spcAft>
              <a:buClr>
                <a:srgbClr val="FFFFFF"/>
              </a:buClr>
              <a:buSzPct val="100000"/>
              <a:buNone/>
              <a:defRPr sz="4000" b="1">
                <a:solidFill>
                  <a:srgbClr val="FFFFFF"/>
                </a:solidFill>
              </a:defRPr>
            </a:lvl5pPr>
            <a:lvl6pPr lvl="5" algn="ctr">
              <a:lnSpc>
                <a:spcPct val="100000"/>
              </a:lnSpc>
              <a:spcBef>
                <a:spcPts val="0"/>
              </a:spcBef>
              <a:spcAft>
                <a:spcPts val="0"/>
              </a:spcAft>
              <a:buClr>
                <a:srgbClr val="FFFFFF"/>
              </a:buClr>
              <a:buSzPct val="100000"/>
              <a:buNone/>
              <a:defRPr sz="4000" b="1">
                <a:solidFill>
                  <a:srgbClr val="FFFFFF"/>
                </a:solidFill>
              </a:defRPr>
            </a:lvl6pPr>
            <a:lvl7pPr lvl="6" algn="ctr">
              <a:lnSpc>
                <a:spcPct val="100000"/>
              </a:lnSpc>
              <a:spcBef>
                <a:spcPts val="0"/>
              </a:spcBef>
              <a:spcAft>
                <a:spcPts val="0"/>
              </a:spcAft>
              <a:buClr>
                <a:srgbClr val="FFFFFF"/>
              </a:buClr>
              <a:buSzPct val="100000"/>
              <a:buNone/>
              <a:defRPr sz="4000" b="1">
                <a:solidFill>
                  <a:srgbClr val="FFFFFF"/>
                </a:solidFill>
              </a:defRPr>
            </a:lvl7pPr>
            <a:lvl8pPr lvl="7" algn="ctr">
              <a:lnSpc>
                <a:spcPct val="100000"/>
              </a:lnSpc>
              <a:spcBef>
                <a:spcPts val="0"/>
              </a:spcBef>
              <a:spcAft>
                <a:spcPts val="0"/>
              </a:spcAft>
              <a:buClr>
                <a:srgbClr val="FFFFFF"/>
              </a:buClr>
              <a:buSzPct val="100000"/>
              <a:buNone/>
              <a:defRPr sz="4000" b="1">
                <a:solidFill>
                  <a:srgbClr val="FFFFFF"/>
                </a:solidFill>
              </a:defRPr>
            </a:lvl8pPr>
            <a:lvl9pPr lvl="8" algn="ctr">
              <a:lnSpc>
                <a:spcPct val="100000"/>
              </a:lnSpc>
              <a:spcBef>
                <a:spcPts val="0"/>
              </a:spcBef>
              <a:spcAft>
                <a:spcPts val="0"/>
              </a:spcAft>
              <a:buClr>
                <a:srgbClr val="FFFFFF"/>
              </a:buClr>
              <a:buSzPct val="100000"/>
              <a:buNone/>
              <a:defRPr sz="4000" b="1">
                <a:solidFill>
                  <a:srgbClr val="FFFFFF"/>
                </a:solidFill>
              </a:defRPr>
            </a:lvl9pPr>
          </a:lstStyle>
          <a:p>
            <a:endParaRPr/>
          </a:p>
        </p:txBody>
      </p:sp>
      <p:sp>
        <p:nvSpPr>
          <p:cNvPr id="844" name="Shape 844"/>
          <p:cNvSpPr txBox="1">
            <a:spLocks noGrp="1"/>
          </p:cNvSpPr>
          <p:nvPr>
            <p:ph type="sldNum" idx="12"/>
          </p:nvPr>
        </p:nvSpPr>
        <p:spPr>
          <a:xfrm>
            <a:off x="8472457" y="4663216"/>
            <a:ext cx="548700" cy="393600"/>
          </a:xfrm>
          <a:prstGeom prst="rect">
            <a:avLst/>
          </a:prstGeom>
          <a:noFill/>
        </p:spPr>
        <p:txBody>
          <a:bodyPr lIns="91425" tIns="91425" rIns="91425" bIns="91425" anchor="ctr" anchorCtr="0">
            <a:noAutofit/>
          </a:bodyPr>
          <a:lstStyle/>
          <a:p>
            <a:pPr lvl="0" algn="r">
              <a:lnSpc>
                <a:spcPct val="100000"/>
              </a:lnSpc>
              <a:spcBef>
                <a:spcPts val="0"/>
              </a:spcBef>
              <a:spcAft>
                <a:spcPts val="0"/>
              </a:spcAft>
              <a:buNone/>
            </a:pPr>
            <a:fld id="{00000000-1234-1234-1234-123412341234}" type="slidenum">
              <a:rPr lang="en" sz="1000">
                <a:solidFill>
                  <a:srgbClr val="FFFFFF"/>
                </a:solidFill>
              </a:rPr>
              <a:pPr lvl="0" algn="r">
                <a:lnSpc>
                  <a:spcPct val="100000"/>
                </a:lnSpc>
                <a:spcBef>
                  <a:spcPts val="0"/>
                </a:spcBef>
                <a:spcAft>
                  <a:spcPts val="0"/>
                </a:spcAft>
                <a:buNone/>
              </a:pPr>
              <a:t>‹#›</a:t>
            </a:fld>
            <a:endParaRPr lang="en" sz="10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4"/>
        <p:cNvGrpSpPr/>
        <p:nvPr/>
      </p:nvGrpSpPr>
      <p:grpSpPr>
        <a:xfrm>
          <a:off x="0" y="0"/>
          <a:ext cx="0" cy="0"/>
          <a:chOff x="0" y="0"/>
          <a:chExt cx="0" cy="0"/>
        </a:xfrm>
      </p:grpSpPr>
      <p:cxnSp>
        <p:nvCxnSpPr>
          <p:cNvPr id="15" name="Shape 15"/>
          <p:cNvCxnSpPr/>
          <p:nvPr/>
        </p:nvCxnSpPr>
        <p:spPr>
          <a:xfrm>
            <a:off x="0" y="2998150"/>
            <a:ext cx="9144000" cy="0"/>
          </a:xfrm>
          <a:prstGeom prst="straightConnector1">
            <a:avLst/>
          </a:prstGeom>
          <a:noFill/>
          <a:ln w="19050" cap="flat" cmpd="sng">
            <a:solidFill>
              <a:schemeClr val="lt2"/>
            </a:solidFill>
            <a:prstDash val="solid"/>
            <a:round/>
            <a:headEnd type="none" w="med" len="med"/>
            <a:tailEnd type="none" w="med" len="med"/>
          </a:ln>
        </p:spPr>
      </p:cxnSp>
      <p:sp>
        <p:nvSpPr>
          <p:cNvPr id="16" name="Shape 16"/>
          <p:cNvSpPr txBox="1">
            <a:spLocks noGrp="1"/>
          </p:cNvSpPr>
          <p:nvPr>
            <p:ph type="title"/>
          </p:nvPr>
        </p:nvSpPr>
        <p:spPr>
          <a:xfrm>
            <a:off x="510450" y="2057400"/>
            <a:ext cx="8123100" cy="778800"/>
          </a:xfrm>
          <a:prstGeom prst="rect">
            <a:avLst/>
          </a:prstGeom>
        </p:spPr>
        <p:txBody>
          <a:bodyPr lIns="91425" tIns="91425" rIns="91425" bIns="91425" anchor="b"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17" name="Shape 1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5" name="Shape 25"/>
          <p:cNvSpPr txBox="1">
            <a:spLocks noGrp="1"/>
          </p:cNvSpPr>
          <p:nvPr>
            <p:ph type="body" idx="1"/>
          </p:nvPr>
        </p:nvSpPr>
        <p:spPr>
          <a:xfrm>
            <a:off x="3117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6" name="Shape 26"/>
          <p:cNvSpPr txBox="1">
            <a:spLocks noGrp="1"/>
          </p:cNvSpPr>
          <p:nvPr>
            <p:ph type="body" idx="2"/>
          </p:nvPr>
        </p:nvSpPr>
        <p:spPr>
          <a:xfrm>
            <a:off x="4832400" y="1152475"/>
            <a:ext cx="3999899"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7" name="Shape 2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445025"/>
            <a:ext cx="8520599" cy="5726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11700" y="555600"/>
            <a:ext cx="2807999" cy="755699"/>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3" name="Shape 33"/>
          <p:cNvSpPr txBox="1">
            <a:spLocks noGrp="1"/>
          </p:cNvSpPr>
          <p:nvPr>
            <p:ph type="body" idx="1"/>
          </p:nvPr>
        </p:nvSpPr>
        <p:spPr>
          <a:xfrm>
            <a:off x="311700" y="1389600"/>
            <a:ext cx="2807999"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4" name="Shape 3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lt2"/>
        </a:solidFill>
        <a:effectLst/>
      </p:bgPr>
    </p:bg>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90250" y="526350"/>
            <a:ext cx="57975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7" name="Shape 3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8"/>
        <p:cNvGrpSpPr/>
        <p:nvPr/>
      </p:nvGrpSpPr>
      <p:grpSpPr>
        <a:xfrm>
          <a:off x="0" y="0"/>
          <a:ext cx="0" cy="0"/>
          <a:chOff x="0" y="0"/>
          <a:chExt cx="0" cy="0"/>
        </a:xfrm>
      </p:grpSpPr>
      <p:sp>
        <p:nvSpPr>
          <p:cNvPr id="39" name="Shape 39"/>
          <p:cNvSpPr/>
          <p:nvPr/>
        </p:nvSpPr>
        <p:spPr>
          <a:xfrm>
            <a:off x="4572000" y="75"/>
            <a:ext cx="4572000" cy="5143499"/>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0" name="Shape 40"/>
          <p:cNvCxnSpPr/>
          <p:nvPr/>
        </p:nvCxnSpPr>
        <p:spPr>
          <a:xfrm>
            <a:off x="5029675" y="4495500"/>
            <a:ext cx="468300" cy="0"/>
          </a:xfrm>
          <a:prstGeom prst="straightConnector1">
            <a:avLst/>
          </a:prstGeom>
          <a:noFill/>
          <a:ln w="19050" cap="flat" cmpd="sng">
            <a:solidFill>
              <a:schemeClr val="lt2"/>
            </a:solidFill>
            <a:prstDash val="solid"/>
            <a:round/>
            <a:headEnd type="none" w="med" len="med"/>
            <a:tailEnd type="none" w="med" len="med"/>
          </a:ln>
        </p:spPr>
      </p:cxnSp>
      <p:sp>
        <p:nvSpPr>
          <p:cNvPr id="41" name="Shape 41"/>
          <p:cNvSpPr txBox="1">
            <a:spLocks noGrp="1"/>
          </p:cNvSpPr>
          <p:nvPr>
            <p:ph type="title"/>
          </p:nvPr>
        </p:nvSpPr>
        <p:spPr>
          <a:xfrm>
            <a:off x="265500" y="1205825"/>
            <a:ext cx="4045199" cy="1509599"/>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2" name="Shape 42"/>
          <p:cNvSpPr txBox="1">
            <a:spLocks noGrp="1"/>
          </p:cNvSpPr>
          <p:nvPr>
            <p:ph type="subTitle" idx="1"/>
          </p:nvPr>
        </p:nvSpPr>
        <p:spPr>
          <a:xfrm>
            <a:off x="265500" y="2769000"/>
            <a:ext cx="4045199"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3" name="Shape 43"/>
          <p:cNvSpPr txBox="1">
            <a:spLocks noGrp="1"/>
          </p:cNvSpPr>
          <p:nvPr>
            <p:ph type="body" idx="2"/>
          </p:nvPr>
        </p:nvSpPr>
        <p:spPr>
          <a:xfrm>
            <a:off x="4939500" y="724200"/>
            <a:ext cx="3837000" cy="3695099"/>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4" name="Shape 44"/>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pPr lvl="0">
                <a:spcBef>
                  <a:spcPts val="0"/>
                </a:spcBef>
                <a:buNone/>
              </a:p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5"/>
        <p:cNvGrpSpPr/>
        <p:nvPr/>
      </p:nvGrpSpPr>
      <p:grpSpPr>
        <a:xfrm>
          <a:off x="0" y="0"/>
          <a:ext cx="0" cy="0"/>
          <a:chOff x="0" y="0"/>
          <a:chExt cx="0" cy="0"/>
        </a:xfrm>
      </p:grpSpPr>
      <p:sp>
        <p:nvSpPr>
          <p:cNvPr id="46" name="Shape 46"/>
          <p:cNvSpPr txBox="1">
            <a:spLocks noGrp="1"/>
          </p:cNvSpPr>
          <p:nvPr>
            <p:ph type="body" idx="1"/>
          </p:nvPr>
        </p:nvSpPr>
        <p:spPr>
          <a:xfrm>
            <a:off x="311700" y="4236825"/>
            <a:ext cx="5998800" cy="598799"/>
          </a:xfrm>
          <a:prstGeom prst="rect">
            <a:avLst/>
          </a:prstGeom>
        </p:spPr>
        <p:txBody>
          <a:bodyPr lIns="91425" tIns="91425" rIns="91425" bIns="91425" anchor="ctr" anchorCtr="0"/>
          <a:lstStyle>
            <a:lvl1pPr lvl="0">
              <a:lnSpc>
                <a:spcPct val="100000"/>
              </a:lnSpc>
              <a:spcBef>
                <a:spcPts val="0"/>
              </a:spcBef>
              <a:spcAft>
                <a:spcPts val="0"/>
              </a:spcAft>
              <a:buSzPct val="100000"/>
              <a:buNone/>
              <a:defRPr sz="2100"/>
            </a:lvl1pPr>
          </a:lstStyle>
          <a:p>
            <a:endParaRPr/>
          </a:p>
        </p:txBody>
      </p:sp>
      <p:sp>
        <p:nvSpPr>
          <p:cNvPr id="47" name="Shape 47"/>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8"/>
        <p:cNvGrpSpPr/>
        <p:nvPr/>
      </p:nvGrpSpPr>
      <p:grpSpPr>
        <a:xfrm>
          <a:off x="0" y="0"/>
          <a:ext cx="0" cy="0"/>
          <a:chOff x="0" y="0"/>
          <a:chExt cx="0" cy="0"/>
        </a:xfrm>
      </p:grpSpPr>
      <p:sp>
        <p:nvSpPr>
          <p:cNvPr id="49" name="Shape 49"/>
          <p:cNvSpPr/>
          <p:nvPr/>
        </p:nvSpPr>
        <p:spPr>
          <a:xfrm>
            <a:off x="0" y="5045700"/>
            <a:ext cx="9144000" cy="978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50" name="Shape 50"/>
          <p:cNvSpPr txBox="1">
            <a:spLocks noGrp="1"/>
          </p:cNvSpPr>
          <p:nvPr>
            <p:ph type="title"/>
          </p:nvPr>
        </p:nvSpPr>
        <p:spPr>
          <a:xfrm>
            <a:off x="311700" y="991475"/>
            <a:ext cx="8520599" cy="1917899"/>
          </a:xfrm>
          <a:prstGeom prst="rect">
            <a:avLst/>
          </a:prstGeom>
        </p:spPr>
        <p:txBody>
          <a:bodyPr lIns="91425" tIns="91425" rIns="91425" bIns="91425" anchor="ctr" anchorCtr="0"/>
          <a:lstStyle>
            <a:lvl1pPr lvl="0" algn="ctr">
              <a:spcBef>
                <a:spcPts val="0"/>
              </a:spcBef>
              <a:buSzPct val="100000"/>
              <a:defRPr sz="14000" b="1"/>
            </a:lvl1pPr>
            <a:lvl2pPr lvl="1" algn="ctr">
              <a:spcBef>
                <a:spcPts val="0"/>
              </a:spcBef>
              <a:buSzPct val="100000"/>
              <a:defRPr sz="14000" b="1"/>
            </a:lvl2pPr>
            <a:lvl3pPr lvl="2" algn="ctr">
              <a:spcBef>
                <a:spcPts val="0"/>
              </a:spcBef>
              <a:buSzPct val="100000"/>
              <a:defRPr sz="14000" b="1"/>
            </a:lvl3pPr>
            <a:lvl4pPr lvl="3" algn="ctr">
              <a:spcBef>
                <a:spcPts val="0"/>
              </a:spcBef>
              <a:buSzPct val="100000"/>
              <a:defRPr sz="14000" b="1"/>
            </a:lvl4pPr>
            <a:lvl5pPr lvl="4" algn="ctr">
              <a:spcBef>
                <a:spcPts val="0"/>
              </a:spcBef>
              <a:buSzPct val="100000"/>
              <a:defRPr sz="14000" b="1"/>
            </a:lvl5pPr>
            <a:lvl6pPr lvl="5" algn="ctr">
              <a:spcBef>
                <a:spcPts val="0"/>
              </a:spcBef>
              <a:buSzPct val="100000"/>
              <a:defRPr sz="14000" b="1"/>
            </a:lvl6pPr>
            <a:lvl7pPr lvl="6" algn="ctr">
              <a:spcBef>
                <a:spcPts val="0"/>
              </a:spcBef>
              <a:buSzPct val="100000"/>
              <a:defRPr sz="14000" b="1"/>
            </a:lvl7pPr>
            <a:lvl8pPr lvl="7" algn="ctr">
              <a:spcBef>
                <a:spcPts val="0"/>
              </a:spcBef>
              <a:buSzPct val="100000"/>
              <a:defRPr sz="14000" b="1"/>
            </a:lvl8pPr>
            <a:lvl9pPr lvl="8" algn="ctr">
              <a:spcBef>
                <a:spcPts val="0"/>
              </a:spcBef>
              <a:buSzPct val="100000"/>
              <a:defRPr sz="14000" b="1"/>
            </a:lvl9pPr>
          </a:lstStyle>
          <a:p>
            <a:endParaRPr/>
          </a:p>
        </p:txBody>
      </p:sp>
      <p:sp>
        <p:nvSpPr>
          <p:cNvPr id="51" name="Shape 51"/>
          <p:cNvSpPr txBox="1">
            <a:spLocks noGrp="1"/>
          </p:cNvSpPr>
          <p:nvPr>
            <p:ph type="body" idx="1"/>
          </p:nvPr>
        </p:nvSpPr>
        <p:spPr>
          <a:xfrm>
            <a:off x="311700" y="3071300"/>
            <a:ext cx="8520599" cy="901799"/>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2" name="Shape 52"/>
          <p:cNvSpPr txBox="1">
            <a:spLocks noGrp="1"/>
          </p:cNvSpPr>
          <p:nvPr>
            <p:ph type="sldNum" idx="12"/>
          </p:nvPr>
        </p:nvSpPr>
        <p:spPr>
          <a:xfrm>
            <a:off x="8472457" y="4663216"/>
            <a:ext cx="548699"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pPr lvl="0">
                <a:spcBef>
                  <a:spcPts val="0"/>
                </a:spcBef>
                <a:buNone/>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599" cy="572699"/>
          </a:xfrm>
          <a:prstGeom prst="rect">
            <a:avLst/>
          </a:prstGeom>
          <a:noFill/>
          <a:ln>
            <a:noFill/>
          </a:ln>
        </p:spPr>
        <p:txBody>
          <a:bodyPr lIns="91425" tIns="91425" rIns="91425" bIns="91425" anchor="t" anchorCtr="0"/>
          <a:lstStyle>
            <a:lvl1pPr lvl="0">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1pPr>
            <a:lvl2pPr lvl="1">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2pPr>
            <a:lvl3pPr lvl="2">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3pPr>
            <a:lvl4pPr lvl="3">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4pPr>
            <a:lvl5pPr lvl="4">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5pPr>
            <a:lvl6pPr lvl="5">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6pPr>
            <a:lvl7pPr lvl="6">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7pPr>
            <a:lvl8pPr lvl="7">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8pPr>
            <a:lvl9pPr lvl="8">
              <a:spcBef>
                <a:spcPts val="0"/>
              </a:spcBef>
              <a:buClr>
                <a:schemeClr val="dk1"/>
              </a:buClr>
              <a:buSzPct val="1000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Shape 7"/>
          <p:cNvSpPr txBox="1">
            <a:spLocks noGrp="1"/>
          </p:cNvSpPr>
          <p:nvPr>
            <p:ph type="body" idx="1"/>
          </p:nvPr>
        </p:nvSpPr>
        <p:spPr>
          <a:xfrm>
            <a:off x="311700" y="1152475"/>
            <a:ext cx="8520599"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accent3"/>
              </a:buClr>
              <a:buSzPct val="100000"/>
              <a:buFont typeface="Proxima Nova"/>
              <a:defRPr sz="1800">
                <a:solidFill>
                  <a:schemeClr val="accent3"/>
                </a:solidFill>
                <a:latin typeface="Proxima Nova"/>
                <a:ea typeface="Proxima Nova"/>
                <a:cs typeface="Proxima Nova"/>
                <a:sym typeface="Proxima Nova"/>
              </a:defRPr>
            </a:lvl1pPr>
            <a:lvl2pPr lvl="1">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2pPr>
            <a:lvl3pPr lvl="2">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3pPr>
            <a:lvl4pPr lvl="3">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4pPr>
            <a:lvl5pPr lvl="4">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5pPr>
            <a:lvl6pPr lvl="5">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6pPr>
            <a:lvl7pPr lvl="6">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7pPr>
            <a:lvl8pPr lvl="7">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8pPr>
            <a:lvl9pPr lvl="8">
              <a:lnSpc>
                <a:spcPct val="115000"/>
              </a:lnSpc>
              <a:spcBef>
                <a:spcPts val="0"/>
              </a:spcBef>
              <a:spcAft>
                <a:spcPts val="1600"/>
              </a:spcAft>
              <a:buClr>
                <a:schemeClr val="accent3"/>
              </a:buClr>
              <a:buFont typeface="Proxima Nova"/>
              <a:defRPr>
                <a:solidFill>
                  <a:schemeClr val="accent3"/>
                </a:solidFill>
                <a:latin typeface="Proxima Nova"/>
                <a:ea typeface="Proxima Nova"/>
                <a:cs typeface="Proxima Nova"/>
                <a:sym typeface="Proxima Nova"/>
              </a:defRPr>
            </a:lvl9pPr>
          </a:lstStyle>
          <a:p>
            <a:endParaRPr/>
          </a:p>
        </p:txBody>
      </p:sp>
      <p:sp>
        <p:nvSpPr>
          <p:cNvPr id="8" name="Shape 8"/>
          <p:cNvSpPr txBox="1">
            <a:spLocks noGrp="1"/>
          </p:cNvSpPr>
          <p:nvPr>
            <p:ph type="sldNum" idx="12"/>
          </p:nvPr>
        </p:nvSpPr>
        <p:spPr>
          <a:xfrm>
            <a:off x="8472457" y="4663216"/>
            <a:ext cx="548699"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1"/>
                </a:solidFill>
                <a:latin typeface="Proxima Nova"/>
                <a:ea typeface="Proxima Nova"/>
                <a:cs typeface="Proxima Nova"/>
                <a:sym typeface="Proxima Nova"/>
              </a:rPr>
              <a:pPr lvl="0" algn="r">
                <a:spcBef>
                  <a:spcPts val="0"/>
                </a:spcBef>
                <a:buNone/>
              </a:pPr>
              <a:t>‹#›</a:t>
            </a:fld>
            <a:endParaRPr lang="en" sz="1000">
              <a:solidFill>
                <a:schemeClr val="dk1"/>
              </a:solidFill>
              <a:latin typeface="Proxima Nova"/>
              <a:ea typeface="Proxima Nova"/>
              <a:cs typeface="Proxima Nova"/>
              <a:sym typeface="Proxima Nov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2" r:id="rId11"/>
    <p:sldLayoutId id="2147483664" r:id="rId12"/>
    <p:sldLayoutId id="2147483665" r:id="rId13"/>
    <p:sldLayoutId id="2147483666" r:id="rId14"/>
    <p:sldLayoutId id="214748369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hyperlink" Target="https://canvanizer.com/new/lean-canvas"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hyperlink" Target="https://leanstack.com/"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pic>
        <p:nvPicPr>
          <p:cNvPr id="4" name="Picture 3" descr="5.jpg"/>
          <p:cNvPicPr>
            <a:picLocks noChangeAspect="1"/>
          </p:cNvPicPr>
          <p:nvPr/>
        </p:nvPicPr>
        <p:blipFill>
          <a:blip r:embed="rId3"/>
          <a:stretch>
            <a:fillRect/>
          </a:stretch>
        </p:blipFill>
        <p:spPr>
          <a:xfrm>
            <a:off x="0" y="0"/>
            <a:ext cx="9144000" cy="6096000"/>
          </a:xfrm>
          <a:prstGeom prst="rect">
            <a:avLst/>
          </a:prstGeom>
        </p:spPr>
      </p:pic>
      <p:sp>
        <p:nvSpPr>
          <p:cNvPr id="993" name="Shape 993"/>
          <p:cNvSpPr txBox="1">
            <a:spLocks noGrp="1"/>
          </p:cNvSpPr>
          <p:nvPr>
            <p:ph type="ctrTitle"/>
          </p:nvPr>
        </p:nvSpPr>
        <p:spPr>
          <a:xfrm>
            <a:off x="152400" y="666750"/>
            <a:ext cx="4419600" cy="4095750"/>
          </a:xfrm>
          <a:prstGeom prst="rect">
            <a:avLst/>
          </a:prstGeom>
        </p:spPr>
        <p:txBody>
          <a:bodyPr lIns="91425" tIns="91425" rIns="91425" bIns="91425" anchor="ctr" anchorCtr="0">
            <a:noAutofit/>
          </a:bodyPr>
          <a:lstStyle/>
          <a:p>
            <a:pPr lvl="0" algn="l" rtl="0">
              <a:spcBef>
                <a:spcPts val="0"/>
              </a:spcBef>
              <a:buNone/>
            </a:pPr>
            <a:r>
              <a:rPr lang="en" sz="5400" dirty="0" smtClean="0">
                <a:solidFill>
                  <a:srgbClr val="FFFF00"/>
                </a:solidFill>
              </a:rPr>
              <a:t>Building the Lean Stack Canvas</a:t>
            </a:r>
            <a:endParaRPr lang="en" sz="5400" dirty="0">
              <a:solidFill>
                <a:srgbClr val="FFFF00"/>
              </a:solidFill>
            </a:endParaRPr>
          </a:p>
        </p:txBody>
      </p:sp>
      <p:sp>
        <p:nvSpPr>
          <p:cNvPr id="5" name="TextBox 4"/>
          <p:cNvSpPr txBox="1"/>
          <p:nvPr/>
        </p:nvSpPr>
        <p:spPr>
          <a:xfrm>
            <a:off x="304800" y="3943350"/>
            <a:ext cx="4419600" cy="369332"/>
          </a:xfrm>
          <a:prstGeom prst="rect">
            <a:avLst/>
          </a:prstGeom>
          <a:noFill/>
        </p:spPr>
        <p:txBody>
          <a:bodyPr wrap="square" rtlCol="0">
            <a:spAutoFit/>
          </a:bodyPr>
          <a:lstStyle/>
          <a:p>
            <a:r>
              <a:rPr lang="en-US" sz="1800" b="1" kern="300" dirty="0" smtClean="0">
                <a:solidFill>
                  <a:schemeClr val="accent3">
                    <a:lumMod val="75000"/>
                  </a:schemeClr>
                </a:solidFill>
              </a:rPr>
              <a:t>Sheryl Satorre-Estella, PhD.</a:t>
            </a:r>
            <a:endParaRPr lang="en-US" sz="1800" b="1" kern="300" dirty="0">
              <a:solidFill>
                <a:schemeClr val="accent3">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5" name="Shape 1045"/>
          <p:cNvSpPr txBox="1">
            <a:spLocks noGrp="1"/>
          </p:cNvSpPr>
          <p:nvPr>
            <p:ph type="body" idx="1"/>
          </p:nvPr>
        </p:nvSpPr>
        <p:spPr>
          <a:xfrm>
            <a:off x="349300" y="895350"/>
            <a:ext cx="84899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Customer Segments: </a:t>
            </a:r>
          </a:p>
          <a:p>
            <a:pPr marL="514350" lvl="0" indent="-514350">
              <a:buFont typeface="+mj-lt"/>
              <a:buAutoNum type="arabicPeriod"/>
            </a:pPr>
            <a:r>
              <a:rPr lang="en-US" sz="2800" b="1" dirty="0" smtClean="0">
                <a:solidFill>
                  <a:schemeClr val="accent5"/>
                </a:solidFill>
              </a:rPr>
              <a:t>Parents (creators)</a:t>
            </a:r>
          </a:p>
          <a:p>
            <a:pPr marL="514350" lvl="0" indent="-514350">
              <a:buFont typeface="+mj-lt"/>
              <a:buAutoNum type="arabicPeriod"/>
            </a:pPr>
            <a:r>
              <a:rPr lang="en-US" sz="2800" b="1" dirty="0" smtClean="0">
                <a:solidFill>
                  <a:schemeClr val="accent5"/>
                </a:solidFill>
              </a:rPr>
              <a:t>Family and friends (viewers)</a:t>
            </a:r>
          </a:p>
          <a:p>
            <a:pPr lvl="0"/>
            <a:r>
              <a:rPr lang="en-US" sz="3200" b="1" dirty="0" smtClean="0">
                <a:solidFill>
                  <a:schemeClr val="bg2">
                    <a:lumMod val="75000"/>
                  </a:schemeClr>
                </a:solidFill>
              </a:rPr>
              <a:t>Early Adopters: </a:t>
            </a:r>
          </a:p>
          <a:p>
            <a:pPr lvl="0">
              <a:buFont typeface="Arial" pitchFamily="34" charset="0"/>
              <a:buChar char="•"/>
            </a:pPr>
            <a:r>
              <a:rPr lang="en-US" sz="2800" b="1" dirty="0" smtClean="0">
                <a:solidFill>
                  <a:schemeClr val="accent5"/>
                </a:solidFill>
              </a:rPr>
              <a:t>Parents with young kids</a:t>
            </a:r>
          </a:p>
          <a:p>
            <a:pPr lvl="0"/>
            <a:endParaRPr lang="en-US" sz="2400" b="1" dirty="0" smtClean="0"/>
          </a:p>
          <a:p>
            <a:pPr lvl="0"/>
            <a:endParaRPr sz="2400" b="1" dirty="0"/>
          </a:p>
        </p:txBody>
      </p:sp>
      <p:sp>
        <p:nvSpPr>
          <p:cNvPr id="5"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2</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800" b="1" dirty="0" smtClean="0"/>
              <a:t>Problem</a:t>
            </a:r>
          </a:p>
          <a:p>
            <a:pPr lvl="0">
              <a:buFont typeface="Arial" pitchFamily="34" charset="0"/>
              <a:buChar char="•"/>
            </a:pPr>
            <a:r>
              <a:rPr lang="en-US" sz="2400" dirty="0" smtClean="0">
                <a:solidFill>
                  <a:schemeClr val="tx1"/>
                </a:solidFill>
              </a:rPr>
              <a:t>List your customer’s top 3 problems/pain points</a:t>
            </a:r>
          </a:p>
          <a:p>
            <a:pPr lvl="0">
              <a:buFont typeface="Arial" pitchFamily="34" charset="0"/>
              <a:buChar char="•"/>
            </a:pPr>
            <a:r>
              <a:rPr lang="en-US" sz="2400" dirty="0" smtClean="0">
                <a:solidFill>
                  <a:schemeClr val="tx1"/>
                </a:solidFill>
              </a:rPr>
              <a:t>Use </a:t>
            </a:r>
            <a:r>
              <a:rPr lang="en-US" sz="2400" b="1" dirty="0" smtClean="0">
                <a:solidFill>
                  <a:schemeClr val="tx1"/>
                </a:solidFill>
              </a:rPr>
              <a:t>5-WHYs Technique </a:t>
            </a:r>
            <a:r>
              <a:rPr lang="en-US" sz="2400" dirty="0" smtClean="0">
                <a:solidFill>
                  <a:schemeClr val="tx1"/>
                </a:solidFill>
              </a:rPr>
              <a:t>(root cause analysis)</a:t>
            </a:r>
          </a:p>
          <a:p>
            <a:pPr lvl="0"/>
            <a:endParaRPr lang="en-US" sz="2400" dirty="0" smtClean="0"/>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5-WHYs</a:t>
            </a:r>
            <a:endParaRPr lang="en-US" dirty="0"/>
          </a:p>
        </p:txBody>
      </p:sp>
      <p:sp>
        <p:nvSpPr>
          <p:cNvPr id="3" name="Text Placeholder 2"/>
          <p:cNvSpPr>
            <a:spLocks noGrp="1"/>
          </p:cNvSpPr>
          <p:nvPr>
            <p:ph type="body" idx="1"/>
          </p:nvPr>
        </p:nvSpPr>
        <p:spPr>
          <a:xfrm>
            <a:off x="457200" y="971550"/>
            <a:ext cx="7407000" cy="586125"/>
          </a:xfrm>
        </p:spPr>
        <p:txBody>
          <a:bodyPr/>
          <a:lstStyle/>
          <a:p>
            <a:r>
              <a:rPr lang="en-US" sz="2400" b="1" dirty="0" smtClean="0"/>
              <a:t>PROBLEM:  </a:t>
            </a:r>
            <a:r>
              <a:rPr lang="en-US" sz="2400" b="1" dirty="0" smtClean="0">
                <a:solidFill>
                  <a:schemeClr val="accent5"/>
                </a:solidFill>
              </a:rPr>
              <a:t>photo and video sharing is hard</a:t>
            </a:r>
            <a:endParaRPr lang="en-US" sz="2400" b="1" dirty="0">
              <a:solidFill>
                <a:schemeClr val="accent5"/>
              </a:solidFill>
            </a:endParaRPr>
          </a:p>
        </p:txBody>
      </p:sp>
      <p:sp>
        <p:nvSpPr>
          <p:cNvPr id="4" name="TextBox 3"/>
          <p:cNvSpPr txBox="1"/>
          <p:nvPr/>
        </p:nvSpPr>
        <p:spPr>
          <a:xfrm>
            <a:off x="4648200" y="209550"/>
            <a:ext cx="2514600" cy="830997"/>
          </a:xfrm>
          <a:prstGeom prst="rect">
            <a:avLst/>
          </a:prstGeom>
          <a:solidFill>
            <a:schemeClr val="tx2">
              <a:lumMod val="60000"/>
              <a:lumOff val="40000"/>
            </a:schemeClr>
          </a:solidFill>
        </p:spPr>
        <p:txBody>
          <a:bodyPr wrap="square" rtlCol="0">
            <a:spAutoFit/>
          </a:bodyPr>
          <a:lstStyle/>
          <a:p>
            <a:r>
              <a:rPr lang="en-US" sz="1600" dirty="0" smtClean="0"/>
              <a:t>Customer Segment: </a:t>
            </a:r>
          </a:p>
          <a:p>
            <a:r>
              <a:rPr lang="en-US" sz="1600" b="1" dirty="0" smtClean="0"/>
              <a:t>1</a:t>
            </a:r>
            <a:r>
              <a:rPr lang="en-US" sz="1600" b="1" baseline="30000" dirty="0" smtClean="0"/>
              <a:t>st</a:t>
            </a:r>
            <a:r>
              <a:rPr lang="en-US" sz="1600" b="1" dirty="0" smtClean="0"/>
              <a:t> time Moms with kids under 3 years old</a:t>
            </a:r>
            <a:endParaRPr lang="en-US" sz="1600" b="1" dirty="0"/>
          </a:p>
        </p:txBody>
      </p:sp>
      <p:grpSp>
        <p:nvGrpSpPr>
          <p:cNvPr id="34" name="Group 33"/>
          <p:cNvGrpSpPr/>
          <p:nvPr/>
        </p:nvGrpSpPr>
        <p:grpSpPr>
          <a:xfrm>
            <a:off x="228600" y="1581150"/>
            <a:ext cx="8382000" cy="369332"/>
            <a:chOff x="457200" y="1581150"/>
            <a:chExt cx="8382000" cy="369332"/>
          </a:xfrm>
        </p:grpSpPr>
        <p:sp>
          <p:nvSpPr>
            <p:cNvPr id="5" name="TextBox 4"/>
            <p:cNvSpPr txBox="1"/>
            <p:nvPr/>
          </p:nvSpPr>
          <p:spPr>
            <a:xfrm>
              <a:off x="457200" y="1581150"/>
              <a:ext cx="1524000" cy="369332"/>
            </a:xfrm>
            <a:prstGeom prst="rect">
              <a:avLst/>
            </a:prstGeom>
            <a:solidFill>
              <a:srgbClr val="00B0F0"/>
            </a:solidFill>
            <a:ln w="19050">
              <a:solidFill>
                <a:schemeClr val="tx1"/>
              </a:solidFill>
            </a:ln>
          </p:spPr>
          <p:txBody>
            <a:bodyPr wrap="square" rtlCol="0">
              <a:spAutoFit/>
            </a:bodyPr>
            <a:lstStyle/>
            <a:p>
              <a:pPr algn="ctr"/>
              <a:r>
                <a:rPr lang="en-US" sz="1800" b="1" dirty="0" smtClean="0"/>
                <a:t>1. WHY</a:t>
              </a:r>
              <a:endParaRPr lang="en-US" sz="1800" b="1" dirty="0"/>
            </a:p>
          </p:txBody>
        </p:sp>
        <p:sp>
          <p:nvSpPr>
            <p:cNvPr id="6" name="TextBox 5"/>
            <p:cNvSpPr txBox="1"/>
            <p:nvPr/>
          </p:nvSpPr>
          <p:spPr>
            <a:xfrm>
              <a:off x="3962400" y="1581150"/>
              <a:ext cx="1524000" cy="369332"/>
            </a:xfrm>
            <a:prstGeom prst="rect">
              <a:avLst/>
            </a:prstGeom>
            <a:solidFill>
              <a:srgbClr val="00B0F0"/>
            </a:solidFill>
            <a:ln w="19050">
              <a:solidFill>
                <a:schemeClr val="tx1"/>
              </a:solidFill>
            </a:ln>
          </p:spPr>
          <p:txBody>
            <a:bodyPr wrap="square" rtlCol="0">
              <a:spAutoFit/>
            </a:bodyPr>
            <a:lstStyle/>
            <a:p>
              <a:pPr algn="ctr"/>
              <a:r>
                <a:rPr lang="en-US" sz="1800" b="1" dirty="0" smtClean="0"/>
                <a:t>3. WHY</a:t>
              </a:r>
              <a:endParaRPr lang="en-US" sz="1800" b="1" dirty="0"/>
            </a:p>
          </p:txBody>
        </p:sp>
        <p:sp>
          <p:nvSpPr>
            <p:cNvPr id="7" name="TextBox 6"/>
            <p:cNvSpPr txBox="1"/>
            <p:nvPr/>
          </p:nvSpPr>
          <p:spPr>
            <a:xfrm>
              <a:off x="7315200" y="1581150"/>
              <a:ext cx="1524000" cy="369332"/>
            </a:xfrm>
            <a:prstGeom prst="rect">
              <a:avLst/>
            </a:prstGeom>
            <a:solidFill>
              <a:srgbClr val="00B0F0"/>
            </a:solidFill>
            <a:ln w="19050">
              <a:solidFill>
                <a:schemeClr val="tx1"/>
              </a:solidFill>
            </a:ln>
          </p:spPr>
          <p:txBody>
            <a:bodyPr wrap="square" rtlCol="0">
              <a:spAutoFit/>
            </a:bodyPr>
            <a:lstStyle/>
            <a:p>
              <a:pPr algn="ctr"/>
              <a:r>
                <a:rPr lang="en-US" sz="1800" b="1" dirty="0" smtClean="0"/>
                <a:t>5. WHY</a:t>
              </a:r>
              <a:endParaRPr lang="en-US" sz="1800" b="1" dirty="0"/>
            </a:p>
          </p:txBody>
        </p:sp>
        <p:sp>
          <p:nvSpPr>
            <p:cNvPr id="8" name="TextBox 7"/>
            <p:cNvSpPr txBox="1"/>
            <p:nvPr/>
          </p:nvSpPr>
          <p:spPr>
            <a:xfrm>
              <a:off x="2209800" y="1581150"/>
              <a:ext cx="1524000" cy="369332"/>
            </a:xfrm>
            <a:prstGeom prst="rect">
              <a:avLst/>
            </a:prstGeom>
            <a:solidFill>
              <a:srgbClr val="00B0F0"/>
            </a:solidFill>
            <a:ln w="19050">
              <a:solidFill>
                <a:schemeClr val="tx1"/>
              </a:solidFill>
            </a:ln>
          </p:spPr>
          <p:txBody>
            <a:bodyPr wrap="square" rtlCol="0">
              <a:spAutoFit/>
            </a:bodyPr>
            <a:lstStyle/>
            <a:p>
              <a:pPr algn="ctr"/>
              <a:r>
                <a:rPr lang="en-US" sz="1800" b="1" dirty="0" smtClean="0"/>
                <a:t>2. WHY</a:t>
              </a:r>
              <a:endParaRPr lang="en-US" sz="1800" b="1" dirty="0"/>
            </a:p>
          </p:txBody>
        </p:sp>
        <p:sp>
          <p:nvSpPr>
            <p:cNvPr id="9" name="TextBox 8"/>
            <p:cNvSpPr txBox="1"/>
            <p:nvPr/>
          </p:nvSpPr>
          <p:spPr>
            <a:xfrm>
              <a:off x="5638800" y="1581150"/>
              <a:ext cx="1524000" cy="369332"/>
            </a:xfrm>
            <a:prstGeom prst="rect">
              <a:avLst/>
            </a:prstGeom>
            <a:solidFill>
              <a:srgbClr val="00B0F0"/>
            </a:solidFill>
            <a:ln w="19050">
              <a:solidFill>
                <a:schemeClr val="tx1"/>
              </a:solidFill>
            </a:ln>
          </p:spPr>
          <p:txBody>
            <a:bodyPr wrap="square" rtlCol="0">
              <a:spAutoFit/>
            </a:bodyPr>
            <a:lstStyle/>
            <a:p>
              <a:pPr algn="ctr"/>
              <a:r>
                <a:rPr lang="en-US" sz="1800" b="1" dirty="0" smtClean="0"/>
                <a:t>4. WHY</a:t>
              </a:r>
              <a:endParaRPr lang="en-US" sz="1800" b="1" dirty="0"/>
            </a:p>
          </p:txBody>
        </p:sp>
      </p:grpSp>
      <p:grpSp>
        <p:nvGrpSpPr>
          <p:cNvPr id="35" name="Group 34"/>
          <p:cNvGrpSpPr/>
          <p:nvPr/>
        </p:nvGrpSpPr>
        <p:grpSpPr>
          <a:xfrm>
            <a:off x="228600" y="2038350"/>
            <a:ext cx="8839200" cy="2489775"/>
            <a:chOff x="228600" y="2038350"/>
            <a:chExt cx="8839200" cy="2489775"/>
          </a:xfrm>
        </p:grpSpPr>
        <p:sp>
          <p:nvSpPr>
            <p:cNvPr id="10" name="TextBox 9"/>
            <p:cNvSpPr txBox="1"/>
            <p:nvPr/>
          </p:nvSpPr>
          <p:spPr>
            <a:xfrm>
              <a:off x="228600" y="2800350"/>
              <a:ext cx="1371600" cy="584775"/>
            </a:xfrm>
            <a:prstGeom prst="rect">
              <a:avLst/>
            </a:prstGeom>
            <a:solidFill>
              <a:srgbClr val="FF0000"/>
            </a:solidFill>
          </p:spPr>
          <p:txBody>
            <a:bodyPr wrap="square" rtlCol="0">
              <a:spAutoFit/>
            </a:bodyPr>
            <a:lstStyle/>
            <a:p>
              <a:r>
                <a:rPr lang="en-US" sz="1600" b="1" dirty="0" smtClean="0">
                  <a:solidFill>
                    <a:schemeClr val="bg1"/>
                  </a:solidFill>
                </a:rPr>
                <a:t>It’s time consuming.</a:t>
              </a:r>
              <a:endParaRPr lang="en-US" sz="1600" b="1" dirty="0">
                <a:solidFill>
                  <a:schemeClr val="bg1"/>
                </a:solidFill>
              </a:endParaRPr>
            </a:p>
          </p:txBody>
        </p:sp>
        <p:sp>
          <p:nvSpPr>
            <p:cNvPr id="11" name="TextBox 10"/>
            <p:cNvSpPr txBox="1"/>
            <p:nvPr/>
          </p:nvSpPr>
          <p:spPr>
            <a:xfrm>
              <a:off x="2209800" y="2114550"/>
              <a:ext cx="1371600" cy="830997"/>
            </a:xfrm>
            <a:prstGeom prst="rect">
              <a:avLst/>
            </a:prstGeom>
            <a:solidFill>
              <a:srgbClr val="FFFF00"/>
            </a:solidFill>
          </p:spPr>
          <p:txBody>
            <a:bodyPr wrap="square" rtlCol="0">
              <a:spAutoFit/>
            </a:bodyPr>
            <a:lstStyle/>
            <a:p>
              <a:r>
                <a:rPr lang="en-US" sz="1600" b="1" dirty="0" smtClean="0"/>
                <a:t>There are lots of baby photos.</a:t>
              </a:r>
              <a:endParaRPr lang="en-US" sz="1600" b="1" dirty="0"/>
            </a:p>
          </p:txBody>
        </p:sp>
        <p:sp>
          <p:nvSpPr>
            <p:cNvPr id="12" name="TextBox 11"/>
            <p:cNvSpPr txBox="1"/>
            <p:nvPr/>
          </p:nvSpPr>
          <p:spPr>
            <a:xfrm>
              <a:off x="4191000" y="2038350"/>
              <a:ext cx="2362200" cy="830997"/>
            </a:xfrm>
            <a:prstGeom prst="rect">
              <a:avLst/>
            </a:prstGeom>
            <a:solidFill>
              <a:srgbClr val="FFFF00"/>
            </a:solidFill>
          </p:spPr>
          <p:txBody>
            <a:bodyPr wrap="square" rtlCol="0">
              <a:spAutoFit/>
            </a:bodyPr>
            <a:lstStyle/>
            <a:p>
              <a:r>
                <a:rPr lang="en-US" sz="1600" b="1" dirty="0" smtClean="0"/>
                <a:t>Babies change fast and people want to see updates.</a:t>
              </a:r>
              <a:endParaRPr lang="en-US" sz="1600" b="1" dirty="0"/>
            </a:p>
          </p:txBody>
        </p:sp>
        <p:sp>
          <p:nvSpPr>
            <p:cNvPr id="13" name="TextBox 12"/>
            <p:cNvSpPr txBox="1"/>
            <p:nvPr/>
          </p:nvSpPr>
          <p:spPr>
            <a:xfrm>
              <a:off x="4267200" y="3105151"/>
              <a:ext cx="2590800" cy="584775"/>
            </a:xfrm>
            <a:prstGeom prst="rect">
              <a:avLst/>
            </a:prstGeom>
            <a:solidFill>
              <a:srgbClr val="FFFF00"/>
            </a:solidFill>
          </p:spPr>
          <p:txBody>
            <a:bodyPr wrap="square" rtlCol="0">
              <a:spAutoFit/>
            </a:bodyPr>
            <a:lstStyle/>
            <a:p>
              <a:r>
                <a:rPr lang="en-US" sz="1600" b="1" dirty="0" smtClean="0">
                  <a:solidFill>
                    <a:schemeClr val="tx1"/>
                  </a:solidFill>
                </a:rPr>
                <a:t>I want to share special moments with others.</a:t>
              </a:r>
              <a:endParaRPr lang="en-US" sz="1600" b="1" dirty="0">
                <a:solidFill>
                  <a:schemeClr val="tx1"/>
                </a:solidFill>
              </a:endParaRPr>
            </a:p>
          </p:txBody>
        </p:sp>
        <p:sp>
          <p:nvSpPr>
            <p:cNvPr id="14" name="TextBox 13"/>
            <p:cNvSpPr txBox="1"/>
            <p:nvPr/>
          </p:nvSpPr>
          <p:spPr>
            <a:xfrm>
              <a:off x="2209800" y="3181350"/>
              <a:ext cx="1371600" cy="1323439"/>
            </a:xfrm>
            <a:prstGeom prst="rect">
              <a:avLst/>
            </a:prstGeom>
            <a:solidFill>
              <a:srgbClr val="FFFF00"/>
            </a:solidFill>
          </p:spPr>
          <p:txBody>
            <a:bodyPr wrap="square" rtlCol="0">
              <a:spAutoFit/>
            </a:bodyPr>
            <a:lstStyle/>
            <a:p>
              <a:r>
                <a:rPr lang="en-US" sz="1600" b="1" dirty="0" smtClean="0">
                  <a:solidFill>
                    <a:schemeClr val="tx1"/>
                  </a:solidFill>
                </a:rPr>
                <a:t>Organizing and uploading  of photos take time.</a:t>
              </a:r>
              <a:endParaRPr lang="en-US" sz="1600" b="1" dirty="0">
                <a:solidFill>
                  <a:schemeClr val="tx1"/>
                </a:solidFill>
              </a:endParaRPr>
            </a:p>
          </p:txBody>
        </p:sp>
        <p:sp>
          <p:nvSpPr>
            <p:cNvPr id="15" name="TextBox 14"/>
            <p:cNvSpPr txBox="1"/>
            <p:nvPr/>
          </p:nvSpPr>
          <p:spPr>
            <a:xfrm>
              <a:off x="7315200" y="2724150"/>
              <a:ext cx="1752600" cy="1077218"/>
            </a:xfrm>
            <a:prstGeom prst="rect">
              <a:avLst/>
            </a:prstGeom>
            <a:solidFill>
              <a:srgbClr val="FF0000"/>
            </a:solidFill>
          </p:spPr>
          <p:txBody>
            <a:bodyPr wrap="square" rtlCol="0">
              <a:spAutoFit/>
            </a:bodyPr>
            <a:lstStyle/>
            <a:p>
              <a:r>
                <a:rPr lang="en-US" sz="1600" b="1" dirty="0" smtClean="0">
                  <a:solidFill>
                    <a:schemeClr val="bg1"/>
                  </a:solidFill>
                </a:rPr>
                <a:t>There are lots of external demand from family.</a:t>
              </a:r>
              <a:endParaRPr lang="en-US" sz="1600" b="1" dirty="0">
                <a:solidFill>
                  <a:schemeClr val="bg1"/>
                </a:solidFill>
              </a:endParaRPr>
            </a:p>
          </p:txBody>
        </p:sp>
        <p:sp>
          <p:nvSpPr>
            <p:cNvPr id="16" name="TextBox 15"/>
            <p:cNvSpPr txBox="1"/>
            <p:nvPr/>
          </p:nvSpPr>
          <p:spPr>
            <a:xfrm>
              <a:off x="4191000" y="3790951"/>
              <a:ext cx="2286000" cy="584775"/>
            </a:xfrm>
            <a:prstGeom prst="rect">
              <a:avLst/>
            </a:prstGeom>
            <a:solidFill>
              <a:srgbClr val="FF0000"/>
            </a:solidFill>
          </p:spPr>
          <p:txBody>
            <a:bodyPr wrap="square" rtlCol="0">
              <a:spAutoFit/>
            </a:bodyPr>
            <a:lstStyle/>
            <a:p>
              <a:r>
                <a:rPr lang="en-US" sz="1600" b="1" dirty="0" smtClean="0">
                  <a:solidFill>
                    <a:schemeClr val="bg1"/>
                  </a:solidFill>
                </a:rPr>
                <a:t>Parents have no free time.</a:t>
              </a:r>
              <a:endParaRPr lang="en-US" sz="1600" b="1" dirty="0">
                <a:solidFill>
                  <a:schemeClr val="bg1"/>
                </a:solidFill>
              </a:endParaRPr>
            </a:p>
          </p:txBody>
        </p:sp>
        <p:sp>
          <p:nvSpPr>
            <p:cNvPr id="17" name="TextBox 16"/>
            <p:cNvSpPr txBox="1"/>
            <p:nvPr/>
          </p:nvSpPr>
          <p:spPr>
            <a:xfrm>
              <a:off x="7391400" y="3943350"/>
              <a:ext cx="1371600" cy="584775"/>
            </a:xfrm>
            <a:prstGeom prst="rect">
              <a:avLst/>
            </a:prstGeom>
            <a:solidFill>
              <a:srgbClr val="FFFF00"/>
            </a:solidFill>
          </p:spPr>
          <p:txBody>
            <a:bodyPr wrap="square" rtlCol="0">
              <a:spAutoFit/>
            </a:bodyPr>
            <a:lstStyle/>
            <a:p>
              <a:r>
                <a:rPr lang="en-US" sz="1600" b="1" dirty="0" smtClean="0"/>
                <a:t>Sleep deprived</a:t>
              </a:r>
              <a:endParaRPr lang="en-US" sz="1600" b="1" dirty="0"/>
            </a:p>
          </p:txBody>
        </p:sp>
        <p:cxnSp>
          <p:nvCxnSpPr>
            <p:cNvPr id="19" name="Straight Arrow Connector 18"/>
            <p:cNvCxnSpPr>
              <a:stCxn id="10" idx="3"/>
              <a:endCxn id="11" idx="1"/>
            </p:cNvCxnSpPr>
            <p:nvPr/>
          </p:nvCxnSpPr>
          <p:spPr>
            <a:xfrm flipV="1">
              <a:off x="1600200" y="2530049"/>
              <a:ext cx="609600" cy="56268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3"/>
              <a:endCxn id="14" idx="1"/>
            </p:cNvCxnSpPr>
            <p:nvPr/>
          </p:nvCxnSpPr>
          <p:spPr>
            <a:xfrm>
              <a:off x="1600200" y="3092738"/>
              <a:ext cx="609600" cy="750332"/>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3"/>
              <a:endCxn id="12" idx="1"/>
            </p:cNvCxnSpPr>
            <p:nvPr/>
          </p:nvCxnSpPr>
          <p:spPr>
            <a:xfrm flipV="1">
              <a:off x="3581400" y="2453849"/>
              <a:ext cx="609600" cy="7620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3" idx="1"/>
            </p:cNvCxnSpPr>
            <p:nvPr/>
          </p:nvCxnSpPr>
          <p:spPr>
            <a:xfrm>
              <a:off x="3581400" y="2530049"/>
              <a:ext cx="685800" cy="86749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3"/>
              <a:endCxn id="16" idx="1"/>
            </p:cNvCxnSpPr>
            <p:nvPr/>
          </p:nvCxnSpPr>
          <p:spPr>
            <a:xfrm>
              <a:off x="3581400" y="3843070"/>
              <a:ext cx="609600" cy="24026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6" idx="3"/>
              <a:endCxn id="15" idx="1"/>
            </p:cNvCxnSpPr>
            <p:nvPr/>
          </p:nvCxnSpPr>
          <p:spPr>
            <a:xfrm flipV="1">
              <a:off x="6477000" y="3262759"/>
              <a:ext cx="838200" cy="820580"/>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3"/>
              <a:endCxn id="17" idx="1"/>
            </p:cNvCxnSpPr>
            <p:nvPr/>
          </p:nvCxnSpPr>
          <p:spPr>
            <a:xfrm>
              <a:off x="6477000" y="4083339"/>
              <a:ext cx="914400" cy="15239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800" b="1" dirty="0" smtClean="0"/>
              <a:t>Problems</a:t>
            </a:r>
          </a:p>
          <a:p>
            <a:pPr lvl="0">
              <a:buFont typeface="Arial" pitchFamily="34" charset="0"/>
              <a:buChar char="•"/>
            </a:pPr>
            <a:r>
              <a:rPr lang="en-US" sz="2400" b="1" dirty="0" smtClean="0">
                <a:solidFill>
                  <a:schemeClr val="accent5"/>
                </a:solidFill>
              </a:rPr>
              <a:t>It is time consuming.</a:t>
            </a:r>
          </a:p>
          <a:p>
            <a:pPr lvl="0">
              <a:buFont typeface="Arial" pitchFamily="34" charset="0"/>
              <a:buChar char="•"/>
            </a:pPr>
            <a:r>
              <a:rPr lang="en-US" sz="2400" b="1" dirty="0" smtClean="0">
                <a:solidFill>
                  <a:schemeClr val="accent5"/>
                </a:solidFill>
              </a:rPr>
              <a:t>Parents have no free time.</a:t>
            </a:r>
          </a:p>
          <a:p>
            <a:pPr lvl="0">
              <a:buFont typeface="Arial" pitchFamily="34" charset="0"/>
              <a:buChar char="•"/>
            </a:pPr>
            <a:r>
              <a:rPr lang="en-US" sz="2400" b="1" dirty="0" smtClean="0">
                <a:solidFill>
                  <a:schemeClr val="accent5"/>
                </a:solidFill>
              </a:rPr>
              <a:t>There are lots of external demand from family.</a:t>
            </a:r>
          </a:p>
          <a:p>
            <a:pPr lvl="0"/>
            <a:endParaRPr lang="en-US" sz="2400" dirty="0" smtClean="0"/>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2</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800" b="1" dirty="0" smtClean="0">
                <a:solidFill>
                  <a:schemeClr val="accent5"/>
                </a:solidFill>
              </a:rPr>
              <a:t>Existing Alternatives</a:t>
            </a:r>
          </a:p>
          <a:p>
            <a:pPr lvl="0">
              <a:buFont typeface="Arial" pitchFamily="34" charset="0"/>
              <a:buChar char="•"/>
            </a:pPr>
            <a:r>
              <a:rPr lang="en-US" sz="2400" b="1" dirty="0" smtClean="0">
                <a:solidFill>
                  <a:schemeClr val="tx1"/>
                </a:solidFill>
              </a:rPr>
              <a:t>What solution(s) that your early adopters currently use to try to solve the listed problems?</a:t>
            </a:r>
          </a:p>
          <a:p>
            <a:pPr lvl="0">
              <a:buFont typeface="Arial" pitchFamily="34" charset="0"/>
              <a:buChar char="•"/>
            </a:pPr>
            <a:r>
              <a:rPr lang="en-US" sz="2400" b="1" dirty="0" smtClean="0">
                <a:solidFill>
                  <a:srgbClr val="00B050"/>
                </a:solidFill>
              </a:rPr>
              <a:t>Think beyond the category</a:t>
            </a:r>
          </a:p>
          <a:p>
            <a:pPr lvl="0"/>
            <a:endParaRPr lang="en-US" sz="2400" dirty="0" smtClean="0"/>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800" b="1" dirty="0" smtClean="0">
                <a:solidFill>
                  <a:schemeClr val="bg2">
                    <a:lumMod val="75000"/>
                  </a:schemeClr>
                </a:solidFill>
              </a:rPr>
              <a:t>Existing Alternatives</a:t>
            </a:r>
          </a:p>
          <a:p>
            <a:pPr lvl="0">
              <a:buFont typeface="Arial" pitchFamily="34" charset="0"/>
              <a:buChar char="•"/>
            </a:pPr>
            <a:r>
              <a:rPr lang="en-US" sz="2400" b="1" dirty="0" smtClean="0">
                <a:solidFill>
                  <a:schemeClr val="accent5"/>
                </a:solidFill>
              </a:rPr>
              <a:t>Facebook</a:t>
            </a:r>
          </a:p>
          <a:p>
            <a:pPr lvl="0">
              <a:buFont typeface="Arial" pitchFamily="34" charset="0"/>
              <a:buChar char="•"/>
            </a:pPr>
            <a:r>
              <a:rPr lang="en-US" sz="2400" b="1" dirty="0" err="1" smtClean="0">
                <a:solidFill>
                  <a:schemeClr val="accent5"/>
                </a:solidFill>
              </a:rPr>
              <a:t>Flickr</a:t>
            </a:r>
            <a:endParaRPr lang="en-US" sz="2400" b="1" dirty="0" smtClean="0">
              <a:solidFill>
                <a:schemeClr val="accent5"/>
              </a:solidFill>
            </a:endParaRPr>
          </a:p>
          <a:p>
            <a:pPr lvl="0">
              <a:buFont typeface="Arial" pitchFamily="34" charset="0"/>
              <a:buChar char="•"/>
            </a:pPr>
            <a:r>
              <a:rPr lang="en-US" sz="2400" b="1" dirty="0" smtClean="0">
                <a:solidFill>
                  <a:schemeClr val="accent5"/>
                </a:solidFill>
              </a:rPr>
              <a:t>Email</a:t>
            </a:r>
          </a:p>
          <a:p>
            <a:pPr lvl="0">
              <a:buFont typeface="Arial" pitchFamily="34" charset="0"/>
              <a:buChar char="•"/>
            </a:pPr>
            <a:r>
              <a:rPr lang="en-US" sz="2400" b="1" dirty="0" err="1" smtClean="0">
                <a:solidFill>
                  <a:schemeClr val="accent5"/>
                </a:solidFill>
              </a:rPr>
              <a:t>Instagram</a:t>
            </a:r>
            <a:endParaRPr lang="en-US" sz="2400" b="1" dirty="0" smtClean="0">
              <a:solidFill>
                <a:schemeClr val="accent5"/>
              </a:solidFill>
            </a:endParaRPr>
          </a:p>
          <a:p>
            <a:pPr lvl="0"/>
            <a:endParaRPr lang="en-US" sz="2400" dirty="0" smtClean="0"/>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285750"/>
            <a:ext cx="8520599" cy="572699"/>
          </a:xfrm>
        </p:spPr>
        <p:txBody>
          <a:bodyPr/>
          <a:lstStyle/>
          <a:p>
            <a:r>
              <a:rPr lang="en-US" b="1" dirty="0" smtClean="0"/>
              <a:t>Fundamental Components of Lean Stack Canvas</a:t>
            </a:r>
            <a:endParaRPr lang="en-US" b="1" dirty="0"/>
          </a:p>
        </p:txBody>
      </p:sp>
      <p:pic>
        <p:nvPicPr>
          <p:cNvPr id="2050" name="Picture 2" descr="C:\Users\Sheryl\Dropbox\Screenshots\Screenshot 2016-11-03 17.09.30.png"/>
          <p:cNvPicPr>
            <a:picLocks noChangeAspect="1" noChangeArrowheads="1"/>
          </p:cNvPicPr>
          <p:nvPr/>
        </p:nvPicPr>
        <p:blipFill>
          <a:blip r:embed="rId2"/>
          <a:srcRect l="30157" t="26076" r="29324" b="32693"/>
          <a:stretch>
            <a:fillRect/>
          </a:stretch>
        </p:blipFill>
        <p:spPr bwMode="auto">
          <a:xfrm>
            <a:off x="1676400" y="971550"/>
            <a:ext cx="5993732" cy="34290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3</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Unique Value Proposition (UVP)</a:t>
            </a:r>
          </a:p>
          <a:p>
            <a:pPr lvl="0"/>
            <a:r>
              <a:rPr lang="en-US" sz="2400" b="1" dirty="0" smtClean="0">
                <a:solidFill>
                  <a:schemeClr val="tx1"/>
                </a:solidFill>
              </a:rPr>
              <a:t>Craft a clear message that states your offer and why you are different.</a:t>
            </a:r>
          </a:p>
          <a:p>
            <a:pPr lvl="0"/>
            <a:r>
              <a:rPr lang="en-US" sz="2400" b="1" dirty="0" smtClean="0">
                <a:solidFill>
                  <a:schemeClr val="bg2">
                    <a:lumMod val="75000"/>
                  </a:schemeClr>
                </a:solidFill>
              </a:rPr>
              <a:t>Your unique value proposition is the </a:t>
            </a:r>
            <a:r>
              <a:rPr lang="en-US" sz="2400" b="1" dirty="0" smtClean="0">
                <a:solidFill>
                  <a:schemeClr val="accent5"/>
                </a:solidFill>
              </a:rPr>
              <a:t>promise</a:t>
            </a:r>
            <a:r>
              <a:rPr lang="en-US" sz="2400" b="1" dirty="0" smtClean="0">
                <a:solidFill>
                  <a:schemeClr val="bg2">
                    <a:lumMod val="75000"/>
                  </a:schemeClr>
                </a:solidFill>
              </a:rPr>
              <a:t> you make to customers.</a:t>
            </a:r>
          </a:p>
          <a:p>
            <a:pPr lvl="0"/>
            <a:r>
              <a:rPr lang="en-US" sz="2400" b="1" dirty="0" smtClean="0">
                <a:solidFill>
                  <a:schemeClr val="bg2">
                    <a:lumMod val="75000"/>
                  </a:schemeClr>
                </a:solidFill>
              </a:rPr>
              <a:t>For new products, the initial battle is </a:t>
            </a:r>
            <a:r>
              <a:rPr lang="en-US" sz="2400" b="1" dirty="0" smtClean="0">
                <a:solidFill>
                  <a:schemeClr val="accent5"/>
                </a:solidFill>
              </a:rPr>
              <a:t>getting noticed at all.</a:t>
            </a:r>
            <a:endParaRPr sz="2400" b="1" dirty="0">
              <a:solidFill>
                <a:schemeClr val="accent5"/>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3</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Unique Value Proposition (UVP)</a:t>
            </a:r>
          </a:p>
          <a:p>
            <a:pPr marL="457200" lvl="0" indent="-457200">
              <a:buFont typeface="+mj-lt"/>
              <a:buAutoNum type="arabicPeriod"/>
            </a:pPr>
            <a:r>
              <a:rPr lang="en-US" sz="2400" b="1" dirty="0" smtClean="0">
                <a:solidFill>
                  <a:schemeClr val="bg2">
                    <a:lumMod val="75000"/>
                  </a:schemeClr>
                </a:solidFill>
              </a:rPr>
              <a:t>Craft your UVP around your </a:t>
            </a:r>
            <a:r>
              <a:rPr lang="en-US" sz="2400" b="1" dirty="0" smtClean="0">
                <a:solidFill>
                  <a:schemeClr val="accent5"/>
                </a:solidFill>
              </a:rPr>
              <a:t>top problem</a:t>
            </a:r>
            <a:r>
              <a:rPr lang="en-US" sz="2400" b="1" dirty="0" smtClean="0">
                <a:solidFill>
                  <a:schemeClr val="bg2">
                    <a:lumMod val="75000"/>
                  </a:schemeClr>
                </a:solidFill>
              </a:rPr>
              <a:t> and </a:t>
            </a:r>
            <a:r>
              <a:rPr lang="en-US" sz="2400" b="1" dirty="0" smtClean="0">
                <a:solidFill>
                  <a:schemeClr val="accent5"/>
                </a:solidFill>
              </a:rPr>
              <a:t>finished</a:t>
            </a:r>
            <a:r>
              <a:rPr lang="en-US" sz="2400" b="1" dirty="0" smtClean="0">
                <a:solidFill>
                  <a:schemeClr val="bg2">
                    <a:lumMod val="75000"/>
                  </a:schemeClr>
                </a:solidFill>
              </a:rPr>
              <a:t> </a:t>
            </a:r>
            <a:r>
              <a:rPr lang="en-US" sz="2400" b="1" dirty="0" smtClean="0">
                <a:solidFill>
                  <a:schemeClr val="accent5"/>
                </a:solidFill>
              </a:rPr>
              <a:t>story</a:t>
            </a:r>
            <a:r>
              <a:rPr lang="en-US" sz="2400" b="1" dirty="0" smtClean="0">
                <a:solidFill>
                  <a:schemeClr val="bg2">
                    <a:lumMod val="75000"/>
                  </a:schemeClr>
                </a:solidFill>
              </a:rPr>
              <a:t> </a:t>
            </a:r>
            <a:r>
              <a:rPr lang="en-US" sz="2400" b="1" dirty="0" smtClean="0">
                <a:solidFill>
                  <a:schemeClr val="accent5"/>
                </a:solidFill>
              </a:rPr>
              <a:t>benefit</a:t>
            </a:r>
            <a:r>
              <a:rPr lang="en-US" sz="2400" b="1" dirty="0" smtClean="0">
                <a:solidFill>
                  <a:schemeClr val="bg2">
                    <a:lumMod val="75000"/>
                  </a:schemeClr>
                </a:solidFill>
              </a:rPr>
              <a:t>.</a:t>
            </a:r>
          </a:p>
          <a:p>
            <a:pPr marL="457200" lvl="0" indent="-457200">
              <a:buFont typeface="+mj-lt"/>
              <a:buAutoNum type="arabicPeriod"/>
            </a:pPr>
            <a:r>
              <a:rPr lang="en-US" sz="2400" b="1" dirty="0" smtClean="0">
                <a:solidFill>
                  <a:schemeClr val="bg2">
                    <a:lumMod val="75000"/>
                  </a:schemeClr>
                </a:solidFill>
              </a:rPr>
              <a:t>Avoid </a:t>
            </a:r>
            <a:r>
              <a:rPr lang="en-US" sz="2400" b="1" dirty="0" smtClean="0">
                <a:solidFill>
                  <a:schemeClr val="accent5"/>
                </a:solidFill>
              </a:rPr>
              <a:t>empty</a:t>
            </a:r>
            <a:r>
              <a:rPr lang="en-US" sz="2400" b="1" dirty="0" smtClean="0">
                <a:solidFill>
                  <a:schemeClr val="bg2">
                    <a:lumMod val="75000"/>
                  </a:schemeClr>
                </a:solidFill>
              </a:rPr>
              <a:t> buzz words.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3</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Unique Value Proposition (UVP)</a:t>
            </a:r>
          </a:p>
          <a:p>
            <a:pPr lvl="0"/>
            <a:r>
              <a:rPr lang="en-US" sz="1800" b="1" dirty="0" smtClean="0">
                <a:solidFill>
                  <a:schemeClr val="accent5"/>
                </a:solidFill>
              </a:rPr>
              <a:t>End Result Customer Wants + Specific Period of time + Address the Objections</a:t>
            </a:r>
          </a:p>
          <a:p>
            <a:pPr lvl="0"/>
            <a:r>
              <a:rPr lang="en-US" sz="2000" b="1" dirty="0" smtClean="0">
                <a:solidFill>
                  <a:schemeClr val="tx1"/>
                </a:solidFill>
              </a:rPr>
              <a:t>Examples:</a:t>
            </a:r>
          </a:p>
          <a:p>
            <a:pPr lvl="0">
              <a:buFont typeface="Arial" pitchFamily="34" charset="0"/>
              <a:buChar char="•"/>
            </a:pPr>
            <a:r>
              <a:rPr lang="en-US" sz="2000" b="1" dirty="0" smtClean="0">
                <a:solidFill>
                  <a:schemeClr val="bg2">
                    <a:lumMod val="75000"/>
                  </a:schemeClr>
                </a:solidFill>
              </a:rPr>
              <a:t>Hot fresh pizza delivered to your door in 30 minutes, or it's free.</a:t>
            </a:r>
          </a:p>
          <a:p>
            <a:pPr lvl="0">
              <a:buFont typeface="Arial" pitchFamily="34" charset="0"/>
              <a:buChar char="•"/>
            </a:pPr>
            <a:r>
              <a:rPr lang="en-US" sz="2000" b="1" dirty="0" smtClean="0">
                <a:solidFill>
                  <a:schemeClr val="bg2">
                    <a:lumMod val="75000"/>
                  </a:schemeClr>
                </a:solidFill>
              </a:rPr>
              <a:t>Get your dream job in 30 days.</a:t>
            </a:r>
          </a:p>
          <a:p>
            <a:pPr lvl="0">
              <a:buFont typeface="Arial" pitchFamily="34" charset="0"/>
              <a:buChar char="•"/>
            </a:pPr>
            <a:r>
              <a:rPr lang="en-US" sz="2000" b="1" dirty="0" smtClean="0">
                <a:solidFill>
                  <a:schemeClr val="bg2">
                    <a:lumMod val="75000"/>
                  </a:schemeClr>
                </a:solidFill>
              </a:rPr>
              <a:t>Reliable and relevant search results in less than a second.</a:t>
            </a:r>
          </a:p>
          <a:p>
            <a:pPr lvl="0"/>
            <a:endParaRPr lang="en-US" sz="1800" b="1" dirty="0" smtClean="0">
              <a:solidFill>
                <a:schemeClr val="accent5"/>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Shape 1032"/>
          <p:cNvSpPr txBox="1">
            <a:spLocks noGrp="1"/>
          </p:cNvSpPr>
          <p:nvPr>
            <p:ph type="title"/>
          </p:nvPr>
        </p:nvSpPr>
        <p:spPr>
          <a:xfrm>
            <a:off x="284100" y="307975"/>
            <a:ext cx="2479800" cy="4268700"/>
          </a:xfrm>
          <a:prstGeom prst="rect">
            <a:avLst/>
          </a:prstGeom>
        </p:spPr>
        <p:txBody>
          <a:bodyPr lIns="91425" tIns="91425" rIns="91425" bIns="91425" anchor="t" anchorCtr="0">
            <a:noAutofit/>
          </a:bodyPr>
          <a:lstStyle/>
          <a:p>
            <a:pPr lvl="0">
              <a:spcBef>
                <a:spcPts val="0"/>
              </a:spcBef>
              <a:buNone/>
            </a:pPr>
            <a:r>
              <a:rPr lang="en" dirty="0" smtClean="0"/>
              <a:t>Outline</a:t>
            </a:r>
            <a:endParaRPr lang="en" dirty="0"/>
          </a:p>
        </p:txBody>
      </p:sp>
      <p:sp>
        <p:nvSpPr>
          <p:cNvPr id="1033" name="Shape 1033"/>
          <p:cNvSpPr txBox="1">
            <a:spLocks noGrp="1"/>
          </p:cNvSpPr>
          <p:nvPr>
            <p:ph type="body" idx="1"/>
          </p:nvPr>
        </p:nvSpPr>
        <p:spPr>
          <a:xfrm>
            <a:off x="3381100" y="307975"/>
            <a:ext cx="5451300" cy="4268700"/>
          </a:xfrm>
          <a:prstGeom prst="rect">
            <a:avLst/>
          </a:prstGeom>
        </p:spPr>
        <p:txBody>
          <a:bodyPr lIns="91425" tIns="91425" rIns="91425" bIns="91425" anchor="t" anchorCtr="0">
            <a:noAutofit/>
          </a:bodyPr>
          <a:lstStyle/>
          <a:p>
            <a:pPr marL="457200" lvl="0" indent="-381000" rtl="0">
              <a:spcBef>
                <a:spcPts val="0"/>
              </a:spcBef>
              <a:buSzPct val="100000"/>
              <a:buAutoNum type="arabicPeriod"/>
            </a:pPr>
            <a:r>
              <a:rPr lang="en" sz="2400" dirty="0" smtClean="0"/>
              <a:t>What is Lean Stack Canvas?</a:t>
            </a:r>
          </a:p>
          <a:p>
            <a:pPr marL="457200" lvl="0" indent="-381000" rtl="0">
              <a:spcBef>
                <a:spcPts val="0"/>
              </a:spcBef>
              <a:buSzPct val="100000"/>
              <a:buAutoNum type="arabicPeriod"/>
            </a:pPr>
            <a:r>
              <a:rPr lang="en" sz="2400" dirty="0" smtClean="0"/>
              <a:t>Lean Stack Canvas vs Business Model Canvas</a:t>
            </a:r>
          </a:p>
          <a:p>
            <a:pPr marL="457200" lvl="0" indent="-381000" rtl="0">
              <a:spcBef>
                <a:spcPts val="0"/>
              </a:spcBef>
              <a:buSzPct val="100000"/>
              <a:buAutoNum type="arabicPeriod"/>
            </a:pPr>
            <a:r>
              <a:rPr lang="en" sz="2400" dirty="0" smtClean="0"/>
              <a:t>Lean Stack Canvas Components</a:t>
            </a:r>
            <a:endParaRPr lang="en"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Unique Value Proposition (UVP)</a:t>
            </a:r>
          </a:p>
          <a:p>
            <a:pPr lvl="0"/>
            <a:r>
              <a:rPr lang="en-US" sz="2800" b="1" dirty="0" smtClean="0">
                <a:solidFill>
                  <a:schemeClr val="accent5"/>
                </a:solidFill>
              </a:rPr>
              <a:t>Get back to the more important things in your life. Faster. </a:t>
            </a:r>
          </a:p>
          <a:p>
            <a:pPr lvl="0"/>
            <a:r>
              <a:rPr lang="en-US" sz="2800" b="1" dirty="0" smtClean="0">
                <a:solidFill>
                  <a:schemeClr val="accent5"/>
                </a:solidFill>
              </a:rPr>
              <a:t>Share your entire photo and video library in less than 5 minutes.</a:t>
            </a:r>
          </a:p>
          <a:p>
            <a:pPr lvl="0"/>
            <a:endParaRPr lang="en-US" sz="1800" b="1" dirty="0" smtClean="0">
              <a:solidFill>
                <a:schemeClr val="accent5"/>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3</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accent5"/>
                </a:solidFill>
              </a:rPr>
              <a:t>High-Level Concept</a:t>
            </a:r>
          </a:p>
          <a:p>
            <a:pPr lvl="0"/>
            <a:r>
              <a:rPr lang="en-US" sz="2800" b="1" dirty="0" smtClean="0">
                <a:solidFill>
                  <a:schemeClr val="bg2">
                    <a:lumMod val="75000"/>
                  </a:schemeClr>
                </a:solidFill>
              </a:rPr>
              <a:t>Craft a high-concept pitch to help spread your message.</a:t>
            </a:r>
          </a:p>
          <a:p>
            <a:pPr lvl="0"/>
            <a:r>
              <a:rPr lang="en-US" sz="2800" b="1" dirty="0" smtClean="0">
                <a:solidFill>
                  <a:schemeClr val="bg2">
                    <a:lumMod val="75000"/>
                  </a:schemeClr>
                </a:solidFill>
              </a:rPr>
              <a:t>Example: YouTube - </a:t>
            </a:r>
            <a:r>
              <a:rPr lang="en-US" sz="2800" b="1" dirty="0" err="1" smtClean="0">
                <a:solidFill>
                  <a:schemeClr val="bg2">
                    <a:lumMod val="75000"/>
                  </a:schemeClr>
                </a:solidFill>
              </a:rPr>
              <a:t>Flickr</a:t>
            </a:r>
            <a:r>
              <a:rPr lang="en-US" sz="2800" b="1" dirty="0" smtClean="0">
                <a:solidFill>
                  <a:schemeClr val="bg2">
                    <a:lumMod val="75000"/>
                  </a:schemeClr>
                </a:solidFill>
              </a:rPr>
              <a:t> for Video</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High-Level Concept</a:t>
            </a:r>
          </a:p>
          <a:p>
            <a:pPr lvl="1"/>
            <a:r>
              <a:rPr lang="en-US" sz="2800" b="1" dirty="0" smtClean="0">
                <a:solidFill>
                  <a:schemeClr val="accent5"/>
                </a:solidFill>
              </a:rPr>
              <a:t>Photo and video sharing without the uploading</a:t>
            </a:r>
            <a:endParaRPr lang="en-US" b="1" dirty="0" smtClean="0">
              <a:solidFill>
                <a:schemeClr val="accent5"/>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4</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Solution</a:t>
            </a:r>
          </a:p>
          <a:p>
            <a:pPr lvl="0"/>
            <a:r>
              <a:rPr lang="en-US" sz="2400" b="1" dirty="0" smtClean="0">
                <a:solidFill>
                  <a:schemeClr val="tx1"/>
                </a:solidFill>
              </a:rPr>
              <a:t>Define the minimum feature set needed to solve your top 1-3 problems.</a:t>
            </a:r>
          </a:p>
          <a:p>
            <a:pPr marL="457200" lvl="0" indent="-457200">
              <a:buFont typeface="+mj-lt"/>
              <a:buAutoNum type="arabicPeriod"/>
            </a:pPr>
            <a:r>
              <a:rPr lang="en-US" sz="2400" b="1" dirty="0" smtClean="0">
                <a:solidFill>
                  <a:schemeClr val="accent5"/>
                </a:solidFill>
              </a:rPr>
              <a:t>Outline a </a:t>
            </a:r>
            <a:r>
              <a:rPr lang="en-US" sz="2400" b="1" smtClean="0">
                <a:solidFill>
                  <a:schemeClr val="accent5"/>
                </a:solidFill>
              </a:rPr>
              <a:t>possible solution </a:t>
            </a:r>
            <a:r>
              <a:rPr lang="en-US" sz="2400" b="1" dirty="0" smtClean="0">
                <a:solidFill>
                  <a:schemeClr val="accent5"/>
                </a:solidFill>
              </a:rPr>
              <a:t>for each problem.</a:t>
            </a:r>
          </a:p>
          <a:p>
            <a:pPr marL="457200" lvl="0" indent="-457200">
              <a:buFont typeface="+mj-lt"/>
              <a:buAutoNum type="arabicPeriod"/>
            </a:pPr>
            <a:r>
              <a:rPr lang="en-US" sz="2400" b="1" dirty="0" smtClean="0">
                <a:solidFill>
                  <a:schemeClr val="accent5"/>
                </a:solidFill>
              </a:rPr>
              <a:t>Don't spend too much time fleshing out your solution yet.</a:t>
            </a:r>
          </a:p>
          <a:p>
            <a:pPr lvl="0"/>
            <a:endParaRPr sz="2400" b="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Solutions</a:t>
            </a:r>
          </a:p>
          <a:p>
            <a:pPr lvl="0">
              <a:buFont typeface="Arial" pitchFamily="34" charset="0"/>
              <a:buChar char="•"/>
            </a:pPr>
            <a:r>
              <a:rPr lang="en-US" sz="2400" b="1" dirty="0" smtClean="0">
                <a:solidFill>
                  <a:schemeClr val="accent5"/>
                </a:solidFill>
              </a:rPr>
              <a:t>Instant no-upload sharing</a:t>
            </a:r>
          </a:p>
          <a:p>
            <a:pPr lvl="0">
              <a:buFont typeface="Arial" pitchFamily="34" charset="0"/>
              <a:buChar char="•"/>
            </a:pPr>
            <a:r>
              <a:rPr lang="en-US" sz="2400" b="1" dirty="0" err="1" smtClean="0">
                <a:solidFill>
                  <a:schemeClr val="accent5"/>
                </a:solidFill>
              </a:rPr>
              <a:t>iPhoto</a:t>
            </a:r>
            <a:r>
              <a:rPr lang="en-US" sz="2400" b="1" dirty="0" smtClean="0">
                <a:solidFill>
                  <a:schemeClr val="accent5"/>
                </a:solidFill>
              </a:rPr>
              <a:t>/folders integration</a:t>
            </a:r>
          </a:p>
          <a:p>
            <a:pPr lvl="0">
              <a:buFont typeface="Arial" pitchFamily="34" charset="0"/>
              <a:buChar char="•"/>
            </a:pPr>
            <a:r>
              <a:rPr lang="en-US" sz="2400" b="1" dirty="0" smtClean="0">
                <a:solidFill>
                  <a:schemeClr val="accent5"/>
                </a:solidFill>
              </a:rPr>
              <a:t>Better notification tools</a:t>
            </a:r>
            <a:endParaRPr sz="2000" b="1" dirty="0">
              <a:solidFill>
                <a:schemeClr val="accent5"/>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5</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Channels</a:t>
            </a:r>
          </a:p>
          <a:p>
            <a:pPr lvl="0"/>
            <a:r>
              <a:rPr lang="en-US" sz="2800" b="1" dirty="0" smtClean="0">
                <a:solidFill>
                  <a:schemeClr val="tx1"/>
                </a:solidFill>
              </a:rPr>
              <a:t>Start building a significant path to customers from day one.</a:t>
            </a:r>
          </a:p>
          <a:p>
            <a:pPr marL="514350" lvl="0" indent="-514350">
              <a:buFont typeface="+mj-lt"/>
              <a:buAutoNum type="arabicPeriod"/>
            </a:pPr>
            <a:r>
              <a:rPr lang="en-US" sz="2800" b="1" dirty="0" smtClean="0">
                <a:solidFill>
                  <a:schemeClr val="accent5"/>
                </a:solidFill>
              </a:rPr>
              <a:t>Identify how you will find your first 10 customers.</a:t>
            </a:r>
          </a:p>
          <a:p>
            <a:pPr marL="514350" lvl="0" indent="-514350">
              <a:buFont typeface="+mj-lt"/>
              <a:buAutoNum type="arabicPeriod"/>
            </a:pPr>
            <a:r>
              <a:rPr lang="en-US" sz="2800" b="1" dirty="0" smtClean="0">
                <a:solidFill>
                  <a:schemeClr val="accent5"/>
                </a:solidFill>
              </a:rPr>
              <a:t>What inbound channels can you start building today?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Channels</a:t>
            </a:r>
            <a:endParaRPr lang="en-US" sz="1800" b="1" dirty="0" smtClean="0">
              <a:solidFill>
                <a:schemeClr val="accent5"/>
              </a:solidFill>
            </a:endParaRPr>
          </a:p>
          <a:p>
            <a:pPr lvl="0">
              <a:buFont typeface="Arial" pitchFamily="34" charset="0"/>
              <a:buChar char="•"/>
            </a:pPr>
            <a:r>
              <a:rPr lang="en-US" sz="2400" b="1" dirty="0" smtClean="0">
                <a:solidFill>
                  <a:schemeClr val="accent5"/>
                </a:solidFill>
              </a:rPr>
              <a:t>Friends, Daycare, Birthday Parties, Word of Mouth</a:t>
            </a:r>
          </a:p>
          <a:p>
            <a:pPr lvl="0">
              <a:buFont typeface="Arial" pitchFamily="34" charset="0"/>
              <a:buChar char="•"/>
            </a:pPr>
            <a:r>
              <a:rPr lang="en-US" sz="2400" b="1" dirty="0" smtClean="0">
                <a:solidFill>
                  <a:schemeClr val="accent5"/>
                </a:solidFill>
              </a:rPr>
              <a:t>Facebook, </a:t>
            </a:r>
            <a:r>
              <a:rPr lang="en-US" sz="2400" b="1" dirty="0" err="1" smtClean="0">
                <a:solidFill>
                  <a:schemeClr val="accent5"/>
                </a:solidFill>
              </a:rPr>
              <a:t>Adwords</a:t>
            </a:r>
            <a:endParaRPr lang="en-US" sz="2400" b="1" dirty="0" smtClean="0">
              <a:solidFill>
                <a:schemeClr val="accent5"/>
              </a:solidFill>
            </a:endParaRPr>
          </a:p>
          <a:p>
            <a:pPr lvl="0">
              <a:buFont typeface="Arial" pitchFamily="34" charset="0"/>
              <a:buChar char="•"/>
            </a:pPr>
            <a:r>
              <a:rPr lang="en-US" sz="2400" b="1" dirty="0" smtClean="0">
                <a:solidFill>
                  <a:schemeClr val="accent5"/>
                </a:solidFill>
              </a:rPr>
              <a:t>Website, Mobile App</a:t>
            </a:r>
          </a:p>
          <a:p>
            <a:pPr lvl="0"/>
            <a:endParaRPr lang="en-US" sz="1800" b="1" dirty="0" smtClean="0">
              <a:solidFill>
                <a:schemeClr val="accent5"/>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6</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Revenue Streams</a:t>
            </a:r>
          </a:p>
          <a:p>
            <a:pPr lvl="0"/>
            <a:r>
              <a:rPr lang="en-US" sz="2400" b="1" dirty="0" smtClean="0">
                <a:solidFill>
                  <a:schemeClr val="tx1"/>
                </a:solidFill>
              </a:rPr>
              <a:t>Identify how you will make money.</a:t>
            </a:r>
          </a:p>
          <a:p>
            <a:pPr marL="457200" lvl="0" indent="-457200">
              <a:buFont typeface="+mj-lt"/>
              <a:buAutoNum type="arabicPeriod"/>
            </a:pPr>
            <a:r>
              <a:rPr lang="en-US" sz="2400" b="1" dirty="0" smtClean="0">
                <a:solidFill>
                  <a:schemeClr val="accent5"/>
                </a:solidFill>
              </a:rPr>
              <a:t>Brainstorm different revenue models.</a:t>
            </a:r>
          </a:p>
          <a:p>
            <a:pPr marL="457200" lvl="0" indent="-457200">
              <a:buFont typeface="+mj-lt"/>
              <a:buAutoNum type="arabicPeriod"/>
            </a:pPr>
            <a:r>
              <a:rPr lang="en-US" sz="2400" b="1" dirty="0" smtClean="0">
                <a:solidFill>
                  <a:schemeClr val="accent5"/>
                </a:solidFill>
              </a:rPr>
              <a:t>Examine the pricing of existing alternatives.</a:t>
            </a:r>
          </a:p>
          <a:p>
            <a:pPr marL="457200" lvl="0" indent="-457200">
              <a:buFont typeface="+mj-lt"/>
              <a:buAutoNum type="arabicPeriod"/>
            </a:pPr>
            <a:r>
              <a:rPr lang="en-US" sz="2400" b="1" dirty="0" smtClean="0">
                <a:solidFill>
                  <a:schemeClr val="accent5"/>
                </a:solidFill>
              </a:rPr>
              <a:t>Pick a starting price to test.</a:t>
            </a:r>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800" b="1" dirty="0" smtClean="0">
                <a:solidFill>
                  <a:schemeClr val="bg2">
                    <a:lumMod val="75000"/>
                  </a:schemeClr>
                </a:solidFill>
              </a:rPr>
              <a:t>Revenue Streams</a:t>
            </a:r>
          </a:p>
          <a:p>
            <a:pPr lvl="0">
              <a:buFont typeface="Arial" pitchFamily="34" charset="0"/>
              <a:buChar char="•"/>
            </a:pPr>
            <a:r>
              <a:rPr lang="en-US" sz="2800" b="1" dirty="0" smtClean="0">
                <a:solidFill>
                  <a:schemeClr val="accent5"/>
                </a:solidFill>
              </a:rPr>
              <a:t>30-day trial</a:t>
            </a:r>
          </a:p>
          <a:p>
            <a:pPr lvl="0">
              <a:buFont typeface="Arial" pitchFamily="34" charset="0"/>
              <a:buChar char="•"/>
            </a:pPr>
            <a:r>
              <a:rPr lang="en-US" sz="2800" b="1" dirty="0" smtClean="0">
                <a:solidFill>
                  <a:schemeClr val="accent5"/>
                </a:solidFill>
              </a:rPr>
              <a:t>Premium: $49/year</a:t>
            </a:r>
          </a:p>
          <a:p>
            <a:pPr lvl="0"/>
            <a:endParaRPr sz="2400" b="1"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7</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Cost Structure</a:t>
            </a:r>
          </a:p>
          <a:p>
            <a:pPr lvl="0"/>
            <a:r>
              <a:rPr lang="en-US" sz="2800" b="1" dirty="0" smtClean="0">
                <a:solidFill>
                  <a:schemeClr val="tx1"/>
                </a:solidFill>
              </a:rPr>
              <a:t>List your fixed costs and variable costs.</a:t>
            </a:r>
          </a:p>
          <a:p>
            <a:pPr marL="514350" lvl="0" indent="-514350">
              <a:buFont typeface="+mj-lt"/>
              <a:buAutoNum type="arabicPeriod"/>
            </a:pPr>
            <a:r>
              <a:rPr lang="en-US" sz="2800" b="1" dirty="0" smtClean="0">
                <a:solidFill>
                  <a:schemeClr val="accent5"/>
                </a:solidFill>
              </a:rPr>
              <a:t>List your immediate fixed costs.</a:t>
            </a:r>
          </a:p>
          <a:p>
            <a:pPr marL="514350" lvl="0" indent="-514350">
              <a:buFont typeface="+mj-lt"/>
              <a:buAutoNum type="arabicPeriod"/>
            </a:pPr>
            <a:r>
              <a:rPr lang="en-US" sz="2800" b="1" dirty="0" smtClean="0">
                <a:solidFill>
                  <a:schemeClr val="accent5"/>
                </a:solidFill>
              </a:rPr>
              <a:t>List your immediate variable costs.</a:t>
            </a:r>
          </a:p>
          <a:p>
            <a:pPr marL="514350" lvl="0" indent="-514350">
              <a:buFont typeface="+mj-lt"/>
              <a:buAutoNum type="arabicPeriod"/>
            </a:pPr>
            <a:r>
              <a:rPr lang="en-US" sz="2800" b="1" dirty="0" smtClean="0">
                <a:solidFill>
                  <a:schemeClr val="accent5"/>
                </a:solidFill>
              </a:rPr>
              <a:t>Calculate your break-even point.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a:t>Lean Stack Canvas</a:t>
            </a:r>
          </a:p>
        </p:txBody>
      </p:sp>
      <p:sp>
        <p:nvSpPr>
          <p:cNvPr id="1045" name="Shape 1045"/>
          <p:cNvSpPr txBox="1">
            <a:spLocks noGrp="1"/>
          </p:cNvSpPr>
          <p:nvPr>
            <p:ph type="body" idx="1"/>
          </p:nvPr>
        </p:nvSpPr>
        <p:spPr>
          <a:xfrm>
            <a:off x="349300" y="1047750"/>
            <a:ext cx="8413700" cy="3429000"/>
          </a:xfrm>
          <a:prstGeom prst="rect">
            <a:avLst/>
          </a:prstGeom>
        </p:spPr>
        <p:txBody>
          <a:bodyPr lIns="91425" tIns="91425" rIns="91425" bIns="91425" anchor="t" anchorCtr="0">
            <a:noAutofit/>
          </a:bodyPr>
          <a:lstStyle/>
          <a:p>
            <a:pPr lvl="0" algn="just"/>
            <a:r>
              <a:rPr lang="en-US" sz="2400" b="1" dirty="0" smtClean="0"/>
              <a:t>Lean Stack Canvas is an adaptation of </a:t>
            </a:r>
            <a:r>
              <a:rPr lang="en-US" sz="2400" b="1" dirty="0" smtClean="0">
                <a:solidFill>
                  <a:schemeClr val="accent5"/>
                </a:solidFill>
              </a:rPr>
              <a:t>Business Model Canvas</a:t>
            </a:r>
            <a:r>
              <a:rPr lang="en-US" sz="2400" b="1" dirty="0" smtClean="0"/>
              <a:t> by Alexander </a:t>
            </a:r>
            <a:r>
              <a:rPr lang="en-US" sz="2400" b="1" dirty="0" err="1" smtClean="0"/>
              <a:t>Osterwalder</a:t>
            </a:r>
            <a:r>
              <a:rPr lang="en-US" sz="2400" b="1" dirty="0" smtClean="0"/>
              <a:t> which </a:t>
            </a:r>
            <a:r>
              <a:rPr lang="en-US" sz="2400" b="1" dirty="0" smtClean="0">
                <a:solidFill>
                  <a:schemeClr val="accent5"/>
                </a:solidFill>
              </a:rPr>
              <a:t>Ash </a:t>
            </a:r>
            <a:r>
              <a:rPr lang="en-US" sz="2400" b="1" dirty="0" err="1" smtClean="0">
                <a:solidFill>
                  <a:schemeClr val="accent5"/>
                </a:solidFill>
              </a:rPr>
              <a:t>Maurya</a:t>
            </a:r>
            <a:r>
              <a:rPr lang="en-US" sz="2400" b="1" dirty="0" smtClean="0"/>
              <a:t> created in the Lean Startup spirit (</a:t>
            </a:r>
            <a:r>
              <a:rPr lang="en-US" sz="2400" b="1" dirty="0" smtClean="0">
                <a:solidFill>
                  <a:schemeClr val="accent5"/>
                </a:solidFill>
              </a:rPr>
              <a:t>fast</a:t>
            </a:r>
            <a:r>
              <a:rPr lang="en-US" sz="2400" b="1" dirty="0" smtClean="0"/>
              <a:t>, </a:t>
            </a:r>
            <a:r>
              <a:rPr lang="en-US" sz="2400" b="1" dirty="0" smtClean="0">
                <a:solidFill>
                  <a:schemeClr val="accent5"/>
                </a:solidFill>
              </a:rPr>
              <a:t>concise</a:t>
            </a:r>
            <a:r>
              <a:rPr lang="en-US" sz="2400" b="1" dirty="0" smtClean="0"/>
              <a:t> and </a:t>
            </a:r>
            <a:r>
              <a:rPr lang="en-US" sz="2400" b="1" dirty="0" smtClean="0">
                <a:solidFill>
                  <a:schemeClr val="accent5"/>
                </a:solidFill>
              </a:rPr>
              <a:t>effective</a:t>
            </a:r>
            <a:r>
              <a:rPr lang="en-US" sz="2400" b="1" dirty="0" smtClean="0"/>
              <a:t> startup)</a:t>
            </a:r>
          </a:p>
          <a:p>
            <a:pPr lvl="0" algn="just"/>
            <a:r>
              <a:rPr lang="en-US" sz="2400" b="1" dirty="0" smtClean="0"/>
              <a:t>It focuses on </a:t>
            </a:r>
            <a:r>
              <a:rPr lang="en-US" sz="2400" b="1" dirty="0" smtClean="0">
                <a:solidFill>
                  <a:schemeClr val="accent5"/>
                </a:solidFill>
              </a:rPr>
              <a:t>problems</a:t>
            </a:r>
            <a:r>
              <a:rPr lang="en-US" sz="2400" b="1" dirty="0" smtClean="0"/>
              <a:t>, </a:t>
            </a:r>
            <a:r>
              <a:rPr lang="en-US" sz="2400" b="1" dirty="0" smtClean="0">
                <a:solidFill>
                  <a:schemeClr val="accent5"/>
                </a:solidFill>
              </a:rPr>
              <a:t>solutions</a:t>
            </a:r>
            <a:r>
              <a:rPr lang="en-US" sz="2400" b="1" dirty="0" smtClean="0"/>
              <a:t>, </a:t>
            </a:r>
            <a:r>
              <a:rPr lang="en-US" sz="2400" b="1" dirty="0" smtClean="0">
                <a:solidFill>
                  <a:schemeClr val="accent5"/>
                </a:solidFill>
              </a:rPr>
              <a:t>key metrics</a:t>
            </a:r>
            <a:r>
              <a:rPr lang="en-US" sz="2400" b="1" dirty="0" smtClean="0"/>
              <a:t> and </a:t>
            </a:r>
            <a:r>
              <a:rPr lang="en-US" sz="2400" b="1" dirty="0" smtClean="0">
                <a:solidFill>
                  <a:schemeClr val="accent5"/>
                </a:solidFill>
              </a:rPr>
              <a:t>competitive advantages</a:t>
            </a:r>
            <a:r>
              <a:rPr lang="en-US" sz="2400" b="1" dirty="0" smtClean="0"/>
              <a:t>. </a:t>
            </a:r>
          </a:p>
          <a:p>
            <a:pPr lvl="0" algn="just" rtl="0">
              <a:spcBef>
                <a:spcPts val="0"/>
              </a:spcBef>
              <a:buNone/>
            </a:pPr>
            <a:endParaRPr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Cost Structure</a:t>
            </a:r>
            <a:endParaRPr lang="en-US" sz="1800" b="1" dirty="0" smtClean="0">
              <a:solidFill>
                <a:schemeClr val="accent5"/>
              </a:solidFill>
            </a:endParaRPr>
          </a:p>
          <a:p>
            <a:pPr lvl="0">
              <a:buFont typeface="Arial" pitchFamily="34" charset="0"/>
              <a:buChar char="•"/>
            </a:pPr>
            <a:r>
              <a:rPr lang="en-US" sz="2400" b="1" dirty="0" smtClean="0">
                <a:solidFill>
                  <a:schemeClr val="accent5"/>
                </a:solidFill>
              </a:rPr>
              <a:t>Hosting costs</a:t>
            </a:r>
          </a:p>
          <a:p>
            <a:pPr lvl="0">
              <a:buFont typeface="Arial" pitchFamily="34" charset="0"/>
              <a:buChar char="•"/>
            </a:pPr>
            <a:r>
              <a:rPr lang="en-US" sz="2400" b="1" dirty="0" smtClean="0">
                <a:solidFill>
                  <a:schemeClr val="accent5"/>
                </a:solidFill>
              </a:rPr>
              <a:t>Research and Development</a:t>
            </a:r>
          </a:p>
          <a:p>
            <a:pPr lvl="0">
              <a:buFont typeface="Arial" pitchFamily="34" charset="0"/>
              <a:buChar char="•"/>
            </a:pPr>
            <a:r>
              <a:rPr lang="en-US" sz="2400" b="1" dirty="0" smtClean="0">
                <a:solidFill>
                  <a:schemeClr val="accent5"/>
                </a:solidFill>
              </a:rPr>
              <a:t>Marketing and Promotion</a:t>
            </a: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8</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Key Metrics</a:t>
            </a:r>
          </a:p>
          <a:p>
            <a:pPr lvl="0"/>
            <a:r>
              <a:rPr lang="en-US" sz="2800" b="1" dirty="0" smtClean="0">
                <a:solidFill>
                  <a:schemeClr val="tx1"/>
                </a:solidFill>
              </a:rPr>
              <a:t>Identify the key numbers that tell you how your business is doing in real time.</a:t>
            </a:r>
          </a:p>
          <a:p>
            <a:pPr marL="514350" lvl="0" indent="-514350">
              <a:buFont typeface="+mj-lt"/>
              <a:buAutoNum type="arabicPeriod"/>
            </a:pPr>
            <a:r>
              <a:rPr lang="en-US" sz="2800" b="1" dirty="0" smtClean="0">
                <a:solidFill>
                  <a:schemeClr val="accent5"/>
                </a:solidFill>
              </a:rPr>
              <a:t>Identify your top 3-5 key metrics based on the stage of your product.</a:t>
            </a:r>
          </a:p>
          <a:p>
            <a:pPr marL="514350" lvl="0" indent="-514350">
              <a:buFont typeface="+mj-lt"/>
              <a:buAutoNum type="arabicPeriod"/>
            </a:pPr>
            <a:r>
              <a:rPr lang="en-US" sz="2800" b="1" dirty="0" smtClean="0">
                <a:solidFill>
                  <a:schemeClr val="accent5"/>
                </a:solidFill>
              </a:rPr>
              <a:t>Map specific user actions will use to track these </a:t>
            </a:r>
            <a:r>
              <a:rPr lang="en-US" sz="2800" b="1" dirty="0" smtClean="0">
                <a:solidFill>
                  <a:schemeClr val="tx1"/>
                </a:solidFill>
              </a:rPr>
              <a:t>metrics.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Key Metrics</a:t>
            </a:r>
            <a:endParaRPr lang="en-US" sz="1800" b="1" dirty="0" smtClean="0">
              <a:solidFill>
                <a:schemeClr val="accent5"/>
              </a:solidFill>
            </a:endParaRPr>
          </a:p>
          <a:p>
            <a:pPr lvl="0">
              <a:buFont typeface="Arial" pitchFamily="34" charset="0"/>
              <a:buChar char="•"/>
            </a:pPr>
            <a:r>
              <a:rPr lang="en-US" sz="2400" b="1" dirty="0" smtClean="0">
                <a:solidFill>
                  <a:schemeClr val="accent5"/>
                </a:solidFill>
              </a:rPr>
              <a:t>Key action: sharing an album/video</a:t>
            </a:r>
          </a:p>
          <a:p>
            <a:pPr lvl="0">
              <a:buFont typeface="Arial" pitchFamily="34" charset="0"/>
              <a:buChar char="•"/>
            </a:pPr>
            <a:r>
              <a:rPr lang="en-US" sz="2400" b="1" dirty="0" smtClean="0">
                <a:solidFill>
                  <a:schemeClr val="accent5"/>
                </a:solidFill>
              </a:rPr>
              <a:t>Success metric: Build a $5M/yr business</a:t>
            </a:r>
            <a:endParaRPr lang="en-US" sz="1800" b="1" dirty="0" smtClean="0">
              <a:solidFill>
                <a:schemeClr val="accent5"/>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9</a:t>
            </a:r>
            <a:endParaRPr lang="en" dirty="0"/>
          </a:p>
        </p:txBody>
      </p:sp>
      <p:sp>
        <p:nvSpPr>
          <p:cNvPr id="1045" name="Shape 1045"/>
          <p:cNvSpPr txBox="1">
            <a:spLocks noGrp="1"/>
          </p:cNvSpPr>
          <p:nvPr>
            <p:ph type="body" idx="1"/>
          </p:nvPr>
        </p:nvSpPr>
        <p:spPr>
          <a:xfrm>
            <a:off x="349300" y="819150"/>
            <a:ext cx="8566100" cy="27432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Unfair Advantage</a:t>
            </a:r>
          </a:p>
          <a:p>
            <a:pPr lvl="0"/>
            <a:r>
              <a:rPr lang="en-US" sz="2400" b="1" dirty="0" smtClean="0">
                <a:solidFill>
                  <a:schemeClr val="tx1"/>
                </a:solidFill>
              </a:rPr>
              <a:t>Identify your barrier to entry against competition.</a:t>
            </a:r>
          </a:p>
          <a:p>
            <a:pPr marL="514350" lvl="0" indent="-514350">
              <a:buFont typeface="+mj-lt"/>
              <a:buAutoNum type="arabicPeriod"/>
            </a:pPr>
            <a:r>
              <a:rPr lang="en-US" sz="2400" b="1" dirty="0" smtClean="0">
                <a:solidFill>
                  <a:schemeClr val="accent5"/>
                </a:solidFill>
              </a:rPr>
              <a:t>Do you have any existing advantages?</a:t>
            </a:r>
          </a:p>
          <a:p>
            <a:pPr marL="514350" lvl="0" indent="-514350">
              <a:buFont typeface="+mj-lt"/>
              <a:buAutoNum type="arabicPeriod"/>
            </a:pPr>
            <a:r>
              <a:rPr lang="en-US" sz="2400" b="1" dirty="0" smtClean="0">
                <a:solidFill>
                  <a:schemeClr val="accent5"/>
                </a:solidFill>
              </a:rPr>
              <a:t>What are some advantages you could develop over time?</a:t>
            </a:r>
          </a:p>
        </p:txBody>
      </p:sp>
      <p:sp>
        <p:nvSpPr>
          <p:cNvPr id="4" name="TextBox 3"/>
          <p:cNvSpPr txBox="1"/>
          <p:nvPr/>
        </p:nvSpPr>
        <p:spPr>
          <a:xfrm>
            <a:off x="228600" y="3486150"/>
            <a:ext cx="8534400" cy="830997"/>
          </a:xfrm>
          <a:prstGeom prst="rect">
            <a:avLst/>
          </a:prstGeom>
          <a:solidFill>
            <a:schemeClr val="accent6">
              <a:lumMod val="60000"/>
              <a:lumOff val="40000"/>
            </a:schemeClr>
          </a:solidFill>
        </p:spPr>
        <p:txBody>
          <a:bodyPr wrap="square" rtlCol="0">
            <a:spAutoFit/>
          </a:bodyPr>
          <a:lstStyle/>
          <a:p>
            <a:r>
              <a:rPr lang="en-US" sz="2400" b="1" i="1" dirty="0" smtClean="0">
                <a:solidFill>
                  <a:schemeClr val="bg2">
                    <a:lumMod val="50000"/>
                  </a:schemeClr>
                </a:solidFill>
                <a:latin typeface="Proxima Nova" charset="0"/>
              </a:rPr>
              <a:t>A real unfair advantage is something that cannot be easily copied or bought. -Jason Cohen</a:t>
            </a:r>
            <a:endParaRPr lang="en-US" sz="2400" b="1" i="1" dirty="0">
              <a:solidFill>
                <a:schemeClr val="bg2">
                  <a:lumMod val="50000"/>
                </a:schemeClr>
              </a:solidFill>
              <a:latin typeface="Proxima Nova"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Example</a:t>
            </a:r>
            <a:endParaRPr lang="en" dirty="0"/>
          </a:p>
        </p:txBody>
      </p:sp>
      <p:sp>
        <p:nvSpPr>
          <p:cNvPr id="1045" name="Shape 1045"/>
          <p:cNvSpPr txBox="1">
            <a:spLocks noGrp="1"/>
          </p:cNvSpPr>
          <p:nvPr>
            <p:ph type="body" idx="1"/>
          </p:nvPr>
        </p:nvSpPr>
        <p:spPr>
          <a:xfrm>
            <a:off x="349300" y="819150"/>
            <a:ext cx="8566100" cy="3733800"/>
          </a:xfrm>
          <a:prstGeom prst="rect">
            <a:avLst/>
          </a:prstGeom>
        </p:spPr>
        <p:txBody>
          <a:bodyPr lIns="91425" tIns="91425" rIns="91425" bIns="91425" anchor="t" anchorCtr="0">
            <a:noAutofit/>
          </a:bodyPr>
          <a:lstStyle/>
          <a:p>
            <a:pPr lvl="0"/>
            <a:r>
              <a:rPr lang="en-US" sz="3200" b="1" dirty="0" smtClean="0">
                <a:solidFill>
                  <a:schemeClr val="bg2">
                    <a:lumMod val="75000"/>
                  </a:schemeClr>
                </a:solidFill>
              </a:rPr>
              <a:t>Unfair Advantage</a:t>
            </a:r>
            <a:endParaRPr lang="en-US" sz="1800" b="1" dirty="0" smtClean="0">
              <a:solidFill>
                <a:schemeClr val="accent5"/>
              </a:solidFill>
            </a:endParaRPr>
          </a:p>
          <a:p>
            <a:pPr lvl="0"/>
            <a:r>
              <a:rPr lang="en-US" sz="2400" b="1" dirty="0" smtClean="0">
                <a:solidFill>
                  <a:schemeClr val="accent5"/>
                </a:solidFill>
              </a:rPr>
              <a:t>Community</a:t>
            </a: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a:p>
            <a:pPr lvl="0">
              <a:buFont typeface="Arial" pitchFamily="34" charset="0"/>
              <a:buChar char="•"/>
            </a:pPr>
            <a:endParaRPr lang="en-US" sz="2400" b="1" dirty="0" smtClean="0">
              <a:solidFill>
                <a:schemeClr val="accent5"/>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xfrm>
            <a:off x="349300" y="209550"/>
            <a:ext cx="7407000" cy="663000"/>
          </a:xfrm>
          <a:prstGeom prst="rect">
            <a:avLst/>
          </a:prstGeom>
        </p:spPr>
        <p:txBody>
          <a:bodyPr lIns="91425" tIns="91425" rIns="91425" bIns="91425" anchor="b" anchorCtr="0">
            <a:noAutofit/>
          </a:bodyPr>
          <a:lstStyle/>
          <a:p>
            <a:pPr lvl="0">
              <a:spcBef>
                <a:spcPts val="0"/>
              </a:spcBef>
              <a:buNone/>
            </a:pPr>
            <a:r>
              <a:rPr lang="en" dirty="0" smtClean="0"/>
              <a:t>References</a:t>
            </a:r>
            <a:endParaRPr lang="en" dirty="0"/>
          </a:p>
        </p:txBody>
      </p:sp>
      <p:sp>
        <p:nvSpPr>
          <p:cNvPr id="1045" name="Shape 1045"/>
          <p:cNvSpPr txBox="1">
            <a:spLocks noGrp="1"/>
          </p:cNvSpPr>
          <p:nvPr>
            <p:ph type="body" idx="1"/>
          </p:nvPr>
        </p:nvSpPr>
        <p:spPr>
          <a:xfrm>
            <a:off x="349300" y="819150"/>
            <a:ext cx="7407000" cy="3500775"/>
          </a:xfrm>
          <a:prstGeom prst="rect">
            <a:avLst/>
          </a:prstGeom>
        </p:spPr>
        <p:txBody>
          <a:bodyPr lIns="91425" tIns="91425" rIns="91425" bIns="91425" anchor="t" anchorCtr="0">
            <a:noAutofit/>
          </a:bodyPr>
          <a:lstStyle/>
          <a:p>
            <a:pPr lvl="0"/>
            <a:r>
              <a:rPr lang="en-US" sz="2400" b="1" dirty="0" smtClean="0">
                <a:solidFill>
                  <a:schemeClr val="tx1"/>
                </a:solidFill>
              </a:rPr>
              <a:t>Create a New Lean Canvas </a:t>
            </a:r>
            <a:r>
              <a:rPr lang="en-US" sz="2400" b="1" dirty="0" smtClean="0">
                <a:solidFill>
                  <a:schemeClr val="tx1"/>
                </a:solidFill>
                <a:hlinkClick r:id="rId3"/>
              </a:rPr>
              <a:t>https://canvanizer.com/new/lean-canvas</a:t>
            </a:r>
            <a:endParaRPr lang="en-US" sz="2400" b="1" dirty="0" smtClean="0">
              <a:solidFill>
                <a:schemeClr val="tx1"/>
              </a:solidFill>
            </a:endParaRPr>
          </a:p>
          <a:p>
            <a:pPr lvl="0"/>
            <a:r>
              <a:rPr lang="en-US" sz="2400" b="1" dirty="0" smtClean="0">
                <a:solidFill>
                  <a:schemeClr val="tx1"/>
                </a:solidFill>
              </a:rPr>
              <a:t>Lean Stack</a:t>
            </a:r>
          </a:p>
          <a:p>
            <a:pPr lvl="0"/>
            <a:r>
              <a:rPr lang="en-US" sz="2400" b="1" dirty="0" smtClean="0">
                <a:solidFill>
                  <a:schemeClr val="tx1"/>
                </a:solidFill>
                <a:hlinkClick r:id="rId4"/>
              </a:rPr>
              <a:t>https://leanstack.com/</a:t>
            </a:r>
            <a:endParaRPr lang="en-US" sz="2400" b="1" dirty="0" smtClean="0">
              <a:solidFill>
                <a:schemeClr val="tx1"/>
              </a:solidFill>
            </a:endParaRPr>
          </a:p>
          <a:p>
            <a:pPr lvl="0"/>
            <a:endParaRPr sz="22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Shape 1102"/>
          <p:cNvSpPr txBox="1">
            <a:spLocks noGrp="1"/>
          </p:cNvSpPr>
          <p:nvPr>
            <p:ph type="title"/>
          </p:nvPr>
        </p:nvSpPr>
        <p:spPr>
          <a:xfrm>
            <a:off x="1268800" y="1629150"/>
            <a:ext cx="6606600" cy="1160700"/>
          </a:xfrm>
          <a:prstGeom prst="rect">
            <a:avLst/>
          </a:prstGeom>
        </p:spPr>
        <p:txBody>
          <a:bodyPr lIns="91425" tIns="91425" rIns="91425" bIns="91425" anchor="b" anchorCtr="0">
            <a:noAutofit/>
          </a:bodyPr>
          <a:lstStyle/>
          <a:p>
            <a:pPr lvl="0">
              <a:spcBef>
                <a:spcPts val="0"/>
              </a:spcBef>
              <a:buNone/>
            </a:pPr>
            <a:r>
              <a:rPr lang="en"/>
              <a:t>Thank you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Shape 1107"/>
          <p:cNvSpPr txBox="1">
            <a:spLocks noGrp="1"/>
          </p:cNvSpPr>
          <p:nvPr>
            <p:ph type="ctrTitle"/>
          </p:nvPr>
        </p:nvSpPr>
        <p:spPr>
          <a:xfrm>
            <a:off x="661050" y="542100"/>
            <a:ext cx="7821900" cy="4059300"/>
          </a:xfrm>
          <a:prstGeom prst="rect">
            <a:avLst/>
          </a:prstGeom>
        </p:spPr>
        <p:txBody>
          <a:bodyPr lIns="91425" tIns="91425" rIns="91425" bIns="91425" anchor="ctr" anchorCtr="0">
            <a:noAutofit/>
          </a:bodyPr>
          <a:lstStyle/>
          <a:p>
            <a:pPr lvl="0">
              <a:spcBef>
                <a:spcPts val="0"/>
              </a:spcBef>
              <a:buNone/>
            </a:pPr>
            <a:r>
              <a:rPr lang="en"/>
              <a:t>Questions?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b="1" dirty="0" smtClean="0"/>
              <a:t>L</a:t>
            </a:r>
            <a:r>
              <a:rPr lang="en" b="1" dirty="0" smtClean="0"/>
              <a:t>ean Stack Canvas vs. Business Model Canvas</a:t>
            </a:r>
            <a:endParaRPr lang="en" b="1" dirty="0"/>
          </a:p>
        </p:txBody>
      </p:sp>
      <p:pic>
        <p:nvPicPr>
          <p:cNvPr id="1026" name="Picture 2"/>
          <p:cNvPicPr>
            <a:picLocks noChangeAspect="1" noChangeArrowheads="1"/>
          </p:cNvPicPr>
          <p:nvPr/>
        </p:nvPicPr>
        <p:blipFill>
          <a:blip r:embed="rId3"/>
          <a:srcRect l="8199" t="9115" r="6881" b="17969"/>
          <a:stretch>
            <a:fillRect/>
          </a:stretch>
        </p:blipFill>
        <p:spPr bwMode="auto">
          <a:xfrm>
            <a:off x="609600" y="971550"/>
            <a:ext cx="8010525" cy="3867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eancanvas.png"/>
          <p:cNvPicPr>
            <a:picLocks noChangeAspect="1"/>
          </p:cNvPicPr>
          <p:nvPr/>
        </p:nvPicPr>
        <p:blipFill>
          <a:blip r:embed="rId2"/>
          <a:srcRect t="7037" r="430" b="4074"/>
          <a:stretch>
            <a:fillRect/>
          </a:stretch>
        </p:blipFill>
        <p:spPr>
          <a:xfrm>
            <a:off x="1219200" y="133350"/>
            <a:ext cx="6858000" cy="487741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US" dirty="0" smtClean="0"/>
              <a:t/>
            </a:r>
            <a:br>
              <a:rPr lang="en-US" dirty="0" smtClean="0"/>
            </a:br>
            <a:r>
              <a:rPr lang="en-US" dirty="0" smtClean="0"/>
              <a:t>Photo and Video Sharing Service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Shape 1044"/>
          <p:cNvSpPr txBox="1">
            <a:spLocks noGrp="1"/>
          </p:cNvSpPr>
          <p:nvPr>
            <p:ph type="title"/>
          </p:nvPr>
        </p:nvSpPr>
        <p:spPr>
          <a:prstGeom prst="rect">
            <a:avLst/>
          </a:prstGeom>
        </p:spPr>
        <p:txBody>
          <a:bodyPr lIns="91425" tIns="91425" rIns="91425" bIns="91425" anchor="b" anchorCtr="0">
            <a:noAutofit/>
          </a:bodyPr>
          <a:lstStyle/>
          <a:p>
            <a:pPr lvl="0">
              <a:spcBef>
                <a:spcPts val="0"/>
              </a:spcBef>
              <a:buNone/>
            </a:pPr>
            <a:r>
              <a:rPr lang="en-US" b="1" dirty="0" smtClean="0"/>
              <a:t>1</a:t>
            </a:r>
            <a:endParaRPr lang="en" b="1" dirty="0"/>
          </a:p>
        </p:txBody>
      </p:sp>
      <p:sp>
        <p:nvSpPr>
          <p:cNvPr id="4" name="Text Placeholder 3"/>
          <p:cNvSpPr>
            <a:spLocks noGrp="1"/>
          </p:cNvSpPr>
          <p:nvPr>
            <p:ph type="body" idx="1"/>
          </p:nvPr>
        </p:nvSpPr>
        <p:spPr>
          <a:xfrm>
            <a:off x="311700" y="1152474"/>
            <a:ext cx="3999899" cy="3705275"/>
          </a:xfrm>
        </p:spPr>
        <p:txBody>
          <a:bodyPr/>
          <a:lstStyle/>
          <a:p>
            <a:r>
              <a:rPr lang="en-US" sz="2800" b="1" dirty="0" smtClean="0">
                <a:solidFill>
                  <a:schemeClr val="bg2">
                    <a:lumMod val="75000"/>
                  </a:schemeClr>
                </a:solidFill>
              </a:rPr>
              <a:t>Customer Segments</a:t>
            </a:r>
          </a:p>
          <a:p>
            <a:r>
              <a:rPr lang="en-US" sz="2000" b="1" dirty="0" smtClean="0">
                <a:solidFill>
                  <a:schemeClr val="tx1"/>
                </a:solidFill>
              </a:rPr>
              <a:t>List your target customers and users.</a:t>
            </a:r>
          </a:p>
          <a:p>
            <a:pPr>
              <a:buFont typeface="Arial" pitchFamily="34" charset="0"/>
              <a:buChar char="•"/>
            </a:pPr>
            <a:r>
              <a:rPr lang="en-US" sz="2000" dirty="0" smtClean="0">
                <a:solidFill>
                  <a:schemeClr val="tx1"/>
                </a:solidFill>
              </a:rPr>
              <a:t>Customer is someone who pays for your product.</a:t>
            </a:r>
          </a:p>
          <a:p>
            <a:pPr>
              <a:buFont typeface="Arial" pitchFamily="34" charset="0"/>
              <a:buChar char="•"/>
            </a:pPr>
            <a:r>
              <a:rPr lang="en-US" sz="2000" dirty="0" smtClean="0">
                <a:solidFill>
                  <a:schemeClr val="tx1"/>
                </a:solidFill>
              </a:rPr>
              <a:t>User is someone that interacts with the product or service of the customer. </a:t>
            </a:r>
            <a:endParaRPr lang="en-US" sz="2000" dirty="0">
              <a:solidFill>
                <a:schemeClr val="tx1"/>
              </a:solidFill>
            </a:endParaRPr>
          </a:p>
        </p:txBody>
      </p:sp>
      <p:sp>
        <p:nvSpPr>
          <p:cNvPr id="5" name="Text Placeholder 4"/>
          <p:cNvSpPr>
            <a:spLocks noGrp="1"/>
          </p:cNvSpPr>
          <p:nvPr>
            <p:ph type="body" idx="2"/>
          </p:nvPr>
        </p:nvSpPr>
        <p:spPr/>
        <p:txBody>
          <a:bodyPr/>
          <a:lstStyle/>
          <a:p>
            <a:r>
              <a:rPr lang="en-US" sz="2800" b="1" dirty="0" smtClean="0">
                <a:solidFill>
                  <a:schemeClr val="accent5"/>
                </a:solidFill>
              </a:rPr>
              <a:t>Early Adopters</a:t>
            </a:r>
          </a:p>
          <a:p>
            <a:r>
              <a:rPr lang="en-US" sz="2000" b="1" dirty="0" smtClean="0">
                <a:solidFill>
                  <a:schemeClr val="tx1"/>
                </a:solidFill>
              </a:rPr>
              <a:t>List the characteristics of your ideal customers.</a:t>
            </a:r>
          </a:p>
          <a:p>
            <a:pPr>
              <a:buFont typeface="Arial" pitchFamily="34" charset="0"/>
              <a:buChar char="•"/>
            </a:pPr>
            <a:r>
              <a:rPr lang="en-US" sz="2000" dirty="0" smtClean="0">
                <a:solidFill>
                  <a:schemeClr val="tx1"/>
                </a:solidFill>
              </a:rPr>
              <a:t>Early Adopter is a customer that you have defined with specific attributes and will initially target</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5" name="Shape 1045"/>
          <p:cNvSpPr txBox="1">
            <a:spLocks noGrp="1"/>
          </p:cNvSpPr>
          <p:nvPr>
            <p:ph type="body" idx="1"/>
          </p:nvPr>
        </p:nvSpPr>
        <p:spPr>
          <a:xfrm>
            <a:off x="349300" y="514350"/>
            <a:ext cx="8489900" cy="3805575"/>
          </a:xfrm>
          <a:prstGeom prst="rect">
            <a:avLst/>
          </a:prstGeom>
        </p:spPr>
        <p:txBody>
          <a:bodyPr lIns="91425" tIns="91425" rIns="91425" bIns="91425" anchor="t" anchorCtr="0">
            <a:noAutofit/>
          </a:bodyPr>
          <a:lstStyle/>
          <a:p>
            <a:pPr lvl="0"/>
            <a:r>
              <a:rPr lang="en-US" sz="3200" b="1" dirty="0" smtClean="0"/>
              <a:t>Customer Segments:</a:t>
            </a:r>
          </a:p>
          <a:p>
            <a:pPr lvl="0"/>
            <a:endParaRPr lang="en-US" sz="3200" b="1" dirty="0" smtClean="0">
              <a:solidFill>
                <a:schemeClr val="accent5">
                  <a:lumMod val="75000"/>
                </a:schemeClr>
              </a:solidFill>
            </a:endParaRPr>
          </a:p>
          <a:p>
            <a:pPr lvl="0"/>
            <a:r>
              <a:rPr lang="en-US" sz="2400" dirty="0" smtClean="0">
                <a:solidFill>
                  <a:schemeClr val="accent5">
                    <a:lumMod val="75000"/>
                  </a:schemeClr>
                </a:solidFill>
              </a:rPr>
              <a:t>Really broad customer segment: </a:t>
            </a:r>
            <a:r>
              <a:rPr lang="en-US" sz="2400" b="1" dirty="0" smtClean="0">
                <a:solidFill>
                  <a:schemeClr val="tx1"/>
                </a:solidFill>
              </a:rPr>
              <a:t>anyone who’d like to share photos and videos online</a:t>
            </a:r>
          </a:p>
          <a:p>
            <a:pPr lvl="0"/>
            <a:endParaRPr lang="en-US" sz="2400" dirty="0" smtClean="0"/>
          </a:p>
          <a:p>
            <a:pPr lvl="0"/>
            <a:r>
              <a:rPr lang="en-US" sz="3200" b="1" dirty="0" smtClean="0">
                <a:solidFill>
                  <a:schemeClr val="accent5"/>
                </a:solidFill>
              </a:rPr>
              <a:t>WHY?</a:t>
            </a:r>
          </a:p>
          <a:p>
            <a:pPr lvl="0"/>
            <a:endParaRPr lang="en-US" sz="2400" b="1" dirty="0" smtClean="0"/>
          </a:p>
          <a:p>
            <a:pPr lvl="0"/>
            <a:endParaRPr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5" name="Shape 1045"/>
          <p:cNvSpPr txBox="1">
            <a:spLocks noGrp="1"/>
          </p:cNvSpPr>
          <p:nvPr>
            <p:ph type="body" idx="1"/>
          </p:nvPr>
        </p:nvSpPr>
        <p:spPr>
          <a:xfrm>
            <a:off x="349300" y="209550"/>
            <a:ext cx="8489900" cy="4419600"/>
          </a:xfrm>
          <a:prstGeom prst="rect">
            <a:avLst/>
          </a:prstGeom>
        </p:spPr>
        <p:txBody>
          <a:bodyPr lIns="91425" tIns="91425" rIns="91425" bIns="91425" anchor="t" anchorCtr="0">
            <a:noAutofit/>
          </a:bodyPr>
          <a:lstStyle/>
          <a:p>
            <a:pPr lvl="0"/>
            <a:r>
              <a:rPr lang="en-US" sz="3200" b="1" dirty="0" smtClean="0"/>
              <a:t>Customer Segments:</a:t>
            </a:r>
          </a:p>
          <a:p>
            <a:pPr lvl="0"/>
            <a:r>
              <a:rPr lang="en-US" sz="2400" dirty="0" smtClean="0">
                <a:solidFill>
                  <a:schemeClr val="accent5">
                    <a:lumMod val="75000"/>
                  </a:schemeClr>
                </a:solidFill>
              </a:rPr>
              <a:t>Really broad customer segment: </a:t>
            </a:r>
            <a:r>
              <a:rPr lang="en-US" sz="2400" b="1" dirty="0" smtClean="0">
                <a:solidFill>
                  <a:schemeClr val="tx1"/>
                </a:solidFill>
              </a:rPr>
              <a:t>anyone who’d like to share photos and videos online</a:t>
            </a:r>
          </a:p>
          <a:p>
            <a:pPr lvl="0"/>
            <a:r>
              <a:rPr lang="en-US" sz="2400" dirty="0" smtClean="0">
                <a:solidFill>
                  <a:schemeClr val="tx1"/>
                </a:solidFill>
              </a:rPr>
              <a:t>List possible customer segments:</a:t>
            </a:r>
          </a:p>
          <a:p>
            <a:pPr marL="457200" lvl="0" indent="-457200">
              <a:buFont typeface="+mj-lt"/>
              <a:buAutoNum type="arabicPeriod"/>
            </a:pPr>
            <a:r>
              <a:rPr lang="en-US" sz="2400" b="1" dirty="0" smtClean="0">
                <a:solidFill>
                  <a:schemeClr val="bg2">
                    <a:lumMod val="75000"/>
                  </a:schemeClr>
                </a:solidFill>
              </a:rPr>
              <a:t>Photographers</a:t>
            </a:r>
          </a:p>
          <a:p>
            <a:pPr marL="457200" lvl="0" indent="-457200">
              <a:buFont typeface="+mj-lt"/>
              <a:buAutoNum type="arabicPeriod"/>
            </a:pPr>
            <a:r>
              <a:rPr lang="en-US" sz="2400" b="1" dirty="0" smtClean="0">
                <a:solidFill>
                  <a:schemeClr val="bg2">
                    <a:lumMod val="75000"/>
                  </a:schemeClr>
                </a:solidFill>
              </a:rPr>
              <a:t>Graphic Designers</a:t>
            </a:r>
          </a:p>
          <a:p>
            <a:pPr marL="457200" lvl="0" indent="-457200">
              <a:buFont typeface="+mj-lt"/>
              <a:buAutoNum type="arabicPeriod"/>
            </a:pPr>
            <a:r>
              <a:rPr lang="en-US" sz="2400" b="1" dirty="0" smtClean="0">
                <a:solidFill>
                  <a:schemeClr val="accent5"/>
                </a:solidFill>
              </a:rPr>
              <a:t>Parents</a:t>
            </a:r>
          </a:p>
          <a:p>
            <a:pPr lvl="0"/>
            <a:endParaRPr lang="en-US" sz="2400" b="1" dirty="0" smtClean="0"/>
          </a:p>
          <a:p>
            <a:pPr lvl="0"/>
            <a:endParaRPr sz="2400" b="1" dirty="0"/>
          </a:p>
        </p:txBody>
      </p:sp>
      <p:sp>
        <p:nvSpPr>
          <p:cNvPr id="3" name="Right Brace 2"/>
          <p:cNvSpPr/>
          <p:nvPr/>
        </p:nvSpPr>
        <p:spPr>
          <a:xfrm>
            <a:off x="3657600" y="2800350"/>
            <a:ext cx="533400" cy="8382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4419600" y="2952750"/>
            <a:ext cx="1524000" cy="461665"/>
          </a:xfrm>
          <a:prstGeom prst="rect">
            <a:avLst/>
          </a:prstGeom>
          <a:noFill/>
        </p:spPr>
        <p:txBody>
          <a:bodyPr wrap="square" rtlCol="0">
            <a:spAutoFit/>
          </a:bodyPr>
          <a:lstStyle/>
          <a:p>
            <a:r>
              <a:rPr lang="en-US" sz="2400" b="1" dirty="0" smtClean="0">
                <a:solidFill>
                  <a:schemeClr val="accent5"/>
                </a:solidFill>
                <a:latin typeface="Proxima Nova" charset="0"/>
              </a:rPr>
              <a:t>Creatives</a:t>
            </a:r>
            <a:endParaRPr lang="en-US" sz="2400" b="1" dirty="0">
              <a:solidFill>
                <a:schemeClr val="accent5"/>
              </a:solidFill>
              <a:latin typeface="Proxima Nova"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1462</Words>
  <Application>Microsoft Office PowerPoint</Application>
  <PresentationFormat>On-screen Show (16:9)</PresentationFormat>
  <Paragraphs>209</Paragraphs>
  <Slides>37</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Proxima Nova</vt:lpstr>
      <vt:lpstr>spearmint</vt:lpstr>
      <vt:lpstr>Building the Lean Stack Canvas</vt:lpstr>
      <vt:lpstr>Outline</vt:lpstr>
      <vt:lpstr>Lean Stack Canvas</vt:lpstr>
      <vt:lpstr>Lean Stack Canvas vs. Business Model Canvas</vt:lpstr>
      <vt:lpstr>Slide 5</vt:lpstr>
      <vt:lpstr> Photo and Video Sharing Service</vt:lpstr>
      <vt:lpstr>1</vt:lpstr>
      <vt:lpstr>Slide 8</vt:lpstr>
      <vt:lpstr>Slide 9</vt:lpstr>
      <vt:lpstr>Example:</vt:lpstr>
      <vt:lpstr>2</vt:lpstr>
      <vt:lpstr>5-WHYs</vt:lpstr>
      <vt:lpstr>Example:</vt:lpstr>
      <vt:lpstr>2</vt:lpstr>
      <vt:lpstr>Example:</vt:lpstr>
      <vt:lpstr>Fundamental Components of Lean Stack Canvas</vt:lpstr>
      <vt:lpstr>3</vt:lpstr>
      <vt:lpstr>3</vt:lpstr>
      <vt:lpstr>3</vt:lpstr>
      <vt:lpstr>Example</vt:lpstr>
      <vt:lpstr>3</vt:lpstr>
      <vt:lpstr>Example</vt:lpstr>
      <vt:lpstr>4</vt:lpstr>
      <vt:lpstr>Example:</vt:lpstr>
      <vt:lpstr>5</vt:lpstr>
      <vt:lpstr>Example</vt:lpstr>
      <vt:lpstr>6</vt:lpstr>
      <vt:lpstr>Example:</vt:lpstr>
      <vt:lpstr>7</vt:lpstr>
      <vt:lpstr>Example</vt:lpstr>
      <vt:lpstr>8</vt:lpstr>
      <vt:lpstr>Example</vt:lpstr>
      <vt:lpstr>9</vt:lpstr>
      <vt:lpstr>Example</vt:lpstr>
      <vt:lpstr>References</vt:lpstr>
      <vt:lpstr>Thank you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Orientation</dc:title>
  <dc:creator>Sheryl Har Har</dc:creator>
  <cp:lastModifiedBy>Sheryl</cp:lastModifiedBy>
  <cp:revision>43</cp:revision>
  <dcterms:modified xsi:type="dcterms:W3CDTF">2019-04-22T06:31:01Z</dcterms:modified>
</cp:coreProperties>
</file>