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280ED1-E8FC-4D30-8A09-AA3AEFEC08D3}" type="datetimeFigureOut">
              <a:rPr lang="en-US" smtClean="0"/>
              <a:pPr/>
              <a:t>4/22/2019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B9EF4B-36C5-497B-8729-CA27976D70AD}" type="slidenum">
              <a:rPr lang="en-US" smtClean="0"/>
              <a:pPr/>
              <a:t>‹#›</a:t>
            </a:fld>
            <a:endParaRPr lang="en-US"/>
          </a:p>
        </p:txBody>
      </p:sp>
    </p:spTree>
    <p:extLst>
      <p:ext uri="{BB962C8B-B14F-4D97-AF65-F5344CB8AC3E}">
        <p14:creationId xmlns="" xmlns:p14="http://schemas.microsoft.com/office/powerpoint/2010/main" val="1550536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EC1035-22C6-4F8A-960B-5C00BC661B2D}" type="slidenum">
              <a:rPr lang="en-US" smtClean="0"/>
              <a:pPr/>
              <a:t>31</a:t>
            </a:fld>
            <a:endParaRPr lang="en-US"/>
          </a:p>
        </p:txBody>
      </p:sp>
    </p:spTree>
    <p:extLst>
      <p:ext uri="{BB962C8B-B14F-4D97-AF65-F5344CB8AC3E}">
        <p14:creationId xmlns="" xmlns:p14="http://schemas.microsoft.com/office/powerpoint/2010/main" val="714345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D947F4-1A45-4505-B0D3-00B80D0FCD33}" type="datetimeFigureOut">
              <a:rPr lang="en-US" smtClean="0"/>
              <a:pPr/>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239B4-77D5-4DB8-B83F-E06BF3D5FCE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947F4-1A45-4505-B0D3-00B80D0FCD33}" type="datetimeFigureOut">
              <a:rPr lang="en-US" smtClean="0"/>
              <a:pPr/>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239B4-77D5-4DB8-B83F-E06BF3D5FC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947F4-1A45-4505-B0D3-00B80D0FCD33}" type="datetimeFigureOut">
              <a:rPr lang="en-US" smtClean="0"/>
              <a:pPr/>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239B4-77D5-4DB8-B83F-E06BF3D5FC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947F4-1A45-4505-B0D3-00B80D0FCD33}" type="datetimeFigureOut">
              <a:rPr lang="en-US" smtClean="0"/>
              <a:pPr/>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239B4-77D5-4DB8-B83F-E06BF3D5FC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D947F4-1A45-4505-B0D3-00B80D0FCD33}" type="datetimeFigureOut">
              <a:rPr lang="en-US" smtClean="0"/>
              <a:pPr/>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239B4-77D5-4DB8-B83F-E06BF3D5FCE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D947F4-1A45-4505-B0D3-00B80D0FCD33}" type="datetimeFigureOut">
              <a:rPr lang="en-US" smtClean="0"/>
              <a:pPr/>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239B4-77D5-4DB8-B83F-E06BF3D5FCE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D947F4-1A45-4505-B0D3-00B80D0FCD33}" type="datetimeFigureOut">
              <a:rPr lang="en-US" smtClean="0"/>
              <a:pPr/>
              <a:t>4/22/2019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D239B4-77D5-4DB8-B83F-E06BF3D5FC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D947F4-1A45-4505-B0D3-00B80D0FCD33}" type="datetimeFigureOut">
              <a:rPr lang="en-US" smtClean="0"/>
              <a:pPr/>
              <a:t>4/22/2019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D239B4-77D5-4DB8-B83F-E06BF3D5FC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D947F4-1A45-4505-B0D3-00B80D0FCD33}" type="datetimeFigureOut">
              <a:rPr lang="en-US" smtClean="0"/>
              <a:pPr/>
              <a:t>4/22/2019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D239B4-77D5-4DB8-B83F-E06BF3D5FC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947F4-1A45-4505-B0D3-00B80D0FCD33}" type="datetimeFigureOut">
              <a:rPr lang="en-US" smtClean="0"/>
              <a:pPr/>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239B4-77D5-4DB8-B83F-E06BF3D5FCE0}"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AD947F4-1A45-4505-B0D3-00B80D0FCD33}" type="datetimeFigureOut">
              <a:rPr lang="en-US" smtClean="0"/>
              <a:pPr/>
              <a:t>4/22/2019</a:t>
            </a:fld>
            <a:endParaRPr lang="en-US"/>
          </a:p>
        </p:txBody>
      </p:sp>
      <p:sp>
        <p:nvSpPr>
          <p:cNvPr id="9" name="Slide Number Placeholder 8"/>
          <p:cNvSpPr>
            <a:spLocks noGrp="1"/>
          </p:cNvSpPr>
          <p:nvPr>
            <p:ph type="sldNum" sz="quarter" idx="11"/>
          </p:nvPr>
        </p:nvSpPr>
        <p:spPr/>
        <p:txBody>
          <a:bodyPr/>
          <a:lstStyle/>
          <a:p>
            <a:fld id="{C9D239B4-77D5-4DB8-B83F-E06BF3D5FCE0}"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9D239B4-77D5-4DB8-B83F-E06BF3D5FCE0}"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AD947F4-1A45-4505-B0D3-00B80D0FCD33}" type="datetimeFigureOut">
              <a:rPr lang="en-US" smtClean="0"/>
              <a:pPr/>
              <a:t>4/22/2019</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Business Model</a:t>
            </a:r>
            <a:endParaRPr lang="en-US" b="1" dirty="0"/>
          </a:p>
        </p:txBody>
      </p:sp>
      <p:sp>
        <p:nvSpPr>
          <p:cNvPr id="3" name="Subtitle 2"/>
          <p:cNvSpPr>
            <a:spLocks noGrp="1"/>
          </p:cNvSpPr>
          <p:nvPr>
            <p:ph type="subTitle" idx="1"/>
          </p:nvPr>
        </p:nvSpPr>
        <p:spPr/>
        <p:txBody>
          <a:bodyPr>
            <a:normAutofit/>
          </a:bodyPr>
          <a:lstStyle/>
          <a:p>
            <a:pPr algn="ctr"/>
            <a:r>
              <a:rPr lang="en-US" sz="2400" i="1" dirty="0" smtClean="0">
                <a:solidFill>
                  <a:schemeClr val="tx1"/>
                </a:solidFill>
              </a:rPr>
              <a:t>Sheryl Satorre-Estella, PhD.</a:t>
            </a:r>
            <a:endParaRPr lang="en-US" sz="2400" i="1" dirty="0">
              <a:solidFill>
                <a:schemeClr val="tx1"/>
              </a:solidFill>
            </a:endParaRPr>
          </a:p>
        </p:txBody>
      </p:sp>
    </p:spTree>
    <p:extLst>
      <p:ext uri="{BB962C8B-B14F-4D97-AF65-F5344CB8AC3E}">
        <p14:creationId xmlns="" xmlns:p14="http://schemas.microsoft.com/office/powerpoint/2010/main" val="3139510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7982" y="27709"/>
            <a:ext cx="7620000" cy="1143000"/>
          </a:xfrm>
        </p:spPr>
        <p:txBody>
          <a:bodyPr/>
          <a:lstStyle/>
          <a:p>
            <a:r>
              <a:rPr lang="en-US" b="1" dirty="0" smtClean="0"/>
              <a:t>Customer Empathy Map</a:t>
            </a:r>
            <a:endParaRPr lang="en-US" b="1" dirty="0"/>
          </a:p>
        </p:txBody>
      </p:sp>
      <p:sp>
        <p:nvSpPr>
          <p:cNvPr id="2" name="Date Placeholder 1"/>
          <p:cNvSpPr>
            <a:spLocks noGrp="1"/>
          </p:cNvSpPr>
          <p:nvPr>
            <p:ph type="dt" sz="half" idx="10"/>
          </p:nvPr>
        </p:nvSpPr>
        <p:spPr/>
        <p:txBody>
          <a:bodyPr/>
          <a:lstStyle/>
          <a:p>
            <a:fld id="{601B68DA-D591-4671-8851-E3F59FBD74B1}" type="datetime1">
              <a:rPr lang="en-US" smtClean="0"/>
              <a:pPr/>
              <a:t>4/22/2019</a:t>
            </a:fld>
            <a:endParaRPr lang="en-US"/>
          </a:p>
        </p:txBody>
      </p:sp>
      <p:sp>
        <p:nvSpPr>
          <p:cNvPr id="5" name="Footer Placeholder 4"/>
          <p:cNvSpPr>
            <a:spLocks noGrp="1"/>
          </p:cNvSpPr>
          <p:nvPr>
            <p:ph type="ftr" sz="quarter" idx="11"/>
          </p:nvPr>
        </p:nvSpPr>
        <p:spPr/>
        <p:txBody>
          <a:bodyPr/>
          <a:lstStyle/>
          <a:p>
            <a:r>
              <a:rPr lang="en-US" smtClean="0"/>
              <a:t>Presented by: SB Satorre</a:t>
            </a:r>
            <a:endParaRPr lang="en-US"/>
          </a:p>
        </p:txBody>
      </p:sp>
      <p:sp>
        <p:nvSpPr>
          <p:cNvPr id="6" name="Slide Number Placeholder 5"/>
          <p:cNvSpPr>
            <a:spLocks noGrp="1"/>
          </p:cNvSpPr>
          <p:nvPr>
            <p:ph type="sldNum" sz="quarter" idx="12"/>
          </p:nvPr>
        </p:nvSpPr>
        <p:spPr/>
        <p:txBody>
          <a:bodyPr/>
          <a:lstStyle/>
          <a:p>
            <a:fld id="{822E5A0F-B1E8-4478-90B8-AFFAD5B6DDF0}" type="slidenum">
              <a:rPr lang="en-US" smtClean="0"/>
              <a:pPr/>
              <a:t>10</a:t>
            </a:fld>
            <a:endParaRPr lang="en-US"/>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932456"/>
            <a:ext cx="8458200" cy="5904762"/>
          </a:xfrm>
          <a:prstGeom prst="rect">
            <a:avLst/>
          </a:prstGeom>
        </p:spPr>
      </p:pic>
    </p:spTree>
    <p:extLst>
      <p:ext uri="{BB962C8B-B14F-4D97-AF65-F5344CB8AC3E}">
        <p14:creationId xmlns="" xmlns:p14="http://schemas.microsoft.com/office/powerpoint/2010/main" val="1458011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Value Proposition</a:t>
            </a:r>
            <a:endParaRPr lang="en-US" b="1" dirty="0"/>
          </a:p>
        </p:txBody>
      </p:sp>
      <p:sp>
        <p:nvSpPr>
          <p:cNvPr id="3" name="Content Placeholder 2"/>
          <p:cNvSpPr>
            <a:spLocks noGrp="1"/>
          </p:cNvSpPr>
          <p:nvPr>
            <p:ph idx="1"/>
          </p:nvPr>
        </p:nvSpPr>
        <p:spPr/>
        <p:txBody>
          <a:bodyPr>
            <a:normAutofit/>
          </a:bodyPr>
          <a:lstStyle/>
          <a:p>
            <a:pPr marL="628650" indent="-514350">
              <a:buFont typeface="+mj-lt"/>
              <a:buAutoNum type="arabicPeriod"/>
            </a:pPr>
            <a:r>
              <a:rPr lang="en-US" sz="2800" dirty="0"/>
              <a:t>What value do we deliver to the customer?</a:t>
            </a:r>
          </a:p>
          <a:p>
            <a:pPr marL="628650" indent="-514350">
              <a:buFont typeface="+mj-lt"/>
              <a:buAutoNum type="arabicPeriod"/>
            </a:pPr>
            <a:r>
              <a:rPr lang="en-US" sz="2800" dirty="0"/>
              <a:t>Which one of our customer’s problems are we helping to solve?</a:t>
            </a:r>
          </a:p>
          <a:p>
            <a:pPr marL="628650" indent="-514350">
              <a:buFont typeface="+mj-lt"/>
              <a:buAutoNum type="arabicPeriod"/>
            </a:pPr>
            <a:r>
              <a:rPr lang="en-US" sz="2800" dirty="0"/>
              <a:t>What bundles of products and services are we offering to each Customer Segment?</a:t>
            </a:r>
          </a:p>
          <a:p>
            <a:pPr marL="628650" indent="-514350">
              <a:buFont typeface="+mj-lt"/>
              <a:buAutoNum type="arabicPeriod"/>
            </a:pPr>
            <a:r>
              <a:rPr lang="en-US" sz="2800" dirty="0"/>
              <a:t>Which customer needs are we satisfying?</a:t>
            </a:r>
          </a:p>
          <a:p>
            <a:pPr marL="0" indent="0">
              <a:buNone/>
            </a:pPr>
            <a:endParaRPr lang="en-US" sz="2800" dirty="0"/>
          </a:p>
          <a:p>
            <a:endParaRPr lang="en-US" sz="2400" dirty="0"/>
          </a:p>
        </p:txBody>
      </p:sp>
      <p:sp>
        <p:nvSpPr>
          <p:cNvPr id="4" name="Date Placeholder 3"/>
          <p:cNvSpPr>
            <a:spLocks noGrp="1"/>
          </p:cNvSpPr>
          <p:nvPr>
            <p:ph type="dt" sz="half" idx="10"/>
          </p:nvPr>
        </p:nvSpPr>
        <p:spPr/>
        <p:txBody>
          <a:bodyPr/>
          <a:lstStyle/>
          <a:p>
            <a:fld id="{AF94A246-2791-4F55-A516-064E712BED6E}" type="datetime1">
              <a:rPr lang="en-US" smtClean="0"/>
              <a:pPr/>
              <a:t>4/22/2019</a:t>
            </a:fld>
            <a:endParaRPr lang="en-US"/>
          </a:p>
        </p:txBody>
      </p:sp>
      <p:sp>
        <p:nvSpPr>
          <p:cNvPr id="5" name="Footer Placeholder 4"/>
          <p:cNvSpPr>
            <a:spLocks noGrp="1"/>
          </p:cNvSpPr>
          <p:nvPr>
            <p:ph type="ftr" sz="quarter" idx="11"/>
          </p:nvPr>
        </p:nvSpPr>
        <p:spPr/>
        <p:txBody>
          <a:bodyPr/>
          <a:lstStyle/>
          <a:p>
            <a:r>
              <a:rPr lang="en-US" smtClean="0"/>
              <a:t>Presented by: SB Satorre</a:t>
            </a:r>
            <a:endParaRPr lang="en-US"/>
          </a:p>
        </p:txBody>
      </p:sp>
      <p:sp>
        <p:nvSpPr>
          <p:cNvPr id="6" name="Slide Number Placeholder 5"/>
          <p:cNvSpPr>
            <a:spLocks noGrp="1"/>
          </p:cNvSpPr>
          <p:nvPr>
            <p:ph type="sldNum" sz="quarter" idx="12"/>
          </p:nvPr>
        </p:nvSpPr>
        <p:spPr/>
        <p:txBody>
          <a:bodyPr/>
          <a:lstStyle/>
          <a:p>
            <a:fld id="{822E5A0F-B1E8-4478-90B8-AFFAD5B6DDF0}" type="slidenum">
              <a:rPr lang="en-US" smtClean="0"/>
              <a:pPr/>
              <a:t>11</a:t>
            </a:fld>
            <a:endParaRPr lang="en-US"/>
          </a:p>
        </p:txBody>
      </p:sp>
    </p:spTree>
    <p:extLst>
      <p:ext uri="{BB962C8B-B14F-4D97-AF65-F5344CB8AC3E}">
        <p14:creationId xmlns="" xmlns:p14="http://schemas.microsoft.com/office/powerpoint/2010/main" val="3172120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Characteristics of a good VP</a:t>
            </a:r>
            <a:endParaRPr lang="en-US" b="1" dirty="0"/>
          </a:p>
        </p:txBody>
      </p:sp>
      <p:sp>
        <p:nvSpPr>
          <p:cNvPr id="3" name="Content Placeholder 2"/>
          <p:cNvSpPr>
            <a:spLocks noGrp="1"/>
          </p:cNvSpPr>
          <p:nvPr>
            <p:ph idx="1"/>
          </p:nvPr>
        </p:nvSpPr>
        <p:spPr/>
        <p:txBody>
          <a:bodyPr>
            <a:normAutofit/>
          </a:bodyPr>
          <a:lstStyle/>
          <a:p>
            <a:r>
              <a:rPr lang="en-US" dirty="0"/>
              <a:t>Newness</a:t>
            </a:r>
          </a:p>
          <a:p>
            <a:r>
              <a:rPr lang="en-US" dirty="0"/>
              <a:t>Performance</a:t>
            </a:r>
          </a:p>
          <a:p>
            <a:r>
              <a:rPr lang="en-US" dirty="0"/>
              <a:t>Customization</a:t>
            </a:r>
          </a:p>
          <a:p>
            <a:r>
              <a:rPr lang="en-US" dirty="0"/>
              <a:t>“Getting the Job Done”</a:t>
            </a:r>
          </a:p>
          <a:p>
            <a:r>
              <a:rPr lang="en-US" dirty="0"/>
              <a:t>Design</a:t>
            </a:r>
          </a:p>
          <a:p>
            <a:r>
              <a:rPr lang="en-US" dirty="0"/>
              <a:t>Brand/Status</a:t>
            </a:r>
          </a:p>
          <a:p>
            <a:r>
              <a:rPr lang="en-US" dirty="0"/>
              <a:t>Price</a:t>
            </a:r>
          </a:p>
          <a:p>
            <a:r>
              <a:rPr lang="en-US" dirty="0"/>
              <a:t>Cost Reduction</a:t>
            </a:r>
          </a:p>
          <a:p>
            <a:r>
              <a:rPr lang="en-US" dirty="0"/>
              <a:t>Risk Reduction</a:t>
            </a:r>
          </a:p>
          <a:p>
            <a:r>
              <a:rPr lang="en-US" dirty="0"/>
              <a:t>Accessibility</a:t>
            </a:r>
          </a:p>
          <a:p>
            <a:r>
              <a:rPr lang="en-US" dirty="0"/>
              <a:t>Convenience/Usability</a:t>
            </a:r>
          </a:p>
          <a:p>
            <a:endParaRPr lang="en-US" dirty="0"/>
          </a:p>
          <a:p>
            <a:endParaRPr lang="en-US" dirty="0"/>
          </a:p>
        </p:txBody>
      </p:sp>
      <p:sp>
        <p:nvSpPr>
          <p:cNvPr id="4" name="Date Placeholder 3"/>
          <p:cNvSpPr>
            <a:spLocks noGrp="1"/>
          </p:cNvSpPr>
          <p:nvPr>
            <p:ph type="dt" sz="half" idx="10"/>
          </p:nvPr>
        </p:nvSpPr>
        <p:spPr/>
        <p:txBody>
          <a:bodyPr/>
          <a:lstStyle/>
          <a:p>
            <a:fld id="{79886492-CBF3-4F8F-9239-224DE2729585}" type="datetime1">
              <a:rPr lang="en-US" smtClean="0"/>
              <a:pPr/>
              <a:t>4/22/2019</a:t>
            </a:fld>
            <a:endParaRPr lang="en-US"/>
          </a:p>
        </p:txBody>
      </p:sp>
      <p:sp>
        <p:nvSpPr>
          <p:cNvPr id="5" name="Footer Placeholder 4"/>
          <p:cNvSpPr>
            <a:spLocks noGrp="1"/>
          </p:cNvSpPr>
          <p:nvPr>
            <p:ph type="ftr" sz="quarter" idx="11"/>
          </p:nvPr>
        </p:nvSpPr>
        <p:spPr/>
        <p:txBody>
          <a:bodyPr/>
          <a:lstStyle/>
          <a:p>
            <a:r>
              <a:rPr lang="en-US" smtClean="0"/>
              <a:t>Presented by: SB Satorre</a:t>
            </a:r>
            <a:endParaRPr lang="en-US"/>
          </a:p>
        </p:txBody>
      </p:sp>
      <p:sp>
        <p:nvSpPr>
          <p:cNvPr id="6" name="Slide Number Placeholder 5"/>
          <p:cNvSpPr>
            <a:spLocks noGrp="1"/>
          </p:cNvSpPr>
          <p:nvPr>
            <p:ph type="sldNum" sz="quarter" idx="12"/>
          </p:nvPr>
        </p:nvSpPr>
        <p:spPr/>
        <p:txBody>
          <a:bodyPr/>
          <a:lstStyle/>
          <a:p>
            <a:fld id="{822E5A0F-B1E8-4478-90B8-AFFAD5B6DDF0}" type="slidenum">
              <a:rPr lang="en-US" smtClean="0"/>
              <a:pPr/>
              <a:t>12</a:t>
            </a:fld>
            <a:endParaRPr lang="en-US"/>
          </a:p>
        </p:txBody>
      </p:sp>
    </p:spTree>
    <p:extLst>
      <p:ext uri="{BB962C8B-B14F-4D97-AF65-F5344CB8AC3E}">
        <p14:creationId xmlns="" xmlns:p14="http://schemas.microsoft.com/office/powerpoint/2010/main" val="2966734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Value Proposition Canvas</a:t>
            </a:r>
            <a:endParaRPr lang="en-US" b="1" dirty="0"/>
          </a:p>
        </p:txBody>
      </p:sp>
      <p:sp>
        <p:nvSpPr>
          <p:cNvPr id="2" name="Date Placeholder 1"/>
          <p:cNvSpPr>
            <a:spLocks noGrp="1"/>
          </p:cNvSpPr>
          <p:nvPr>
            <p:ph type="dt" sz="half" idx="10"/>
          </p:nvPr>
        </p:nvSpPr>
        <p:spPr/>
        <p:txBody>
          <a:bodyPr/>
          <a:lstStyle/>
          <a:p>
            <a:fld id="{6010C775-BFCE-4B3B-8914-9F4BBD03BDFD}" type="datetime1">
              <a:rPr lang="en-US" smtClean="0"/>
              <a:pPr/>
              <a:t>4/22/2019</a:t>
            </a:fld>
            <a:endParaRPr lang="en-US"/>
          </a:p>
        </p:txBody>
      </p:sp>
      <p:sp>
        <p:nvSpPr>
          <p:cNvPr id="3" name="Footer Placeholder 2"/>
          <p:cNvSpPr>
            <a:spLocks noGrp="1"/>
          </p:cNvSpPr>
          <p:nvPr>
            <p:ph type="ftr" sz="quarter" idx="11"/>
          </p:nvPr>
        </p:nvSpPr>
        <p:spPr/>
        <p:txBody>
          <a:bodyPr/>
          <a:lstStyle/>
          <a:p>
            <a:r>
              <a:rPr lang="en-US" smtClean="0"/>
              <a:t>Presented by: SB Satorre</a:t>
            </a:r>
            <a:endParaRPr lang="en-US"/>
          </a:p>
        </p:txBody>
      </p:sp>
      <p:sp>
        <p:nvSpPr>
          <p:cNvPr id="5" name="Slide Number Placeholder 4"/>
          <p:cNvSpPr>
            <a:spLocks noGrp="1"/>
          </p:cNvSpPr>
          <p:nvPr>
            <p:ph type="sldNum" sz="quarter" idx="12"/>
          </p:nvPr>
        </p:nvSpPr>
        <p:spPr/>
        <p:txBody>
          <a:bodyPr/>
          <a:lstStyle/>
          <a:p>
            <a:fld id="{822E5A0F-B1E8-4478-90B8-AFFAD5B6DDF0}" type="slidenum">
              <a:rPr lang="en-US" smtClean="0"/>
              <a:pPr/>
              <a:t>13</a:t>
            </a:fld>
            <a:endParaRPr lang="en-US"/>
          </a:p>
        </p:txBody>
      </p:sp>
    </p:spTree>
    <p:extLst>
      <p:ext uri="{BB962C8B-B14F-4D97-AF65-F5344CB8AC3E}">
        <p14:creationId xmlns="" xmlns:p14="http://schemas.microsoft.com/office/powerpoint/2010/main" val="3773136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927" y="0"/>
            <a:ext cx="9144000" cy="6858000"/>
          </a:xfrm>
          <a:prstGeom prst="rect">
            <a:avLst/>
          </a:prstGeom>
        </p:spPr>
      </p:pic>
      <p:sp>
        <p:nvSpPr>
          <p:cNvPr id="2" name="Date Placeholder 1"/>
          <p:cNvSpPr>
            <a:spLocks noGrp="1"/>
          </p:cNvSpPr>
          <p:nvPr>
            <p:ph type="dt" sz="half" idx="10"/>
          </p:nvPr>
        </p:nvSpPr>
        <p:spPr/>
        <p:txBody>
          <a:bodyPr/>
          <a:lstStyle/>
          <a:p>
            <a:fld id="{262196D9-396D-431A-B090-D9884DB15951}" type="datetime1">
              <a:rPr lang="en-US" smtClean="0"/>
              <a:pPr/>
              <a:t>4/22/2019</a:t>
            </a:fld>
            <a:endParaRPr lang="en-US"/>
          </a:p>
        </p:txBody>
      </p:sp>
      <p:sp>
        <p:nvSpPr>
          <p:cNvPr id="3" name="Footer Placeholder 2"/>
          <p:cNvSpPr>
            <a:spLocks noGrp="1"/>
          </p:cNvSpPr>
          <p:nvPr>
            <p:ph type="ftr" sz="quarter" idx="11"/>
          </p:nvPr>
        </p:nvSpPr>
        <p:spPr/>
        <p:txBody>
          <a:bodyPr/>
          <a:lstStyle/>
          <a:p>
            <a:r>
              <a:rPr lang="en-US" smtClean="0"/>
              <a:t>Presented by: SB Satorre</a:t>
            </a:r>
            <a:endParaRPr lang="en-US"/>
          </a:p>
        </p:txBody>
      </p:sp>
      <p:sp>
        <p:nvSpPr>
          <p:cNvPr id="4" name="Slide Number Placeholder 3"/>
          <p:cNvSpPr>
            <a:spLocks noGrp="1"/>
          </p:cNvSpPr>
          <p:nvPr>
            <p:ph type="sldNum" sz="quarter" idx="12"/>
          </p:nvPr>
        </p:nvSpPr>
        <p:spPr/>
        <p:txBody>
          <a:bodyPr/>
          <a:lstStyle/>
          <a:p>
            <a:fld id="{822E5A0F-B1E8-4478-90B8-AFFAD5B6DDF0}" type="slidenum">
              <a:rPr lang="en-US" smtClean="0"/>
              <a:pPr/>
              <a:t>14</a:t>
            </a:fld>
            <a:endParaRPr lang="en-US"/>
          </a:p>
        </p:txBody>
      </p:sp>
    </p:spTree>
    <p:extLst>
      <p:ext uri="{BB962C8B-B14F-4D97-AF65-F5344CB8AC3E}">
        <p14:creationId xmlns="" xmlns:p14="http://schemas.microsoft.com/office/powerpoint/2010/main" val="5317157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 name="Date Placeholder 2"/>
          <p:cNvSpPr>
            <a:spLocks noGrp="1"/>
          </p:cNvSpPr>
          <p:nvPr>
            <p:ph type="dt" sz="half" idx="10"/>
          </p:nvPr>
        </p:nvSpPr>
        <p:spPr/>
        <p:txBody>
          <a:bodyPr/>
          <a:lstStyle/>
          <a:p>
            <a:fld id="{006505CB-9F5D-414E-A5F9-946E833F54A7}" type="datetime1">
              <a:rPr lang="en-US" smtClean="0"/>
              <a:pPr/>
              <a:t>4/22/2019</a:t>
            </a:fld>
            <a:endParaRPr lang="en-US"/>
          </a:p>
        </p:txBody>
      </p:sp>
      <p:sp>
        <p:nvSpPr>
          <p:cNvPr id="4" name="Footer Placeholder 3"/>
          <p:cNvSpPr>
            <a:spLocks noGrp="1"/>
          </p:cNvSpPr>
          <p:nvPr>
            <p:ph type="ftr" sz="quarter" idx="11"/>
          </p:nvPr>
        </p:nvSpPr>
        <p:spPr/>
        <p:txBody>
          <a:bodyPr/>
          <a:lstStyle/>
          <a:p>
            <a:r>
              <a:rPr lang="en-US" smtClean="0"/>
              <a:t>Presented by: SB Satorre</a:t>
            </a:r>
            <a:endParaRPr lang="en-US"/>
          </a:p>
        </p:txBody>
      </p:sp>
      <p:sp>
        <p:nvSpPr>
          <p:cNvPr id="5" name="Slide Number Placeholder 4"/>
          <p:cNvSpPr>
            <a:spLocks noGrp="1"/>
          </p:cNvSpPr>
          <p:nvPr>
            <p:ph type="sldNum" sz="quarter" idx="12"/>
          </p:nvPr>
        </p:nvSpPr>
        <p:spPr/>
        <p:txBody>
          <a:bodyPr/>
          <a:lstStyle/>
          <a:p>
            <a:fld id="{822E5A0F-B1E8-4478-90B8-AFFAD5B6DDF0}" type="slidenum">
              <a:rPr lang="en-US" smtClean="0"/>
              <a:pPr/>
              <a:t>15</a:t>
            </a:fld>
            <a:endParaRPr lang="en-US"/>
          </a:p>
        </p:txBody>
      </p:sp>
    </p:spTree>
    <p:extLst>
      <p:ext uri="{BB962C8B-B14F-4D97-AF65-F5344CB8AC3E}">
        <p14:creationId xmlns="" xmlns:p14="http://schemas.microsoft.com/office/powerpoint/2010/main" val="1835158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Channels</a:t>
            </a:r>
            <a:endParaRPr lang="en-US" b="1" dirty="0"/>
          </a:p>
        </p:txBody>
      </p:sp>
      <p:sp>
        <p:nvSpPr>
          <p:cNvPr id="3" name="Content Placeholder 2"/>
          <p:cNvSpPr>
            <a:spLocks noGrp="1"/>
          </p:cNvSpPr>
          <p:nvPr>
            <p:ph idx="1"/>
          </p:nvPr>
        </p:nvSpPr>
        <p:spPr/>
        <p:txBody>
          <a:bodyPr>
            <a:normAutofit/>
          </a:bodyPr>
          <a:lstStyle/>
          <a:p>
            <a:r>
              <a:rPr lang="en-US" sz="2800" dirty="0"/>
              <a:t>Through which Channels do our Customer Segments want to be reached?</a:t>
            </a:r>
          </a:p>
          <a:p>
            <a:r>
              <a:rPr lang="en-US" sz="2800" dirty="0"/>
              <a:t>How are we reaching them now?</a:t>
            </a:r>
          </a:p>
          <a:p>
            <a:r>
              <a:rPr lang="en-US" sz="2800" dirty="0"/>
              <a:t>How are our Channels integrated?</a:t>
            </a:r>
          </a:p>
          <a:p>
            <a:r>
              <a:rPr lang="en-US" sz="2800" dirty="0"/>
              <a:t>Which ones work best?</a:t>
            </a:r>
          </a:p>
          <a:p>
            <a:r>
              <a:rPr lang="en-US" sz="2800" dirty="0"/>
              <a:t>Which ones are most cost-efficient?</a:t>
            </a:r>
          </a:p>
          <a:p>
            <a:r>
              <a:rPr lang="en-US" sz="2800" dirty="0"/>
              <a:t>How are we integrating them with customer routines?</a:t>
            </a:r>
          </a:p>
          <a:p>
            <a:endParaRPr lang="en-US" sz="2800" dirty="0"/>
          </a:p>
          <a:p>
            <a:pPr marL="114300" indent="0">
              <a:buNone/>
            </a:pPr>
            <a:endParaRPr lang="en-US" sz="2400" dirty="0"/>
          </a:p>
        </p:txBody>
      </p:sp>
      <p:sp>
        <p:nvSpPr>
          <p:cNvPr id="4" name="Date Placeholder 3"/>
          <p:cNvSpPr>
            <a:spLocks noGrp="1"/>
          </p:cNvSpPr>
          <p:nvPr>
            <p:ph type="dt" sz="half" idx="10"/>
          </p:nvPr>
        </p:nvSpPr>
        <p:spPr/>
        <p:txBody>
          <a:bodyPr/>
          <a:lstStyle/>
          <a:p>
            <a:fld id="{843A8A13-11A0-4236-933E-0AE047F24C9D}" type="datetime1">
              <a:rPr lang="en-US" smtClean="0"/>
              <a:pPr/>
              <a:t>4/22/2019</a:t>
            </a:fld>
            <a:endParaRPr lang="en-US"/>
          </a:p>
        </p:txBody>
      </p:sp>
      <p:sp>
        <p:nvSpPr>
          <p:cNvPr id="5" name="Footer Placeholder 4"/>
          <p:cNvSpPr>
            <a:spLocks noGrp="1"/>
          </p:cNvSpPr>
          <p:nvPr>
            <p:ph type="ftr" sz="quarter" idx="11"/>
          </p:nvPr>
        </p:nvSpPr>
        <p:spPr/>
        <p:txBody>
          <a:bodyPr/>
          <a:lstStyle/>
          <a:p>
            <a:r>
              <a:rPr lang="en-US" smtClean="0"/>
              <a:t>Presented by: SB Satorre</a:t>
            </a:r>
            <a:endParaRPr lang="en-US"/>
          </a:p>
        </p:txBody>
      </p:sp>
      <p:sp>
        <p:nvSpPr>
          <p:cNvPr id="6" name="Slide Number Placeholder 5"/>
          <p:cNvSpPr>
            <a:spLocks noGrp="1"/>
          </p:cNvSpPr>
          <p:nvPr>
            <p:ph type="sldNum" sz="quarter" idx="12"/>
          </p:nvPr>
        </p:nvSpPr>
        <p:spPr/>
        <p:txBody>
          <a:bodyPr/>
          <a:lstStyle/>
          <a:p>
            <a:fld id="{822E5A0F-B1E8-4478-90B8-AFFAD5B6DDF0}" type="slidenum">
              <a:rPr lang="en-US" smtClean="0"/>
              <a:pPr/>
              <a:t>16</a:t>
            </a:fld>
            <a:endParaRPr lang="en-US"/>
          </a:p>
        </p:txBody>
      </p:sp>
    </p:spTree>
    <p:extLst>
      <p:ext uri="{BB962C8B-B14F-4D97-AF65-F5344CB8AC3E}">
        <p14:creationId xmlns="" xmlns:p14="http://schemas.microsoft.com/office/powerpoint/2010/main" val="3345655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Customer Relationships</a:t>
            </a:r>
            <a:endParaRPr lang="en-US" b="1" dirty="0"/>
          </a:p>
        </p:txBody>
      </p:sp>
      <p:sp>
        <p:nvSpPr>
          <p:cNvPr id="3" name="Content Placeholder 2"/>
          <p:cNvSpPr>
            <a:spLocks noGrp="1"/>
          </p:cNvSpPr>
          <p:nvPr>
            <p:ph idx="1"/>
          </p:nvPr>
        </p:nvSpPr>
        <p:spPr/>
        <p:txBody>
          <a:bodyPr>
            <a:normAutofit/>
          </a:bodyPr>
          <a:lstStyle/>
          <a:p>
            <a:r>
              <a:rPr lang="en-US" sz="2800" dirty="0"/>
              <a:t>What type of </a:t>
            </a:r>
            <a:r>
              <a:rPr lang="en-US" sz="2800" u="sng" dirty="0"/>
              <a:t>relationship</a:t>
            </a:r>
            <a:r>
              <a:rPr lang="en-US" sz="2800" dirty="0"/>
              <a:t> does each of our Customer Segments expect us to establish and maintain with them? </a:t>
            </a:r>
          </a:p>
          <a:p>
            <a:r>
              <a:rPr lang="en-US" sz="2800" dirty="0"/>
              <a:t>Which ones have we established?</a:t>
            </a:r>
          </a:p>
          <a:p>
            <a:r>
              <a:rPr lang="en-US" sz="2800" dirty="0"/>
              <a:t> How are they integrated with the rest of our business model? </a:t>
            </a:r>
          </a:p>
          <a:p>
            <a:r>
              <a:rPr lang="en-US" sz="2800" dirty="0"/>
              <a:t>How costly are they?</a:t>
            </a:r>
          </a:p>
          <a:p>
            <a:pPr marL="0" indent="0">
              <a:buNone/>
            </a:pPr>
            <a:endParaRPr lang="en-US" sz="2800" dirty="0"/>
          </a:p>
          <a:p>
            <a:endParaRPr lang="en-US" sz="2400" dirty="0"/>
          </a:p>
        </p:txBody>
      </p:sp>
      <p:sp>
        <p:nvSpPr>
          <p:cNvPr id="4" name="Date Placeholder 3"/>
          <p:cNvSpPr>
            <a:spLocks noGrp="1"/>
          </p:cNvSpPr>
          <p:nvPr>
            <p:ph type="dt" sz="half" idx="10"/>
          </p:nvPr>
        </p:nvSpPr>
        <p:spPr/>
        <p:txBody>
          <a:bodyPr/>
          <a:lstStyle/>
          <a:p>
            <a:fld id="{1536E4CF-9872-41C7-BE10-258E757EB98F}" type="datetime1">
              <a:rPr lang="en-US" smtClean="0"/>
              <a:pPr/>
              <a:t>4/22/2019</a:t>
            </a:fld>
            <a:endParaRPr lang="en-US"/>
          </a:p>
        </p:txBody>
      </p:sp>
      <p:sp>
        <p:nvSpPr>
          <p:cNvPr id="5" name="Footer Placeholder 4"/>
          <p:cNvSpPr>
            <a:spLocks noGrp="1"/>
          </p:cNvSpPr>
          <p:nvPr>
            <p:ph type="ftr" sz="quarter" idx="11"/>
          </p:nvPr>
        </p:nvSpPr>
        <p:spPr/>
        <p:txBody>
          <a:bodyPr/>
          <a:lstStyle/>
          <a:p>
            <a:r>
              <a:rPr lang="en-US" smtClean="0"/>
              <a:t>Presented by: SB Satorre</a:t>
            </a:r>
            <a:endParaRPr lang="en-US"/>
          </a:p>
        </p:txBody>
      </p:sp>
      <p:sp>
        <p:nvSpPr>
          <p:cNvPr id="6" name="Slide Number Placeholder 5"/>
          <p:cNvSpPr>
            <a:spLocks noGrp="1"/>
          </p:cNvSpPr>
          <p:nvPr>
            <p:ph type="sldNum" sz="quarter" idx="12"/>
          </p:nvPr>
        </p:nvSpPr>
        <p:spPr/>
        <p:txBody>
          <a:bodyPr/>
          <a:lstStyle/>
          <a:p>
            <a:fld id="{822E5A0F-B1E8-4478-90B8-AFFAD5B6DDF0}" type="slidenum">
              <a:rPr lang="en-US" smtClean="0"/>
              <a:pPr/>
              <a:t>17</a:t>
            </a:fld>
            <a:endParaRPr lang="en-US"/>
          </a:p>
        </p:txBody>
      </p:sp>
    </p:spTree>
    <p:extLst>
      <p:ext uri="{BB962C8B-B14F-4D97-AF65-F5344CB8AC3E}">
        <p14:creationId xmlns="" xmlns:p14="http://schemas.microsoft.com/office/powerpoint/2010/main" val="2932078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t>Examples of Customer Relationships</a:t>
            </a:r>
            <a:endParaRPr lang="en-US" sz="4400" b="1" dirty="0"/>
          </a:p>
        </p:txBody>
      </p:sp>
      <p:sp>
        <p:nvSpPr>
          <p:cNvPr id="3" name="Content Placeholder 2"/>
          <p:cNvSpPr>
            <a:spLocks noGrp="1"/>
          </p:cNvSpPr>
          <p:nvPr>
            <p:ph idx="1"/>
          </p:nvPr>
        </p:nvSpPr>
        <p:spPr/>
        <p:txBody>
          <a:bodyPr>
            <a:normAutofit/>
          </a:bodyPr>
          <a:lstStyle/>
          <a:p>
            <a:r>
              <a:rPr lang="en-US" sz="2800" dirty="0"/>
              <a:t>Personal assistance</a:t>
            </a:r>
          </a:p>
          <a:p>
            <a:r>
              <a:rPr lang="en-US" sz="2800" dirty="0"/>
              <a:t>Dedicated Personal Assistance</a:t>
            </a:r>
          </a:p>
          <a:p>
            <a:r>
              <a:rPr lang="en-US" sz="2800" dirty="0"/>
              <a:t>Self-Service</a:t>
            </a:r>
          </a:p>
          <a:p>
            <a:r>
              <a:rPr lang="en-US" sz="2800" dirty="0"/>
              <a:t>Automated Services</a:t>
            </a:r>
          </a:p>
          <a:p>
            <a:r>
              <a:rPr lang="en-US" sz="2800" dirty="0"/>
              <a:t>Communities</a:t>
            </a:r>
          </a:p>
          <a:p>
            <a:r>
              <a:rPr lang="en-US" sz="2800" dirty="0"/>
              <a:t>Co-creation</a:t>
            </a:r>
          </a:p>
          <a:p>
            <a:r>
              <a:rPr lang="en-US" sz="2800" dirty="0"/>
              <a:t>Same-side Network Effect</a:t>
            </a:r>
          </a:p>
          <a:p>
            <a:r>
              <a:rPr lang="en-US" sz="2800" dirty="0"/>
              <a:t>Cross-side Network Effect</a:t>
            </a:r>
          </a:p>
          <a:p>
            <a:endParaRPr lang="en-US" sz="2400" dirty="0"/>
          </a:p>
          <a:p>
            <a:endParaRPr lang="en-US" sz="2400" dirty="0"/>
          </a:p>
        </p:txBody>
      </p:sp>
      <p:sp>
        <p:nvSpPr>
          <p:cNvPr id="4" name="Date Placeholder 3"/>
          <p:cNvSpPr>
            <a:spLocks noGrp="1"/>
          </p:cNvSpPr>
          <p:nvPr>
            <p:ph type="dt" sz="half" idx="10"/>
          </p:nvPr>
        </p:nvSpPr>
        <p:spPr/>
        <p:txBody>
          <a:bodyPr/>
          <a:lstStyle/>
          <a:p>
            <a:fld id="{6B176161-9045-4268-9994-7156E55B1AF9}" type="datetime1">
              <a:rPr lang="en-US" smtClean="0"/>
              <a:pPr/>
              <a:t>4/22/2019</a:t>
            </a:fld>
            <a:endParaRPr lang="en-US"/>
          </a:p>
        </p:txBody>
      </p:sp>
      <p:sp>
        <p:nvSpPr>
          <p:cNvPr id="5" name="Footer Placeholder 4"/>
          <p:cNvSpPr>
            <a:spLocks noGrp="1"/>
          </p:cNvSpPr>
          <p:nvPr>
            <p:ph type="ftr" sz="quarter" idx="11"/>
          </p:nvPr>
        </p:nvSpPr>
        <p:spPr/>
        <p:txBody>
          <a:bodyPr/>
          <a:lstStyle/>
          <a:p>
            <a:r>
              <a:rPr lang="en-US" smtClean="0"/>
              <a:t>Presented by: SB Satorre</a:t>
            </a:r>
            <a:endParaRPr lang="en-US"/>
          </a:p>
        </p:txBody>
      </p:sp>
      <p:sp>
        <p:nvSpPr>
          <p:cNvPr id="6" name="Slide Number Placeholder 5"/>
          <p:cNvSpPr>
            <a:spLocks noGrp="1"/>
          </p:cNvSpPr>
          <p:nvPr>
            <p:ph type="sldNum" sz="quarter" idx="12"/>
          </p:nvPr>
        </p:nvSpPr>
        <p:spPr/>
        <p:txBody>
          <a:bodyPr/>
          <a:lstStyle/>
          <a:p>
            <a:fld id="{822E5A0F-B1E8-4478-90B8-AFFAD5B6DDF0}" type="slidenum">
              <a:rPr lang="en-US" smtClean="0"/>
              <a:pPr/>
              <a:t>18</a:t>
            </a:fld>
            <a:endParaRPr lang="en-US"/>
          </a:p>
        </p:txBody>
      </p:sp>
    </p:spTree>
    <p:extLst>
      <p:ext uri="{BB962C8B-B14F-4D97-AF65-F5344CB8AC3E}">
        <p14:creationId xmlns="" xmlns:p14="http://schemas.microsoft.com/office/powerpoint/2010/main" val="3577857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620000" cy="5867400"/>
          </a:xfrm>
        </p:spPr>
        <p:txBody>
          <a:bodyPr>
            <a:normAutofit/>
          </a:bodyPr>
          <a:lstStyle/>
          <a:p>
            <a:r>
              <a:rPr lang="en-US" sz="2400" b="1" u="sng" dirty="0"/>
              <a:t>Personal Assistance: </a:t>
            </a:r>
            <a:r>
              <a:rPr lang="en-US" sz="2400" dirty="0"/>
              <a:t>Assistance in a form of employee-customer interaction. Such assistance is performed either during sales, after sales, and/or both.</a:t>
            </a:r>
          </a:p>
          <a:p>
            <a:r>
              <a:rPr lang="en-US" sz="2400" b="1" u="sng" dirty="0"/>
              <a:t>Dedicated Personal Assistance: </a:t>
            </a:r>
            <a:r>
              <a:rPr lang="en-US" sz="2400" dirty="0"/>
              <a:t>The most intimate and hands on personal assistance where a sales representative is assigned to handle all the needs and questions of a special set of clients.</a:t>
            </a:r>
          </a:p>
          <a:p>
            <a:r>
              <a:rPr lang="en-US" sz="2400" b="1" u="sng" dirty="0"/>
              <a:t>Self Service: </a:t>
            </a:r>
            <a:r>
              <a:rPr lang="en-US" sz="2400" dirty="0"/>
              <a:t>The type of relationship that translates from the indirect interaction between the company and the clients. Here, an organization provides the tools needed for the customers to serve themselves easily and effectively.</a:t>
            </a:r>
          </a:p>
          <a:p>
            <a:endParaRPr lang="en-US" sz="2400" dirty="0"/>
          </a:p>
        </p:txBody>
      </p:sp>
      <p:sp>
        <p:nvSpPr>
          <p:cNvPr id="2" name="Date Placeholder 1"/>
          <p:cNvSpPr>
            <a:spLocks noGrp="1"/>
          </p:cNvSpPr>
          <p:nvPr>
            <p:ph type="dt" sz="half" idx="10"/>
          </p:nvPr>
        </p:nvSpPr>
        <p:spPr/>
        <p:txBody>
          <a:bodyPr/>
          <a:lstStyle/>
          <a:p>
            <a:fld id="{380D6CFA-EC09-4C70-BE59-C343C39DAF36}" type="datetime1">
              <a:rPr lang="en-US" smtClean="0"/>
              <a:pPr/>
              <a:t>4/22/2019</a:t>
            </a:fld>
            <a:endParaRPr lang="en-US"/>
          </a:p>
        </p:txBody>
      </p:sp>
      <p:sp>
        <p:nvSpPr>
          <p:cNvPr id="4" name="Footer Placeholder 3"/>
          <p:cNvSpPr>
            <a:spLocks noGrp="1"/>
          </p:cNvSpPr>
          <p:nvPr>
            <p:ph type="ftr" sz="quarter" idx="11"/>
          </p:nvPr>
        </p:nvSpPr>
        <p:spPr/>
        <p:txBody>
          <a:bodyPr/>
          <a:lstStyle/>
          <a:p>
            <a:r>
              <a:rPr lang="en-US" smtClean="0"/>
              <a:t>Presented by: SB Satorre</a:t>
            </a:r>
            <a:endParaRPr lang="en-US"/>
          </a:p>
        </p:txBody>
      </p:sp>
      <p:sp>
        <p:nvSpPr>
          <p:cNvPr id="5" name="Slide Number Placeholder 4"/>
          <p:cNvSpPr>
            <a:spLocks noGrp="1"/>
          </p:cNvSpPr>
          <p:nvPr>
            <p:ph type="sldNum" sz="quarter" idx="12"/>
          </p:nvPr>
        </p:nvSpPr>
        <p:spPr/>
        <p:txBody>
          <a:bodyPr/>
          <a:lstStyle/>
          <a:p>
            <a:fld id="{822E5A0F-B1E8-4478-90B8-AFFAD5B6DDF0}" type="slidenum">
              <a:rPr lang="en-US" smtClean="0"/>
              <a:pPr/>
              <a:t>19</a:t>
            </a:fld>
            <a:endParaRPr lang="en-US"/>
          </a:p>
        </p:txBody>
      </p:sp>
    </p:spTree>
    <p:extLst>
      <p:ext uri="{BB962C8B-B14F-4D97-AF65-F5344CB8AC3E}">
        <p14:creationId xmlns="" xmlns:p14="http://schemas.microsoft.com/office/powerpoint/2010/main" val="3665928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Business Model</a:t>
            </a:r>
            <a:endParaRPr lang="en-US" b="1" dirty="0"/>
          </a:p>
        </p:txBody>
      </p:sp>
      <p:sp>
        <p:nvSpPr>
          <p:cNvPr id="5" name="Content Placeholder 4"/>
          <p:cNvSpPr>
            <a:spLocks noGrp="1"/>
          </p:cNvSpPr>
          <p:nvPr>
            <p:ph idx="1"/>
          </p:nvPr>
        </p:nvSpPr>
        <p:spPr/>
        <p:txBody>
          <a:bodyPr>
            <a:normAutofit/>
          </a:bodyPr>
          <a:lstStyle/>
          <a:p>
            <a:r>
              <a:rPr lang="en-US" sz="2800" dirty="0"/>
              <a:t>A business model describes the rationale of how an organization creates, delivers, and captures value, in economic, social, cultural or other contexts. </a:t>
            </a:r>
          </a:p>
          <a:p>
            <a:pPr marL="0" indent="0">
              <a:buNone/>
            </a:pPr>
            <a:endParaRPr lang="en-US" sz="2800" dirty="0"/>
          </a:p>
          <a:p>
            <a:r>
              <a:rPr lang="en-US" sz="2800" dirty="0"/>
              <a:t>The Business Model Canvas, is a strategic management and entrepreneurial tool. </a:t>
            </a:r>
            <a:endParaRPr lang="en-US" sz="2800" dirty="0" smtClean="0"/>
          </a:p>
          <a:p>
            <a:endParaRPr lang="en-US" sz="2800" dirty="0" smtClean="0"/>
          </a:p>
          <a:p>
            <a:r>
              <a:rPr lang="en-US" sz="2800" dirty="0" smtClean="0"/>
              <a:t>It </a:t>
            </a:r>
            <a:r>
              <a:rPr lang="en-US" sz="2800" dirty="0"/>
              <a:t>allows you to </a:t>
            </a:r>
            <a:r>
              <a:rPr lang="en-US" sz="2800" b="1" dirty="0">
                <a:solidFill>
                  <a:srgbClr val="FF0000"/>
                </a:solidFill>
              </a:rPr>
              <a:t>describe</a:t>
            </a:r>
            <a:r>
              <a:rPr lang="en-US" sz="2800" dirty="0"/>
              <a:t>, </a:t>
            </a:r>
            <a:r>
              <a:rPr lang="en-US" sz="2800" b="1" dirty="0">
                <a:solidFill>
                  <a:srgbClr val="FF0000"/>
                </a:solidFill>
              </a:rPr>
              <a:t>design</a:t>
            </a:r>
            <a:r>
              <a:rPr lang="en-US" sz="2800" dirty="0"/>
              <a:t>, </a:t>
            </a:r>
            <a:r>
              <a:rPr lang="en-US" sz="2800" b="1" dirty="0">
                <a:solidFill>
                  <a:srgbClr val="FF0000"/>
                </a:solidFill>
              </a:rPr>
              <a:t>challenge</a:t>
            </a:r>
            <a:r>
              <a:rPr lang="en-US" sz="2800" dirty="0"/>
              <a:t>, </a:t>
            </a:r>
            <a:r>
              <a:rPr lang="en-US" sz="2800" b="1" dirty="0">
                <a:solidFill>
                  <a:srgbClr val="FF0000"/>
                </a:solidFill>
              </a:rPr>
              <a:t>invent</a:t>
            </a:r>
            <a:r>
              <a:rPr lang="en-US" sz="2800" dirty="0"/>
              <a:t>, and </a:t>
            </a:r>
            <a:r>
              <a:rPr lang="en-US" sz="2800" b="1" dirty="0">
                <a:solidFill>
                  <a:srgbClr val="FF0000"/>
                </a:solidFill>
              </a:rPr>
              <a:t>pivot</a:t>
            </a:r>
            <a:r>
              <a:rPr lang="en-US" sz="2800" dirty="0"/>
              <a:t> your business model.</a:t>
            </a:r>
          </a:p>
          <a:p>
            <a:endParaRPr lang="en-US" sz="2400" dirty="0"/>
          </a:p>
        </p:txBody>
      </p:sp>
      <p:sp>
        <p:nvSpPr>
          <p:cNvPr id="2" name="Date Placeholder 1"/>
          <p:cNvSpPr>
            <a:spLocks noGrp="1"/>
          </p:cNvSpPr>
          <p:nvPr>
            <p:ph type="dt" sz="half" idx="10"/>
          </p:nvPr>
        </p:nvSpPr>
        <p:spPr/>
        <p:txBody>
          <a:bodyPr/>
          <a:lstStyle/>
          <a:p>
            <a:fld id="{BB4C5917-C54C-4AF7-B724-496ECE6A5930}" type="datetime1">
              <a:rPr lang="en-US" smtClean="0"/>
              <a:pPr/>
              <a:t>4/22/2019</a:t>
            </a:fld>
            <a:endParaRPr lang="en-US"/>
          </a:p>
        </p:txBody>
      </p:sp>
      <p:sp>
        <p:nvSpPr>
          <p:cNvPr id="3" name="Footer Placeholder 2"/>
          <p:cNvSpPr>
            <a:spLocks noGrp="1"/>
          </p:cNvSpPr>
          <p:nvPr>
            <p:ph type="ftr" sz="quarter" idx="11"/>
          </p:nvPr>
        </p:nvSpPr>
        <p:spPr/>
        <p:txBody>
          <a:bodyPr/>
          <a:lstStyle/>
          <a:p>
            <a:r>
              <a:rPr lang="en-US" smtClean="0"/>
              <a:t>Presented by: SB Satorre</a:t>
            </a:r>
            <a:endParaRPr lang="en-US"/>
          </a:p>
        </p:txBody>
      </p:sp>
      <p:sp>
        <p:nvSpPr>
          <p:cNvPr id="6" name="Slide Number Placeholder 5"/>
          <p:cNvSpPr>
            <a:spLocks noGrp="1"/>
          </p:cNvSpPr>
          <p:nvPr>
            <p:ph type="sldNum" sz="quarter" idx="12"/>
          </p:nvPr>
        </p:nvSpPr>
        <p:spPr/>
        <p:txBody>
          <a:bodyPr/>
          <a:lstStyle/>
          <a:p>
            <a:fld id="{822E5A0F-B1E8-4478-90B8-AFFAD5B6DDF0}" type="slidenum">
              <a:rPr lang="en-US" smtClean="0"/>
              <a:pPr/>
              <a:t>2</a:t>
            </a:fld>
            <a:endParaRPr lang="en-US"/>
          </a:p>
        </p:txBody>
      </p:sp>
    </p:spTree>
    <p:extLst>
      <p:ext uri="{BB962C8B-B14F-4D97-AF65-F5344CB8AC3E}">
        <p14:creationId xmlns="" xmlns:p14="http://schemas.microsoft.com/office/powerpoint/2010/main" val="229987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943600"/>
          </a:xfrm>
        </p:spPr>
        <p:txBody>
          <a:bodyPr>
            <a:normAutofit/>
          </a:bodyPr>
          <a:lstStyle/>
          <a:p>
            <a:r>
              <a:rPr lang="en-US" sz="2400" b="1" u="sng" dirty="0"/>
              <a:t>Automated Services: </a:t>
            </a:r>
            <a:r>
              <a:rPr lang="en-US" sz="2400" dirty="0"/>
              <a:t>A system similar to self-service but more personalized as it has the ability to identify individual customers and his/her preferences. An example of this would be Amazon.com making book suggestion based on the characteristics of the previous book purchased.</a:t>
            </a:r>
          </a:p>
          <a:p>
            <a:r>
              <a:rPr lang="en-US" sz="2400" b="1" u="sng" dirty="0"/>
              <a:t>Communities:</a:t>
            </a:r>
            <a:r>
              <a:rPr lang="en-US" sz="2400" dirty="0"/>
              <a:t> Creating a community allows for a direct interaction among different clients and the company. The community platform produces a scenario where knowledge can be shared and problems are solved between different clients.</a:t>
            </a:r>
          </a:p>
          <a:p>
            <a:r>
              <a:rPr lang="en-US" sz="2400" b="1" u="sng" dirty="0"/>
              <a:t>Co-creation:</a:t>
            </a:r>
            <a:r>
              <a:rPr lang="en-US" sz="2400" dirty="0"/>
              <a:t> A personal relationship is created through the customer’s direct input in the final outcome of the company’s products/services.</a:t>
            </a:r>
          </a:p>
          <a:p>
            <a:endParaRPr lang="en-US" sz="2400" dirty="0"/>
          </a:p>
          <a:p>
            <a:endParaRPr lang="en-US" sz="2400" dirty="0"/>
          </a:p>
          <a:p>
            <a:endParaRPr lang="en-US" sz="2400" dirty="0"/>
          </a:p>
        </p:txBody>
      </p:sp>
      <p:sp>
        <p:nvSpPr>
          <p:cNvPr id="2" name="Date Placeholder 1"/>
          <p:cNvSpPr>
            <a:spLocks noGrp="1"/>
          </p:cNvSpPr>
          <p:nvPr>
            <p:ph type="dt" sz="half" idx="10"/>
          </p:nvPr>
        </p:nvSpPr>
        <p:spPr/>
        <p:txBody>
          <a:bodyPr/>
          <a:lstStyle/>
          <a:p>
            <a:fld id="{E68DCD57-DD13-4750-A717-342CE8657EBF}" type="datetime1">
              <a:rPr lang="en-US" smtClean="0"/>
              <a:pPr/>
              <a:t>4/22/2019</a:t>
            </a:fld>
            <a:endParaRPr lang="en-US"/>
          </a:p>
        </p:txBody>
      </p:sp>
      <p:sp>
        <p:nvSpPr>
          <p:cNvPr id="4" name="Footer Placeholder 3"/>
          <p:cNvSpPr>
            <a:spLocks noGrp="1"/>
          </p:cNvSpPr>
          <p:nvPr>
            <p:ph type="ftr" sz="quarter" idx="11"/>
          </p:nvPr>
        </p:nvSpPr>
        <p:spPr/>
        <p:txBody>
          <a:bodyPr/>
          <a:lstStyle/>
          <a:p>
            <a:r>
              <a:rPr lang="en-US" smtClean="0"/>
              <a:t>Presented by: SB Satorre</a:t>
            </a:r>
            <a:endParaRPr lang="en-US"/>
          </a:p>
        </p:txBody>
      </p:sp>
      <p:sp>
        <p:nvSpPr>
          <p:cNvPr id="5" name="Slide Number Placeholder 4"/>
          <p:cNvSpPr>
            <a:spLocks noGrp="1"/>
          </p:cNvSpPr>
          <p:nvPr>
            <p:ph type="sldNum" sz="quarter" idx="12"/>
          </p:nvPr>
        </p:nvSpPr>
        <p:spPr/>
        <p:txBody>
          <a:bodyPr/>
          <a:lstStyle/>
          <a:p>
            <a:fld id="{822E5A0F-B1E8-4478-90B8-AFFAD5B6DDF0}" type="slidenum">
              <a:rPr lang="en-US" smtClean="0"/>
              <a:pPr/>
              <a:t>20</a:t>
            </a:fld>
            <a:endParaRPr lang="en-US"/>
          </a:p>
        </p:txBody>
      </p:sp>
    </p:spTree>
    <p:extLst>
      <p:ext uri="{BB962C8B-B14F-4D97-AF65-F5344CB8AC3E}">
        <p14:creationId xmlns="" xmlns:p14="http://schemas.microsoft.com/office/powerpoint/2010/main" val="12788316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Revenue Streams</a:t>
            </a:r>
            <a:endParaRPr lang="en-US" b="1" dirty="0"/>
          </a:p>
        </p:txBody>
      </p:sp>
      <p:sp>
        <p:nvSpPr>
          <p:cNvPr id="3" name="Content Placeholder 2"/>
          <p:cNvSpPr>
            <a:spLocks noGrp="1"/>
          </p:cNvSpPr>
          <p:nvPr>
            <p:ph idx="1"/>
          </p:nvPr>
        </p:nvSpPr>
        <p:spPr/>
        <p:txBody>
          <a:bodyPr>
            <a:normAutofit/>
          </a:bodyPr>
          <a:lstStyle/>
          <a:p>
            <a:r>
              <a:rPr lang="en-US" sz="2800" dirty="0"/>
              <a:t>For what value are our customers really willing to pay?</a:t>
            </a:r>
          </a:p>
          <a:p>
            <a:r>
              <a:rPr lang="en-US" sz="2800" dirty="0"/>
              <a:t>For what do they currently pay?</a:t>
            </a:r>
          </a:p>
          <a:p>
            <a:r>
              <a:rPr lang="en-US" sz="2800" dirty="0"/>
              <a:t>How are they currently paying?</a:t>
            </a:r>
          </a:p>
          <a:p>
            <a:r>
              <a:rPr lang="en-US" sz="2800" dirty="0"/>
              <a:t>How would they prefer to pay?</a:t>
            </a:r>
          </a:p>
          <a:p>
            <a:r>
              <a:rPr lang="en-US" sz="2800" dirty="0"/>
              <a:t>How much does each Revenue Stream contribute to overall revenues?</a:t>
            </a:r>
          </a:p>
          <a:p>
            <a:pPr marL="0" indent="0">
              <a:buNone/>
            </a:pPr>
            <a:endParaRPr lang="en-US" sz="2800" dirty="0"/>
          </a:p>
          <a:p>
            <a:endParaRPr lang="en-US" sz="2400" dirty="0"/>
          </a:p>
        </p:txBody>
      </p:sp>
      <p:sp>
        <p:nvSpPr>
          <p:cNvPr id="4" name="Date Placeholder 3"/>
          <p:cNvSpPr>
            <a:spLocks noGrp="1"/>
          </p:cNvSpPr>
          <p:nvPr>
            <p:ph type="dt" sz="half" idx="10"/>
          </p:nvPr>
        </p:nvSpPr>
        <p:spPr/>
        <p:txBody>
          <a:bodyPr/>
          <a:lstStyle/>
          <a:p>
            <a:fld id="{17BA0559-7A22-43DE-93AA-24309A21BCD6}" type="datetime1">
              <a:rPr lang="en-US" smtClean="0"/>
              <a:pPr/>
              <a:t>4/22/2019</a:t>
            </a:fld>
            <a:endParaRPr lang="en-US"/>
          </a:p>
        </p:txBody>
      </p:sp>
      <p:sp>
        <p:nvSpPr>
          <p:cNvPr id="5" name="Footer Placeholder 4"/>
          <p:cNvSpPr>
            <a:spLocks noGrp="1"/>
          </p:cNvSpPr>
          <p:nvPr>
            <p:ph type="ftr" sz="quarter" idx="11"/>
          </p:nvPr>
        </p:nvSpPr>
        <p:spPr/>
        <p:txBody>
          <a:bodyPr/>
          <a:lstStyle/>
          <a:p>
            <a:r>
              <a:rPr lang="en-US" smtClean="0"/>
              <a:t>Presented by: SB Satorre</a:t>
            </a:r>
            <a:endParaRPr lang="en-US"/>
          </a:p>
        </p:txBody>
      </p:sp>
      <p:sp>
        <p:nvSpPr>
          <p:cNvPr id="6" name="Slide Number Placeholder 5"/>
          <p:cNvSpPr>
            <a:spLocks noGrp="1"/>
          </p:cNvSpPr>
          <p:nvPr>
            <p:ph type="sldNum" sz="quarter" idx="12"/>
          </p:nvPr>
        </p:nvSpPr>
        <p:spPr/>
        <p:txBody>
          <a:bodyPr/>
          <a:lstStyle/>
          <a:p>
            <a:fld id="{822E5A0F-B1E8-4478-90B8-AFFAD5B6DDF0}" type="slidenum">
              <a:rPr lang="en-US" smtClean="0"/>
              <a:pPr/>
              <a:t>21</a:t>
            </a:fld>
            <a:endParaRPr lang="en-US"/>
          </a:p>
        </p:txBody>
      </p:sp>
    </p:spTree>
    <p:extLst>
      <p:ext uri="{BB962C8B-B14F-4D97-AF65-F5344CB8AC3E}">
        <p14:creationId xmlns="" xmlns:p14="http://schemas.microsoft.com/office/powerpoint/2010/main" val="31599042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Revenue Streams</a:t>
            </a:r>
            <a:endParaRPr lang="en-US" b="1" dirty="0"/>
          </a:p>
        </p:txBody>
      </p:sp>
      <p:sp>
        <p:nvSpPr>
          <p:cNvPr id="3" name="Content Placeholder 2"/>
          <p:cNvSpPr>
            <a:spLocks noGrp="1"/>
          </p:cNvSpPr>
          <p:nvPr>
            <p:ph idx="1"/>
          </p:nvPr>
        </p:nvSpPr>
        <p:spPr/>
        <p:txBody>
          <a:bodyPr>
            <a:normAutofit fontScale="92500" lnSpcReduction="20000"/>
          </a:bodyPr>
          <a:lstStyle/>
          <a:p>
            <a:r>
              <a:rPr lang="en-US" sz="2800" dirty="0"/>
              <a:t>Asset sale</a:t>
            </a:r>
          </a:p>
          <a:p>
            <a:r>
              <a:rPr lang="en-US" sz="2800" dirty="0"/>
              <a:t>Usage fee</a:t>
            </a:r>
          </a:p>
          <a:p>
            <a:r>
              <a:rPr lang="en-US" sz="2800" dirty="0"/>
              <a:t>Subscription Fees</a:t>
            </a:r>
          </a:p>
          <a:p>
            <a:r>
              <a:rPr lang="en-US" sz="2800" dirty="0"/>
              <a:t>Lending/Renting/Leasing</a:t>
            </a:r>
          </a:p>
          <a:p>
            <a:r>
              <a:rPr lang="en-US" sz="2800" dirty="0"/>
              <a:t>Licensing</a:t>
            </a:r>
          </a:p>
          <a:p>
            <a:r>
              <a:rPr lang="en-US" sz="2800" dirty="0"/>
              <a:t>Brokerage fees</a:t>
            </a:r>
          </a:p>
          <a:p>
            <a:r>
              <a:rPr lang="en-US" sz="2800" dirty="0" smtClean="0"/>
              <a:t>Advertising</a:t>
            </a:r>
          </a:p>
          <a:p>
            <a:r>
              <a:rPr lang="en-US" sz="2800" dirty="0" smtClean="0"/>
              <a:t>Freemium</a:t>
            </a:r>
          </a:p>
          <a:p>
            <a:r>
              <a:rPr lang="en-US" sz="2800" dirty="0" smtClean="0"/>
              <a:t>Bait and Hook Model</a:t>
            </a:r>
          </a:p>
          <a:p>
            <a:r>
              <a:rPr lang="en-US" sz="2800" dirty="0" smtClean="0"/>
              <a:t>Transaction Fee</a:t>
            </a:r>
          </a:p>
          <a:p>
            <a:r>
              <a:rPr lang="en-US" sz="2800" dirty="0" smtClean="0"/>
              <a:t>Commission</a:t>
            </a:r>
            <a:endParaRPr lang="en-US" sz="2800" dirty="0"/>
          </a:p>
          <a:p>
            <a:endParaRPr lang="en-US" sz="2800" dirty="0"/>
          </a:p>
          <a:p>
            <a:endParaRPr lang="en-US" sz="2400" dirty="0"/>
          </a:p>
        </p:txBody>
      </p:sp>
      <p:sp>
        <p:nvSpPr>
          <p:cNvPr id="4" name="Date Placeholder 3"/>
          <p:cNvSpPr>
            <a:spLocks noGrp="1"/>
          </p:cNvSpPr>
          <p:nvPr>
            <p:ph type="dt" sz="half" idx="10"/>
          </p:nvPr>
        </p:nvSpPr>
        <p:spPr/>
        <p:txBody>
          <a:bodyPr/>
          <a:lstStyle/>
          <a:p>
            <a:fld id="{C62A013D-4978-41A6-9950-C4987B8E3EB1}" type="datetime1">
              <a:rPr lang="en-US" smtClean="0"/>
              <a:pPr/>
              <a:t>4/22/2019</a:t>
            </a:fld>
            <a:endParaRPr lang="en-US"/>
          </a:p>
        </p:txBody>
      </p:sp>
      <p:sp>
        <p:nvSpPr>
          <p:cNvPr id="5" name="Footer Placeholder 4"/>
          <p:cNvSpPr>
            <a:spLocks noGrp="1"/>
          </p:cNvSpPr>
          <p:nvPr>
            <p:ph type="ftr" sz="quarter" idx="11"/>
          </p:nvPr>
        </p:nvSpPr>
        <p:spPr/>
        <p:txBody>
          <a:bodyPr/>
          <a:lstStyle/>
          <a:p>
            <a:r>
              <a:rPr lang="en-US" smtClean="0"/>
              <a:t>Presented by: SB Satorre</a:t>
            </a:r>
            <a:endParaRPr lang="en-US"/>
          </a:p>
        </p:txBody>
      </p:sp>
      <p:sp>
        <p:nvSpPr>
          <p:cNvPr id="6" name="Slide Number Placeholder 5"/>
          <p:cNvSpPr>
            <a:spLocks noGrp="1"/>
          </p:cNvSpPr>
          <p:nvPr>
            <p:ph type="sldNum" sz="quarter" idx="12"/>
          </p:nvPr>
        </p:nvSpPr>
        <p:spPr/>
        <p:txBody>
          <a:bodyPr/>
          <a:lstStyle/>
          <a:p>
            <a:fld id="{822E5A0F-B1E8-4478-90B8-AFFAD5B6DDF0}" type="slidenum">
              <a:rPr lang="en-US" smtClean="0"/>
              <a:pPr/>
              <a:t>22</a:t>
            </a:fld>
            <a:endParaRPr lang="en-US"/>
          </a:p>
        </p:txBody>
      </p:sp>
    </p:spTree>
    <p:extLst>
      <p:ext uri="{BB962C8B-B14F-4D97-AF65-F5344CB8AC3E}">
        <p14:creationId xmlns="" xmlns:p14="http://schemas.microsoft.com/office/powerpoint/2010/main" val="30227927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 Key Resources</a:t>
            </a:r>
            <a:endParaRPr lang="en-US" b="1" dirty="0"/>
          </a:p>
        </p:txBody>
      </p:sp>
      <p:sp>
        <p:nvSpPr>
          <p:cNvPr id="3" name="Content Placeholder 2"/>
          <p:cNvSpPr>
            <a:spLocks noGrp="1"/>
          </p:cNvSpPr>
          <p:nvPr>
            <p:ph idx="1"/>
          </p:nvPr>
        </p:nvSpPr>
        <p:spPr/>
        <p:txBody>
          <a:bodyPr>
            <a:normAutofit/>
          </a:bodyPr>
          <a:lstStyle/>
          <a:p>
            <a:r>
              <a:rPr lang="en-US" sz="2800" dirty="0"/>
              <a:t>What Key Resources do our Value Propositions require?</a:t>
            </a:r>
          </a:p>
          <a:p>
            <a:r>
              <a:rPr lang="en-US" sz="2800" dirty="0"/>
              <a:t>Our Distribution Channels?</a:t>
            </a:r>
          </a:p>
          <a:p>
            <a:r>
              <a:rPr lang="en-US" sz="2800" dirty="0"/>
              <a:t>Customer Relationships?</a:t>
            </a:r>
          </a:p>
          <a:p>
            <a:r>
              <a:rPr lang="en-US" sz="2800" dirty="0"/>
              <a:t>Revenue Streams?</a:t>
            </a:r>
          </a:p>
          <a:p>
            <a:endParaRPr lang="en-US" sz="2800" dirty="0"/>
          </a:p>
          <a:p>
            <a:endParaRPr lang="en-US" sz="2400" dirty="0"/>
          </a:p>
        </p:txBody>
      </p:sp>
      <p:sp>
        <p:nvSpPr>
          <p:cNvPr id="4" name="Date Placeholder 3"/>
          <p:cNvSpPr>
            <a:spLocks noGrp="1"/>
          </p:cNvSpPr>
          <p:nvPr>
            <p:ph type="dt" sz="half" idx="10"/>
          </p:nvPr>
        </p:nvSpPr>
        <p:spPr/>
        <p:txBody>
          <a:bodyPr/>
          <a:lstStyle/>
          <a:p>
            <a:fld id="{0F7D6DAC-D8F3-4BDF-96EA-6747C3EB8021}" type="datetime1">
              <a:rPr lang="en-US" smtClean="0"/>
              <a:pPr/>
              <a:t>4/22/2019</a:t>
            </a:fld>
            <a:endParaRPr lang="en-US"/>
          </a:p>
        </p:txBody>
      </p:sp>
      <p:sp>
        <p:nvSpPr>
          <p:cNvPr id="5" name="Footer Placeholder 4"/>
          <p:cNvSpPr>
            <a:spLocks noGrp="1"/>
          </p:cNvSpPr>
          <p:nvPr>
            <p:ph type="ftr" sz="quarter" idx="11"/>
          </p:nvPr>
        </p:nvSpPr>
        <p:spPr/>
        <p:txBody>
          <a:bodyPr/>
          <a:lstStyle/>
          <a:p>
            <a:r>
              <a:rPr lang="en-US" smtClean="0"/>
              <a:t>Presented by: SB Satorre</a:t>
            </a:r>
            <a:endParaRPr lang="en-US"/>
          </a:p>
        </p:txBody>
      </p:sp>
      <p:sp>
        <p:nvSpPr>
          <p:cNvPr id="6" name="Slide Number Placeholder 5"/>
          <p:cNvSpPr>
            <a:spLocks noGrp="1"/>
          </p:cNvSpPr>
          <p:nvPr>
            <p:ph type="sldNum" sz="quarter" idx="12"/>
          </p:nvPr>
        </p:nvSpPr>
        <p:spPr/>
        <p:txBody>
          <a:bodyPr/>
          <a:lstStyle/>
          <a:p>
            <a:fld id="{822E5A0F-B1E8-4478-90B8-AFFAD5B6DDF0}" type="slidenum">
              <a:rPr lang="en-US" smtClean="0"/>
              <a:pPr/>
              <a:t>23</a:t>
            </a:fld>
            <a:endParaRPr lang="en-US"/>
          </a:p>
        </p:txBody>
      </p:sp>
    </p:spTree>
    <p:extLst>
      <p:ext uri="{BB962C8B-B14F-4D97-AF65-F5344CB8AC3E}">
        <p14:creationId xmlns="" xmlns:p14="http://schemas.microsoft.com/office/powerpoint/2010/main" val="20347737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Key Resources</a:t>
            </a:r>
            <a:endParaRPr lang="en-US" b="1" dirty="0"/>
          </a:p>
        </p:txBody>
      </p:sp>
      <p:sp>
        <p:nvSpPr>
          <p:cNvPr id="3" name="Content Placeholder 2"/>
          <p:cNvSpPr>
            <a:spLocks noGrp="1"/>
          </p:cNvSpPr>
          <p:nvPr>
            <p:ph idx="1"/>
          </p:nvPr>
        </p:nvSpPr>
        <p:spPr/>
        <p:txBody>
          <a:bodyPr>
            <a:normAutofit/>
          </a:bodyPr>
          <a:lstStyle/>
          <a:p>
            <a:r>
              <a:rPr lang="en-US" sz="3200" dirty="0"/>
              <a:t>Physical</a:t>
            </a:r>
          </a:p>
          <a:p>
            <a:r>
              <a:rPr lang="en-US" sz="3200" dirty="0"/>
              <a:t>Intellectual (brand patents, copyrights, data)</a:t>
            </a:r>
          </a:p>
          <a:p>
            <a:r>
              <a:rPr lang="en-US" sz="3200" dirty="0"/>
              <a:t>Human</a:t>
            </a:r>
          </a:p>
          <a:p>
            <a:r>
              <a:rPr lang="en-US" sz="3200" dirty="0"/>
              <a:t>Financial</a:t>
            </a:r>
          </a:p>
          <a:p>
            <a:endParaRPr lang="en-US" sz="3200" dirty="0"/>
          </a:p>
          <a:p>
            <a:endParaRPr lang="en-US" sz="2800" dirty="0"/>
          </a:p>
        </p:txBody>
      </p:sp>
      <p:sp>
        <p:nvSpPr>
          <p:cNvPr id="4" name="Date Placeholder 3"/>
          <p:cNvSpPr>
            <a:spLocks noGrp="1"/>
          </p:cNvSpPr>
          <p:nvPr>
            <p:ph type="dt" sz="half" idx="10"/>
          </p:nvPr>
        </p:nvSpPr>
        <p:spPr/>
        <p:txBody>
          <a:bodyPr/>
          <a:lstStyle/>
          <a:p>
            <a:fld id="{5A20B839-BAE0-4A91-B1B1-6BDB06B7D841}" type="datetime1">
              <a:rPr lang="en-US" smtClean="0"/>
              <a:pPr/>
              <a:t>4/22/2019</a:t>
            </a:fld>
            <a:endParaRPr lang="en-US"/>
          </a:p>
        </p:txBody>
      </p:sp>
      <p:sp>
        <p:nvSpPr>
          <p:cNvPr id="5" name="Footer Placeholder 4"/>
          <p:cNvSpPr>
            <a:spLocks noGrp="1"/>
          </p:cNvSpPr>
          <p:nvPr>
            <p:ph type="ftr" sz="quarter" idx="11"/>
          </p:nvPr>
        </p:nvSpPr>
        <p:spPr/>
        <p:txBody>
          <a:bodyPr/>
          <a:lstStyle/>
          <a:p>
            <a:r>
              <a:rPr lang="en-US" smtClean="0"/>
              <a:t>Presented by: SB Satorre</a:t>
            </a:r>
            <a:endParaRPr lang="en-US"/>
          </a:p>
        </p:txBody>
      </p:sp>
      <p:sp>
        <p:nvSpPr>
          <p:cNvPr id="6" name="Slide Number Placeholder 5"/>
          <p:cNvSpPr>
            <a:spLocks noGrp="1"/>
          </p:cNvSpPr>
          <p:nvPr>
            <p:ph type="sldNum" sz="quarter" idx="12"/>
          </p:nvPr>
        </p:nvSpPr>
        <p:spPr/>
        <p:txBody>
          <a:bodyPr/>
          <a:lstStyle/>
          <a:p>
            <a:fld id="{822E5A0F-B1E8-4478-90B8-AFFAD5B6DDF0}" type="slidenum">
              <a:rPr lang="en-US" smtClean="0"/>
              <a:pPr/>
              <a:t>24</a:t>
            </a:fld>
            <a:endParaRPr lang="en-US"/>
          </a:p>
        </p:txBody>
      </p:sp>
    </p:spTree>
    <p:extLst>
      <p:ext uri="{BB962C8B-B14F-4D97-AF65-F5344CB8AC3E}">
        <p14:creationId xmlns="" xmlns:p14="http://schemas.microsoft.com/office/powerpoint/2010/main" val="24071790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7. Key Activities</a:t>
            </a:r>
            <a:endParaRPr lang="en-US" b="1" dirty="0"/>
          </a:p>
        </p:txBody>
      </p:sp>
      <p:sp>
        <p:nvSpPr>
          <p:cNvPr id="3" name="Content Placeholder 2"/>
          <p:cNvSpPr>
            <a:spLocks noGrp="1"/>
          </p:cNvSpPr>
          <p:nvPr>
            <p:ph idx="1"/>
          </p:nvPr>
        </p:nvSpPr>
        <p:spPr/>
        <p:txBody>
          <a:bodyPr>
            <a:normAutofit/>
          </a:bodyPr>
          <a:lstStyle/>
          <a:p>
            <a:r>
              <a:rPr lang="en-US" sz="2800" dirty="0"/>
              <a:t>What Key Activities do our Value Propositions require?</a:t>
            </a:r>
          </a:p>
          <a:p>
            <a:r>
              <a:rPr lang="en-US" sz="2800" dirty="0"/>
              <a:t>Our Distribution Channels?</a:t>
            </a:r>
          </a:p>
          <a:p>
            <a:r>
              <a:rPr lang="en-US" sz="2800" dirty="0"/>
              <a:t>Customer Relationships?</a:t>
            </a:r>
          </a:p>
          <a:p>
            <a:r>
              <a:rPr lang="en-US" sz="2800" dirty="0"/>
              <a:t>Revenue streams?</a:t>
            </a:r>
          </a:p>
          <a:p>
            <a:pPr marL="0" indent="0">
              <a:buNone/>
            </a:pPr>
            <a:endParaRPr lang="en-US" sz="2800" dirty="0"/>
          </a:p>
          <a:p>
            <a:endParaRPr lang="en-US" sz="2400" dirty="0"/>
          </a:p>
        </p:txBody>
      </p:sp>
      <p:sp>
        <p:nvSpPr>
          <p:cNvPr id="4" name="Date Placeholder 3"/>
          <p:cNvSpPr>
            <a:spLocks noGrp="1"/>
          </p:cNvSpPr>
          <p:nvPr>
            <p:ph type="dt" sz="half" idx="10"/>
          </p:nvPr>
        </p:nvSpPr>
        <p:spPr/>
        <p:txBody>
          <a:bodyPr/>
          <a:lstStyle/>
          <a:p>
            <a:fld id="{B275E6D4-7748-41EA-9C67-CFABB6AF947F}" type="datetime1">
              <a:rPr lang="en-US" smtClean="0"/>
              <a:pPr/>
              <a:t>4/22/2019</a:t>
            </a:fld>
            <a:endParaRPr lang="en-US"/>
          </a:p>
        </p:txBody>
      </p:sp>
      <p:sp>
        <p:nvSpPr>
          <p:cNvPr id="5" name="Footer Placeholder 4"/>
          <p:cNvSpPr>
            <a:spLocks noGrp="1"/>
          </p:cNvSpPr>
          <p:nvPr>
            <p:ph type="ftr" sz="quarter" idx="11"/>
          </p:nvPr>
        </p:nvSpPr>
        <p:spPr/>
        <p:txBody>
          <a:bodyPr/>
          <a:lstStyle/>
          <a:p>
            <a:r>
              <a:rPr lang="en-US" smtClean="0"/>
              <a:t>Presented by: SB Satorre</a:t>
            </a:r>
            <a:endParaRPr lang="en-US"/>
          </a:p>
        </p:txBody>
      </p:sp>
      <p:sp>
        <p:nvSpPr>
          <p:cNvPr id="6" name="Slide Number Placeholder 5"/>
          <p:cNvSpPr>
            <a:spLocks noGrp="1"/>
          </p:cNvSpPr>
          <p:nvPr>
            <p:ph type="sldNum" sz="quarter" idx="12"/>
          </p:nvPr>
        </p:nvSpPr>
        <p:spPr/>
        <p:txBody>
          <a:bodyPr/>
          <a:lstStyle/>
          <a:p>
            <a:fld id="{822E5A0F-B1E8-4478-90B8-AFFAD5B6DDF0}" type="slidenum">
              <a:rPr lang="en-US" smtClean="0"/>
              <a:pPr/>
              <a:t>25</a:t>
            </a:fld>
            <a:endParaRPr lang="en-US"/>
          </a:p>
        </p:txBody>
      </p:sp>
    </p:spTree>
    <p:extLst>
      <p:ext uri="{BB962C8B-B14F-4D97-AF65-F5344CB8AC3E}">
        <p14:creationId xmlns="" xmlns:p14="http://schemas.microsoft.com/office/powerpoint/2010/main" val="13788757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8. Key Partners</a:t>
            </a:r>
            <a:endParaRPr lang="en-US" b="1" dirty="0"/>
          </a:p>
        </p:txBody>
      </p:sp>
      <p:sp>
        <p:nvSpPr>
          <p:cNvPr id="3" name="Content Placeholder 2"/>
          <p:cNvSpPr>
            <a:spLocks noGrp="1"/>
          </p:cNvSpPr>
          <p:nvPr>
            <p:ph idx="1"/>
          </p:nvPr>
        </p:nvSpPr>
        <p:spPr/>
        <p:txBody>
          <a:bodyPr>
            <a:normAutofit/>
          </a:bodyPr>
          <a:lstStyle/>
          <a:p>
            <a:r>
              <a:rPr lang="en-US" sz="2800" dirty="0"/>
              <a:t>Who are our Key Partners?</a:t>
            </a:r>
          </a:p>
          <a:p>
            <a:r>
              <a:rPr lang="en-US" sz="2800" dirty="0"/>
              <a:t>Who are our key suppliers?</a:t>
            </a:r>
          </a:p>
          <a:p>
            <a:r>
              <a:rPr lang="en-US" sz="2800" dirty="0"/>
              <a:t>Which Key Resources are we acquiring from partners?</a:t>
            </a:r>
          </a:p>
          <a:p>
            <a:r>
              <a:rPr lang="en-US" sz="2800" dirty="0"/>
              <a:t>Which Key Activities do partners perform?</a:t>
            </a:r>
          </a:p>
          <a:p>
            <a:endParaRPr lang="en-US" sz="2800" dirty="0"/>
          </a:p>
        </p:txBody>
      </p:sp>
      <p:sp>
        <p:nvSpPr>
          <p:cNvPr id="4" name="Date Placeholder 3"/>
          <p:cNvSpPr>
            <a:spLocks noGrp="1"/>
          </p:cNvSpPr>
          <p:nvPr>
            <p:ph type="dt" sz="half" idx="10"/>
          </p:nvPr>
        </p:nvSpPr>
        <p:spPr/>
        <p:txBody>
          <a:bodyPr/>
          <a:lstStyle/>
          <a:p>
            <a:fld id="{4C3927D7-53EF-4F8D-AFB6-674EAD699802}" type="datetime1">
              <a:rPr lang="en-US" smtClean="0"/>
              <a:pPr/>
              <a:t>4/22/2019</a:t>
            </a:fld>
            <a:endParaRPr lang="en-US"/>
          </a:p>
        </p:txBody>
      </p:sp>
      <p:sp>
        <p:nvSpPr>
          <p:cNvPr id="5" name="Footer Placeholder 4"/>
          <p:cNvSpPr>
            <a:spLocks noGrp="1"/>
          </p:cNvSpPr>
          <p:nvPr>
            <p:ph type="ftr" sz="quarter" idx="11"/>
          </p:nvPr>
        </p:nvSpPr>
        <p:spPr/>
        <p:txBody>
          <a:bodyPr/>
          <a:lstStyle/>
          <a:p>
            <a:r>
              <a:rPr lang="en-US" smtClean="0"/>
              <a:t>Presented by: SB Satorre</a:t>
            </a:r>
            <a:endParaRPr lang="en-US"/>
          </a:p>
        </p:txBody>
      </p:sp>
      <p:sp>
        <p:nvSpPr>
          <p:cNvPr id="6" name="Slide Number Placeholder 5"/>
          <p:cNvSpPr>
            <a:spLocks noGrp="1"/>
          </p:cNvSpPr>
          <p:nvPr>
            <p:ph type="sldNum" sz="quarter" idx="12"/>
          </p:nvPr>
        </p:nvSpPr>
        <p:spPr/>
        <p:txBody>
          <a:bodyPr/>
          <a:lstStyle/>
          <a:p>
            <a:fld id="{822E5A0F-B1E8-4478-90B8-AFFAD5B6DDF0}" type="slidenum">
              <a:rPr lang="en-US" smtClean="0"/>
              <a:pPr/>
              <a:t>26</a:t>
            </a:fld>
            <a:endParaRPr lang="en-US"/>
          </a:p>
        </p:txBody>
      </p:sp>
    </p:spTree>
    <p:extLst>
      <p:ext uri="{BB962C8B-B14F-4D97-AF65-F5344CB8AC3E}">
        <p14:creationId xmlns="" xmlns:p14="http://schemas.microsoft.com/office/powerpoint/2010/main" val="16762470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8. Cost Structure</a:t>
            </a:r>
            <a:endParaRPr lang="en-US" b="1" dirty="0"/>
          </a:p>
        </p:txBody>
      </p:sp>
      <p:sp>
        <p:nvSpPr>
          <p:cNvPr id="3" name="Content Placeholder 2"/>
          <p:cNvSpPr>
            <a:spLocks noGrp="1"/>
          </p:cNvSpPr>
          <p:nvPr>
            <p:ph idx="1"/>
          </p:nvPr>
        </p:nvSpPr>
        <p:spPr/>
        <p:txBody>
          <a:bodyPr>
            <a:normAutofit/>
          </a:bodyPr>
          <a:lstStyle/>
          <a:p>
            <a:r>
              <a:rPr lang="en-US" sz="2800" dirty="0"/>
              <a:t>What are the most important costs inherent in our business model?</a:t>
            </a:r>
          </a:p>
          <a:p>
            <a:r>
              <a:rPr lang="en-US" sz="2800" dirty="0"/>
              <a:t>Which Key Resources are most expensive?</a:t>
            </a:r>
          </a:p>
          <a:p>
            <a:r>
              <a:rPr lang="en-US" sz="2800" dirty="0"/>
              <a:t>Which Key Activities are most expensive?</a:t>
            </a:r>
          </a:p>
          <a:p>
            <a:endParaRPr lang="en-US" sz="2800" dirty="0"/>
          </a:p>
          <a:p>
            <a:endParaRPr lang="en-US" sz="2800" dirty="0"/>
          </a:p>
        </p:txBody>
      </p:sp>
      <p:sp>
        <p:nvSpPr>
          <p:cNvPr id="4" name="Date Placeholder 3"/>
          <p:cNvSpPr>
            <a:spLocks noGrp="1"/>
          </p:cNvSpPr>
          <p:nvPr>
            <p:ph type="dt" sz="half" idx="10"/>
          </p:nvPr>
        </p:nvSpPr>
        <p:spPr/>
        <p:txBody>
          <a:bodyPr/>
          <a:lstStyle/>
          <a:p>
            <a:fld id="{D5C1FEFC-1528-4CDA-995B-64CC66F378FF}" type="datetime1">
              <a:rPr lang="en-US" smtClean="0"/>
              <a:pPr/>
              <a:t>4/22/2019</a:t>
            </a:fld>
            <a:endParaRPr lang="en-US"/>
          </a:p>
        </p:txBody>
      </p:sp>
      <p:sp>
        <p:nvSpPr>
          <p:cNvPr id="5" name="Footer Placeholder 4"/>
          <p:cNvSpPr>
            <a:spLocks noGrp="1"/>
          </p:cNvSpPr>
          <p:nvPr>
            <p:ph type="ftr" sz="quarter" idx="11"/>
          </p:nvPr>
        </p:nvSpPr>
        <p:spPr/>
        <p:txBody>
          <a:bodyPr/>
          <a:lstStyle/>
          <a:p>
            <a:r>
              <a:rPr lang="en-US" smtClean="0"/>
              <a:t>Presented by: SB Satorre</a:t>
            </a:r>
            <a:endParaRPr lang="en-US"/>
          </a:p>
        </p:txBody>
      </p:sp>
      <p:sp>
        <p:nvSpPr>
          <p:cNvPr id="6" name="Slide Number Placeholder 5"/>
          <p:cNvSpPr>
            <a:spLocks noGrp="1"/>
          </p:cNvSpPr>
          <p:nvPr>
            <p:ph type="sldNum" sz="quarter" idx="12"/>
          </p:nvPr>
        </p:nvSpPr>
        <p:spPr/>
        <p:txBody>
          <a:bodyPr/>
          <a:lstStyle/>
          <a:p>
            <a:fld id="{822E5A0F-B1E8-4478-90B8-AFFAD5B6DDF0}" type="slidenum">
              <a:rPr lang="en-US" smtClean="0"/>
              <a:pPr/>
              <a:t>27</a:t>
            </a:fld>
            <a:endParaRPr lang="en-US"/>
          </a:p>
        </p:txBody>
      </p:sp>
    </p:spTree>
    <p:extLst>
      <p:ext uri="{BB962C8B-B14F-4D97-AF65-F5344CB8AC3E}">
        <p14:creationId xmlns="" xmlns:p14="http://schemas.microsoft.com/office/powerpoint/2010/main" val="27389706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B79B35DC-A38D-4DBB-8224-A82623ADD31B}" type="datetime1">
              <a:rPr lang="en-US" smtClean="0"/>
              <a:pPr/>
              <a:t>4/22/2019</a:t>
            </a:fld>
            <a:endParaRPr lang="en-US"/>
          </a:p>
        </p:txBody>
      </p:sp>
      <p:sp>
        <p:nvSpPr>
          <p:cNvPr id="3" name="Footer Placeholder 2"/>
          <p:cNvSpPr>
            <a:spLocks noGrp="1"/>
          </p:cNvSpPr>
          <p:nvPr>
            <p:ph type="ftr" sz="quarter" idx="11"/>
          </p:nvPr>
        </p:nvSpPr>
        <p:spPr/>
        <p:txBody>
          <a:bodyPr/>
          <a:lstStyle/>
          <a:p>
            <a:r>
              <a:rPr lang="en-US" smtClean="0"/>
              <a:t>Presented by: SB Satorre</a:t>
            </a:r>
            <a:endParaRPr lang="en-US"/>
          </a:p>
        </p:txBody>
      </p:sp>
      <p:sp>
        <p:nvSpPr>
          <p:cNvPr id="5" name="Slide Number Placeholder 4"/>
          <p:cNvSpPr>
            <a:spLocks noGrp="1"/>
          </p:cNvSpPr>
          <p:nvPr>
            <p:ph type="sldNum" sz="quarter" idx="12"/>
          </p:nvPr>
        </p:nvSpPr>
        <p:spPr/>
        <p:txBody>
          <a:bodyPr/>
          <a:lstStyle/>
          <a:p>
            <a:fld id="{822E5A0F-B1E8-4478-90B8-AFFAD5B6DDF0}" type="slidenum">
              <a:rPr lang="en-US" smtClean="0"/>
              <a:pPr/>
              <a:t>28</a:t>
            </a:fld>
            <a:endParaRPr lang="en-US"/>
          </a:p>
        </p:txBody>
      </p:sp>
    </p:spTree>
    <p:extLst>
      <p:ext uri="{BB962C8B-B14F-4D97-AF65-F5344CB8AC3E}">
        <p14:creationId xmlns="" xmlns:p14="http://schemas.microsoft.com/office/powerpoint/2010/main" val="1785768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13EE9B65-7F62-4C82-AEDE-838157A69EF9}" type="datetime1">
              <a:rPr lang="en-US" smtClean="0"/>
              <a:pPr/>
              <a:t>4/22/2019</a:t>
            </a:fld>
            <a:endParaRPr lang="en-US"/>
          </a:p>
        </p:txBody>
      </p:sp>
      <p:sp>
        <p:nvSpPr>
          <p:cNvPr id="4" name="Footer Placeholder 3"/>
          <p:cNvSpPr>
            <a:spLocks noGrp="1"/>
          </p:cNvSpPr>
          <p:nvPr>
            <p:ph type="ftr" sz="quarter" idx="11"/>
          </p:nvPr>
        </p:nvSpPr>
        <p:spPr/>
        <p:txBody>
          <a:bodyPr/>
          <a:lstStyle/>
          <a:p>
            <a:r>
              <a:rPr lang="en-US" smtClean="0"/>
              <a:t>Presented by: SB Satorre</a:t>
            </a:r>
            <a:endParaRPr lang="en-US"/>
          </a:p>
        </p:txBody>
      </p:sp>
      <p:sp>
        <p:nvSpPr>
          <p:cNvPr id="5" name="Slide Number Placeholder 4"/>
          <p:cNvSpPr>
            <a:spLocks noGrp="1"/>
          </p:cNvSpPr>
          <p:nvPr>
            <p:ph type="sldNum" sz="quarter" idx="12"/>
          </p:nvPr>
        </p:nvSpPr>
        <p:spPr/>
        <p:txBody>
          <a:bodyPr/>
          <a:lstStyle/>
          <a:p>
            <a:fld id="{822E5A0F-B1E8-4478-90B8-AFFAD5B6DDF0}" type="slidenum">
              <a:rPr lang="en-US" smtClean="0"/>
              <a:pPr/>
              <a:t>29</a:t>
            </a:fld>
            <a:endParaRPr lang="en-US"/>
          </a:p>
        </p:txBody>
      </p:sp>
    </p:spTree>
    <p:extLst>
      <p:ext uri="{BB962C8B-B14F-4D97-AF65-F5344CB8AC3E}">
        <p14:creationId xmlns="" xmlns:p14="http://schemas.microsoft.com/office/powerpoint/2010/main" val="692814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Business Model Canvas</a:t>
            </a:r>
            <a:endParaRPr lang="en-US" b="1" dirty="0"/>
          </a:p>
        </p:txBody>
      </p:sp>
      <p:sp>
        <p:nvSpPr>
          <p:cNvPr id="4" name="Date Placeholder 3"/>
          <p:cNvSpPr>
            <a:spLocks noGrp="1"/>
          </p:cNvSpPr>
          <p:nvPr>
            <p:ph type="dt" sz="half" idx="10"/>
          </p:nvPr>
        </p:nvSpPr>
        <p:spPr/>
        <p:txBody>
          <a:bodyPr/>
          <a:lstStyle/>
          <a:p>
            <a:fld id="{F235113E-1032-4460-AE60-07143E6B2FE0}" type="datetime1">
              <a:rPr lang="en-US" smtClean="0"/>
              <a:pPr/>
              <a:t>4/22/2019</a:t>
            </a:fld>
            <a:endParaRPr lang="en-US"/>
          </a:p>
        </p:txBody>
      </p:sp>
      <p:sp>
        <p:nvSpPr>
          <p:cNvPr id="5" name="Footer Placeholder 4"/>
          <p:cNvSpPr>
            <a:spLocks noGrp="1"/>
          </p:cNvSpPr>
          <p:nvPr>
            <p:ph type="ftr" sz="quarter" idx="11"/>
          </p:nvPr>
        </p:nvSpPr>
        <p:spPr/>
        <p:txBody>
          <a:bodyPr/>
          <a:lstStyle/>
          <a:p>
            <a:r>
              <a:rPr lang="en-US" smtClean="0"/>
              <a:t>Presented by: SB Satorre</a:t>
            </a:r>
            <a:endParaRPr lang="en-US"/>
          </a:p>
        </p:txBody>
      </p:sp>
      <p:sp>
        <p:nvSpPr>
          <p:cNvPr id="6" name="Slide Number Placeholder 5"/>
          <p:cNvSpPr>
            <a:spLocks noGrp="1"/>
          </p:cNvSpPr>
          <p:nvPr>
            <p:ph type="sldNum" sz="quarter" idx="12"/>
          </p:nvPr>
        </p:nvSpPr>
        <p:spPr/>
        <p:txBody>
          <a:bodyPr/>
          <a:lstStyle/>
          <a:p>
            <a:fld id="{822E5A0F-B1E8-4478-90B8-AFFAD5B6DDF0}" type="slidenum">
              <a:rPr lang="en-US" smtClean="0"/>
              <a:pPr/>
              <a:t>3</a:t>
            </a:fld>
            <a:endParaRPr lang="en-US"/>
          </a:p>
        </p:txBody>
      </p:sp>
      <p:pic>
        <p:nvPicPr>
          <p:cNvPr id="3"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371600"/>
            <a:ext cx="8458200" cy="5486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1473825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6200" y="0"/>
            <a:ext cx="9347805" cy="6858000"/>
          </a:xfrm>
          <a:prstGeom prst="rect">
            <a:avLst/>
          </a:prstGeom>
        </p:spPr>
      </p:pic>
      <p:sp>
        <p:nvSpPr>
          <p:cNvPr id="3" name="Date Placeholder 2"/>
          <p:cNvSpPr>
            <a:spLocks noGrp="1"/>
          </p:cNvSpPr>
          <p:nvPr>
            <p:ph type="dt" sz="half" idx="10"/>
          </p:nvPr>
        </p:nvSpPr>
        <p:spPr/>
        <p:txBody>
          <a:bodyPr/>
          <a:lstStyle/>
          <a:p>
            <a:fld id="{DA17A680-FBE5-4DD3-8045-697FD2A34081}" type="datetime1">
              <a:rPr lang="en-US" smtClean="0"/>
              <a:pPr/>
              <a:t>4/22/2019</a:t>
            </a:fld>
            <a:endParaRPr lang="en-US"/>
          </a:p>
        </p:txBody>
      </p:sp>
      <p:sp>
        <p:nvSpPr>
          <p:cNvPr id="4" name="Footer Placeholder 3"/>
          <p:cNvSpPr>
            <a:spLocks noGrp="1"/>
          </p:cNvSpPr>
          <p:nvPr>
            <p:ph type="ftr" sz="quarter" idx="11"/>
          </p:nvPr>
        </p:nvSpPr>
        <p:spPr/>
        <p:txBody>
          <a:bodyPr/>
          <a:lstStyle/>
          <a:p>
            <a:r>
              <a:rPr lang="en-US" smtClean="0"/>
              <a:t>Presented by: SB Satorre</a:t>
            </a:r>
            <a:endParaRPr lang="en-US"/>
          </a:p>
        </p:txBody>
      </p:sp>
      <p:sp>
        <p:nvSpPr>
          <p:cNvPr id="5" name="Slide Number Placeholder 4"/>
          <p:cNvSpPr>
            <a:spLocks noGrp="1"/>
          </p:cNvSpPr>
          <p:nvPr>
            <p:ph type="sldNum" sz="quarter" idx="12"/>
          </p:nvPr>
        </p:nvSpPr>
        <p:spPr/>
        <p:txBody>
          <a:bodyPr/>
          <a:lstStyle/>
          <a:p>
            <a:fld id="{822E5A0F-B1E8-4478-90B8-AFFAD5B6DDF0}" type="slidenum">
              <a:rPr lang="en-US" smtClean="0"/>
              <a:pPr/>
              <a:t>30</a:t>
            </a:fld>
            <a:endParaRPr lang="en-US"/>
          </a:p>
        </p:txBody>
      </p:sp>
    </p:spTree>
    <p:extLst>
      <p:ext uri="{BB962C8B-B14F-4D97-AF65-F5344CB8AC3E}">
        <p14:creationId xmlns="" xmlns:p14="http://schemas.microsoft.com/office/powerpoint/2010/main" val="31292751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152400" y="4876799"/>
            <a:ext cx="4347860" cy="1752599"/>
          </a:xfrm>
          <a:prstGeom prst="roundRect">
            <a:avLst>
              <a:gd name="adj" fmla="val 0"/>
            </a:avLst>
          </a:prstGeom>
          <a:gradFill>
            <a:gsLst>
              <a:gs pos="0">
                <a:schemeClr val="bg1">
                  <a:lumMod val="85000"/>
                </a:schemeClr>
              </a:gs>
              <a:gs pos="35000">
                <a:schemeClr val="bg1">
                  <a:lumMod val="95000"/>
                </a:schemeClr>
              </a:gs>
              <a:gs pos="100000">
                <a:schemeClr val="bg1"/>
              </a:gs>
            </a:gsLst>
          </a:gradFill>
          <a:ln w="19050"/>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b="1" dirty="0" smtClean="0">
                <a:latin typeface="Arial" pitchFamily="34" charset="0"/>
                <a:cs typeface="Arial" pitchFamily="34" charset="0"/>
              </a:rPr>
              <a:t>Cost Structure</a:t>
            </a:r>
          </a:p>
        </p:txBody>
      </p:sp>
      <p:sp>
        <p:nvSpPr>
          <p:cNvPr id="19" name="Rounded Rectangle 18"/>
          <p:cNvSpPr/>
          <p:nvPr/>
        </p:nvSpPr>
        <p:spPr>
          <a:xfrm>
            <a:off x="4550441" y="4876800"/>
            <a:ext cx="4398041" cy="1752599"/>
          </a:xfrm>
          <a:prstGeom prst="roundRect">
            <a:avLst>
              <a:gd name="adj" fmla="val 0"/>
            </a:avLst>
          </a:prstGeom>
          <a:gradFill>
            <a:gsLst>
              <a:gs pos="0">
                <a:schemeClr val="bg1">
                  <a:lumMod val="85000"/>
                </a:schemeClr>
              </a:gs>
              <a:gs pos="35000">
                <a:schemeClr val="bg1">
                  <a:lumMod val="95000"/>
                </a:schemeClr>
              </a:gs>
              <a:gs pos="100000">
                <a:schemeClr val="bg1"/>
              </a:gs>
            </a:gsLst>
          </a:gradFill>
          <a:ln w="19050"/>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b="1" dirty="0" smtClean="0">
                <a:latin typeface="Arial" pitchFamily="34" charset="0"/>
                <a:cs typeface="Arial" pitchFamily="34" charset="0"/>
              </a:rPr>
              <a:t>Revenue Streams</a:t>
            </a:r>
          </a:p>
        </p:txBody>
      </p:sp>
      <p:sp>
        <p:nvSpPr>
          <p:cNvPr id="4" name="Rounded Rectangle 3"/>
          <p:cNvSpPr/>
          <p:nvPr/>
        </p:nvSpPr>
        <p:spPr>
          <a:xfrm>
            <a:off x="152400" y="762000"/>
            <a:ext cx="1764792" cy="4114800"/>
          </a:xfrm>
          <a:prstGeom prst="roundRect">
            <a:avLst>
              <a:gd name="adj" fmla="val 0"/>
            </a:avLst>
          </a:prstGeom>
          <a:gradFill>
            <a:gsLst>
              <a:gs pos="0">
                <a:schemeClr val="bg1">
                  <a:lumMod val="85000"/>
                </a:schemeClr>
              </a:gs>
              <a:gs pos="35000">
                <a:schemeClr val="bg1">
                  <a:lumMod val="95000"/>
                </a:schemeClr>
              </a:gs>
              <a:gs pos="100000">
                <a:schemeClr val="bg1"/>
              </a:gs>
            </a:gsLst>
          </a:gradFill>
          <a:ln w="19050"/>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b="1" dirty="0" smtClean="0">
                <a:latin typeface="Arial" pitchFamily="34" charset="0"/>
                <a:cs typeface="Arial" pitchFamily="34" charset="0"/>
              </a:rPr>
              <a:t>Key Partners</a:t>
            </a:r>
          </a:p>
        </p:txBody>
      </p:sp>
      <p:sp>
        <p:nvSpPr>
          <p:cNvPr id="12" name="Rounded Rectangle 11"/>
          <p:cNvSpPr/>
          <p:nvPr/>
        </p:nvSpPr>
        <p:spPr>
          <a:xfrm>
            <a:off x="1917192" y="762000"/>
            <a:ext cx="1764792" cy="2057400"/>
          </a:xfrm>
          <a:prstGeom prst="roundRect">
            <a:avLst>
              <a:gd name="adj" fmla="val 0"/>
            </a:avLst>
          </a:prstGeom>
          <a:gradFill>
            <a:gsLst>
              <a:gs pos="0">
                <a:schemeClr val="bg1">
                  <a:lumMod val="85000"/>
                </a:schemeClr>
              </a:gs>
              <a:gs pos="35000">
                <a:schemeClr val="bg1">
                  <a:lumMod val="95000"/>
                </a:schemeClr>
              </a:gs>
              <a:gs pos="100000">
                <a:schemeClr val="bg1"/>
              </a:gs>
            </a:gsLst>
          </a:gradFill>
          <a:ln w="19050"/>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b="1" dirty="0" smtClean="0">
                <a:latin typeface="Arial" pitchFamily="34" charset="0"/>
                <a:cs typeface="Arial" pitchFamily="34" charset="0"/>
              </a:rPr>
              <a:t>Key Activities</a:t>
            </a:r>
          </a:p>
        </p:txBody>
      </p:sp>
      <p:sp>
        <p:nvSpPr>
          <p:cNvPr id="13" name="Rounded Rectangle 12"/>
          <p:cNvSpPr/>
          <p:nvPr/>
        </p:nvSpPr>
        <p:spPr>
          <a:xfrm>
            <a:off x="1917192" y="2819400"/>
            <a:ext cx="1764792" cy="2057400"/>
          </a:xfrm>
          <a:prstGeom prst="roundRect">
            <a:avLst>
              <a:gd name="adj" fmla="val 0"/>
            </a:avLst>
          </a:prstGeom>
          <a:gradFill>
            <a:gsLst>
              <a:gs pos="0">
                <a:schemeClr val="bg1">
                  <a:lumMod val="85000"/>
                </a:schemeClr>
              </a:gs>
              <a:gs pos="35000">
                <a:schemeClr val="bg1">
                  <a:lumMod val="95000"/>
                </a:schemeClr>
              </a:gs>
              <a:gs pos="100000">
                <a:schemeClr val="bg1"/>
              </a:gs>
            </a:gsLst>
          </a:gradFill>
          <a:ln w="19050"/>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b="1" dirty="0" smtClean="0">
                <a:latin typeface="Arial" pitchFamily="34" charset="0"/>
                <a:cs typeface="Arial" pitchFamily="34" charset="0"/>
              </a:rPr>
              <a:t>Key Resources</a:t>
            </a:r>
          </a:p>
        </p:txBody>
      </p:sp>
      <p:sp>
        <p:nvSpPr>
          <p:cNvPr id="14" name="Rounded Rectangle 13"/>
          <p:cNvSpPr/>
          <p:nvPr/>
        </p:nvSpPr>
        <p:spPr>
          <a:xfrm>
            <a:off x="3654106" y="762000"/>
            <a:ext cx="1764792" cy="4114800"/>
          </a:xfrm>
          <a:prstGeom prst="roundRect">
            <a:avLst>
              <a:gd name="adj" fmla="val 0"/>
            </a:avLst>
          </a:prstGeom>
          <a:gradFill>
            <a:gsLst>
              <a:gs pos="0">
                <a:schemeClr val="bg1">
                  <a:lumMod val="85000"/>
                </a:schemeClr>
              </a:gs>
              <a:gs pos="35000">
                <a:schemeClr val="bg1">
                  <a:lumMod val="95000"/>
                </a:schemeClr>
              </a:gs>
              <a:gs pos="100000">
                <a:schemeClr val="bg1"/>
              </a:gs>
            </a:gsLst>
          </a:gradFill>
          <a:ln w="19050"/>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b="1" dirty="0" smtClean="0">
                <a:latin typeface="Arial" pitchFamily="34" charset="0"/>
                <a:cs typeface="Arial" pitchFamily="34" charset="0"/>
              </a:rPr>
              <a:t>Value Proposition</a:t>
            </a:r>
          </a:p>
        </p:txBody>
      </p:sp>
      <p:sp>
        <p:nvSpPr>
          <p:cNvPr id="15" name="Rounded Rectangle 14"/>
          <p:cNvSpPr/>
          <p:nvPr/>
        </p:nvSpPr>
        <p:spPr>
          <a:xfrm>
            <a:off x="5418898" y="762000"/>
            <a:ext cx="1764792" cy="2057400"/>
          </a:xfrm>
          <a:prstGeom prst="roundRect">
            <a:avLst>
              <a:gd name="adj" fmla="val 0"/>
            </a:avLst>
          </a:prstGeom>
          <a:gradFill>
            <a:gsLst>
              <a:gs pos="0">
                <a:schemeClr val="bg1">
                  <a:lumMod val="85000"/>
                </a:schemeClr>
              </a:gs>
              <a:gs pos="35000">
                <a:schemeClr val="bg1">
                  <a:lumMod val="95000"/>
                </a:schemeClr>
              </a:gs>
              <a:gs pos="100000">
                <a:schemeClr val="bg1"/>
              </a:gs>
            </a:gsLst>
          </a:gradFill>
          <a:ln w="19050"/>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b="1" dirty="0" smtClean="0">
                <a:latin typeface="Arial" pitchFamily="34" charset="0"/>
                <a:cs typeface="Arial" pitchFamily="34" charset="0"/>
              </a:rPr>
              <a:t>Customer Relationship</a:t>
            </a:r>
          </a:p>
        </p:txBody>
      </p:sp>
      <p:sp>
        <p:nvSpPr>
          <p:cNvPr id="16" name="Rounded Rectangle 15"/>
          <p:cNvSpPr/>
          <p:nvPr/>
        </p:nvSpPr>
        <p:spPr>
          <a:xfrm>
            <a:off x="5418898" y="2819400"/>
            <a:ext cx="1764792" cy="2057400"/>
          </a:xfrm>
          <a:prstGeom prst="roundRect">
            <a:avLst>
              <a:gd name="adj" fmla="val 0"/>
            </a:avLst>
          </a:prstGeom>
          <a:gradFill>
            <a:gsLst>
              <a:gs pos="0">
                <a:schemeClr val="bg1">
                  <a:lumMod val="85000"/>
                </a:schemeClr>
              </a:gs>
              <a:gs pos="35000">
                <a:schemeClr val="bg1">
                  <a:lumMod val="95000"/>
                </a:schemeClr>
              </a:gs>
              <a:gs pos="100000">
                <a:schemeClr val="bg1"/>
              </a:gs>
            </a:gsLst>
          </a:gradFill>
          <a:ln w="19050"/>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b="1" dirty="0" smtClean="0">
                <a:latin typeface="Arial" pitchFamily="34" charset="0"/>
                <a:cs typeface="Arial" pitchFamily="34" charset="0"/>
              </a:rPr>
              <a:t>Channels</a:t>
            </a:r>
          </a:p>
        </p:txBody>
      </p:sp>
      <p:sp>
        <p:nvSpPr>
          <p:cNvPr id="17" name="Rounded Rectangle 16"/>
          <p:cNvSpPr/>
          <p:nvPr/>
        </p:nvSpPr>
        <p:spPr>
          <a:xfrm>
            <a:off x="7183690" y="762000"/>
            <a:ext cx="1764792" cy="4114800"/>
          </a:xfrm>
          <a:prstGeom prst="roundRect">
            <a:avLst>
              <a:gd name="adj" fmla="val 0"/>
            </a:avLst>
          </a:prstGeom>
          <a:gradFill>
            <a:gsLst>
              <a:gs pos="0">
                <a:schemeClr val="bg1">
                  <a:lumMod val="85000"/>
                </a:schemeClr>
              </a:gs>
              <a:gs pos="35000">
                <a:schemeClr val="bg1">
                  <a:lumMod val="95000"/>
                </a:schemeClr>
              </a:gs>
              <a:gs pos="100000">
                <a:schemeClr val="bg1"/>
              </a:gs>
            </a:gsLst>
          </a:gradFill>
          <a:ln w="19050"/>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b="1" dirty="0" smtClean="0">
                <a:latin typeface="Arial" pitchFamily="34" charset="0"/>
                <a:cs typeface="Arial" pitchFamily="34" charset="0"/>
              </a:rPr>
              <a:t>Customer Segments</a:t>
            </a:r>
          </a:p>
        </p:txBody>
      </p:sp>
      <p:sp>
        <p:nvSpPr>
          <p:cNvPr id="5" name="Rounded Rectangle 4"/>
          <p:cNvSpPr/>
          <p:nvPr/>
        </p:nvSpPr>
        <p:spPr>
          <a:xfrm>
            <a:off x="152400" y="762000"/>
            <a:ext cx="8796082" cy="5867400"/>
          </a:xfrm>
          <a:prstGeom prst="roundRect">
            <a:avLst>
              <a:gd name="adj" fmla="val 0"/>
            </a:avLst>
          </a:prstGeom>
          <a:noFill/>
          <a:ln w="38100"/>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112713">
              <a:buFont typeface="Arial" pitchFamily="34" charset="0"/>
              <a:buChar char="•"/>
            </a:pPr>
            <a:endParaRPr lang="en-US" sz="2000" dirty="0"/>
          </a:p>
        </p:txBody>
      </p:sp>
      <p:sp>
        <p:nvSpPr>
          <p:cNvPr id="6" name="TextBox 5"/>
          <p:cNvSpPr txBox="1"/>
          <p:nvPr/>
        </p:nvSpPr>
        <p:spPr>
          <a:xfrm>
            <a:off x="105696" y="147935"/>
            <a:ext cx="2188420" cy="461665"/>
          </a:xfrm>
          <a:prstGeom prst="rect">
            <a:avLst/>
          </a:prstGeom>
          <a:noFill/>
        </p:spPr>
        <p:txBody>
          <a:bodyPr wrap="none" rtlCol="0">
            <a:spAutoFit/>
          </a:bodyPr>
          <a:lstStyle/>
          <a:p>
            <a:r>
              <a:rPr lang="en-US" sz="2400" b="1" dirty="0" smtClean="0">
                <a:solidFill>
                  <a:schemeClr val="tx1">
                    <a:lumMod val="75000"/>
                    <a:lumOff val="25000"/>
                  </a:schemeClr>
                </a:solidFill>
              </a:rPr>
              <a:t>Business Model</a:t>
            </a:r>
            <a:endParaRPr lang="en-US" sz="2400" b="1" dirty="0">
              <a:solidFill>
                <a:schemeClr val="tx1">
                  <a:lumMod val="75000"/>
                  <a:lumOff val="25000"/>
                </a:schemeClr>
              </a:solidFill>
            </a:endParaRPr>
          </a:p>
        </p:txBody>
      </p:sp>
      <p:sp>
        <p:nvSpPr>
          <p:cNvPr id="7" name="TextBox 6"/>
          <p:cNvSpPr txBox="1"/>
          <p:nvPr/>
        </p:nvSpPr>
        <p:spPr>
          <a:xfrm>
            <a:off x="3810000" y="147934"/>
            <a:ext cx="3276600" cy="461666"/>
          </a:xfrm>
          <a:prstGeom prst="rect">
            <a:avLst/>
          </a:prstGeom>
          <a:solidFill>
            <a:schemeClr val="bg1">
              <a:lumMod val="95000"/>
            </a:schemeClr>
          </a:solidFill>
        </p:spPr>
        <p:txBody>
          <a:bodyPr wrap="square" rtlCol="0" anchor="ctr">
            <a:noAutofit/>
          </a:bodyPr>
          <a:lstStyle/>
          <a:p>
            <a:pPr algn="ctr"/>
            <a:r>
              <a:rPr lang="en-US" b="1" dirty="0" smtClean="0">
                <a:solidFill>
                  <a:schemeClr val="tx1">
                    <a:lumMod val="75000"/>
                    <a:lumOff val="25000"/>
                  </a:schemeClr>
                </a:solidFill>
              </a:rPr>
              <a:t>#</a:t>
            </a:r>
            <a:r>
              <a:rPr lang="en-US" b="1" dirty="0" err="1" smtClean="0">
                <a:solidFill>
                  <a:schemeClr val="tx1">
                    <a:lumMod val="75000"/>
                    <a:lumOff val="25000"/>
                  </a:schemeClr>
                </a:solidFill>
              </a:rPr>
              <a:t>aidPH</a:t>
            </a:r>
            <a:endParaRPr lang="en-US" b="1" dirty="0">
              <a:solidFill>
                <a:schemeClr val="tx1">
                  <a:lumMod val="75000"/>
                  <a:lumOff val="25000"/>
                </a:schemeClr>
              </a:solidFill>
            </a:endParaRPr>
          </a:p>
        </p:txBody>
      </p:sp>
      <p:sp>
        <p:nvSpPr>
          <p:cNvPr id="8" name="TextBox 7"/>
          <p:cNvSpPr txBox="1"/>
          <p:nvPr/>
        </p:nvSpPr>
        <p:spPr>
          <a:xfrm>
            <a:off x="7239000" y="147934"/>
            <a:ext cx="1752600" cy="201168"/>
          </a:xfrm>
          <a:prstGeom prst="rect">
            <a:avLst/>
          </a:prstGeom>
          <a:solidFill>
            <a:schemeClr val="bg1">
              <a:lumMod val="95000"/>
            </a:schemeClr>
          </a:solidFill>
        </p:spPr>
        <p:txBody>
          <a:bodyPr wrap="square" rtlCol="0" anchor="ctr">
            <a:noAutofit/>
          </a:bodyPr>
          <a:lstStyle/>
          <a:p>
            <a:pPr algn="ctr"/>
            <a:r>
              <a:rPr lang="en-US" sz="1200" dirty="0" smtClean="0"/>
              <a:t>15-November-2014</a:t>
            </a:r>
            <a:endParaRPr lang="en-US" sz="1200" dirty="0"/>
          </a:p>
        </p:txBody>
      </p:sp>
      <p:sp>
        <p:nvSpPr>
          <p:cNvPr id="11" name="TextBox 10"/>
          <p:cNvSpPr txBox="1"/>
          <p:nvPr/>
        </p:nvSpPr>
        <p:spPr>
          <a:xfrm>
            <a:off x="7239000" y="408432"/>
            <a:ext cx="1752600" cy="201168"/>
          </a:xfrm>
          <a:prstGeom prst="rect">
            <a:avLst/>
          </a:prstGeom>
          <a:solidFill>
            <a:schemeClr val="bg1">
              <a:lumMod val="95000"/>
            </a:schemeClr>
          </a:solidFill>
        </p:spPr>
        <p:txBody>
          <a:bodyPr wrap="square" rtlCol="0" anchor="ctr">
            <a:noAutofit/>
          </a:bodyPr>
          <a:lstStyle/>
          <a:p>
            <a:pPr algn="ctr"/>
            <a:r>
              <a:rPr lang="en-US" sz="1200" dirty="0" smtClean="0"/>
              <a:t>Iteration #2</a:t>
            </a:r>
            <a:endParaRPr lang="en-US" sz="1200" dirty="0"/>
          </a:p>
        </p:txBody>
      </p:sp>
      <p:sp>
        <p:nvSpPr>
          <p:cNvPr id="20" name="Rectangle 19"/>
          <p:cNvSpPr/>
          <p:nvPr/>
        </p:nvSpPr>
        <p:spPr>
          <a:xfrm rot="-60000">
            <a:off x="351132" y="1126490"/>
            <a:ext cx="1371430" cy="33781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21000">
                <a:srgbClr val="FEF99C"/>
              </a:gs>
              <a:gs pos="0">
                <a:srgbClr val="F6E7A6"/>
              </a:gs>
              <a:gs pos="100000">
                <a:srgbClr val="FEF99C"/>
              </a:gs>
            </a:gsLst>
            <a:lin ang="5400000" scaled="1"/>
            <a:tileRect/>
          </a:gra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OCD</a:t>
            </a:r>
            <a:endParaRPr lang="en-US" sz="1200" dirty="0">
              <a:solidFill>
                <a:schemeClr val="tx1"/>
              </a:solidFill>
              <a:latin typeface="Arial" pitchFamily="34" charset="0"/>
              <a:cs typeface="Arial" pitchFamily="34" charset="0"/>
            </a:endParaRPr>
          </a:p>
        </p:txBody>
      </p:sp>
      <p:sp>
        <p:nvSpPr>
          <p:cNvPr id="22" name="Rectangle 19"/>
          <p:cNvSpPr/>
          <p:nvPr/>
        </p:nvSpPr>
        <p:spPr>
          <a:xfrm rot="-60000">
            <a:off x="344277" y="1627382"/>
            <a:ext cx="1371430" cy="44545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21000">
                <a:srgbClr val="FEF99C"/>
              </a:gs>
              <a:gs pos="0">
                <a:srgbClr val="F6E7A6"/>
              </a:gs>
              <a:gs pos="100000">
                <a:srgbClr val="FEF99C"/>
              </a:gs>
            </a:gsLst>
            <a:lin ang="5400000" scaled="1"/>
            <a:tileRect/>
          </a:gra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Data Center Provides</a:t>
            </a:r>
            <a:endParaRPr lang="en-US" sz="1200" dirty="0">
              <a:solidFill>
                <a:schemeClr val="tx1"/>
              </a:solidFill>
              <a:latin typeface="Arial" pitchFamily="34" charset="0"/>
              <a:cs typeface="Arial" pitchFamily="34" charset="0"/>
            </a:endParaRPr>
          </a:p>
        </p:txBody>
      </p:sp>
      <p:sp>
        <p:nvSpPr>
          <p:cNvPr id="23" name="Rectangle 19"/>
          <p:cNvSpPr/>
          <p:nvPr/>
        </p:nvSpPr>
        <p:spPr>
          <a:xfrm rot="-60000">
            <a:off x="400890" y="2233495"/>
            <a:ext cx="1516756" cy="583723"/>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21000">
                <a:srgbClr val="FEF99C"/>
              </a:gs>
              <a:gs pos="0">
                <a:srgbClr val="F6E7A6"/>
              </a:gs>
              <a:gs pos="100000">
                <a:srgbClr val="FEF99C"/>
              </a:gs>
            </a:gsLst>
            <a:lin ang="5400000" scaled="1"/>
            <a:tileRect/>
          </a:gra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Telecommunication Companies</a:t>
            </a:r>
            <a:endParaRPr lang="en-US" sz="1200" dirty="0">
              <a:solidFill>
                <a:schemeClr val="tx1"/>
              </a:solidFill>
              <a:latin typeface="Arial" pitchFamily="34" charset="0"/>
              <a:cs typeface="Arial" pitchFamily="34" charset="0"/>
            </a:endParaRPr>
          </a:p>
        </p:txBody>
      </p:sp>
      <p:sp>
        <p:nvSpPr>
          <p:cNvPr id="24" name="Rectangle 19"/>
          <p:cNvSpPr/>
          <p:nvPr/>
        </p:nvSpPr>
        <p:spPr>
          <a:xfrm rot="-60000">
            <a:off x="2118160" y="1014213"/>
            <a:ext cx="1371430" cy="433539"/>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25000">
                <a:srgbClr val="75DBFF"/>
              </a:gs>
              <a:gs pos="0">
                <a:srgbClr val="8BD0E9"/>
              </a:gs>
              <a:gs pos="100000">
                <a:srgbClr val="75DBFF"/>
              </a:gs>
            </a:gsLst>
            <a:lin ang="5400000" scaled="1"/>
            <a:tileRect/>
          </a:gra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Research &amp; Development</a:t>
            </a:r>
            <a:endParaRPr lang="en-US" sz="1200" dirty="0">
              <a:solidFill>
                <a:schemeClr val="tx1"/>
              </a:solidFill>
              <a:latin typeface="Arial" pitchFamily="34" charset="0"/>
              <a:cs typeface="Arial" pitchFamily="34" charset="0"/>
            </a:endParaRPr>
          </a:p>
        </p:txBody>
      </p:sp>
      <p:sp>
        <p:nvSpPr>
          <p:cNvPr id="25" name="Rectangle 19"/>
          <p:cNvSpPr/>
          <p:nvPr/>
        </p:nvSpPr>
        <p:spPr>
          <a:xfrm rot="-60000">
            <a:off x="2107962" y="3083427"/>
            <a:ext cx="1371430" cy="31876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30000">
                <a:srgbClr val="9FFFCA"/>
              </a:gs>
              <a:gs pos="0">
                <a:srgbClr val="ACF4CB"/>
              </a:gs>
              <a:gs pos="80000">
                <a:srgbClr val="9FFFCA"/>
              </a:gs>
            </a:gsLst>
            <a:lin ang="5400000" scaled="1"/>
            <a:tileRect/>
          </a:gra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Tech. Infrastructure</a:t>
            </a:r>
            <a:endParaRPr lang="en-US" sz="1200" dirty="0">
              <a:solidFill>
                <a:schemeClr val="tx1"/>
              </a:solidFill>
              <a:latin typeface="Arial" pitchFamily="34" charset="0"/>
              <a:cs typeface="Arial" pitchFamily="34" charset="0"/>
            </a:endParaRPr>
          </a:p>
        </p:txBody>
      </p:sp>
      <p:sp>
        <p:nvSpPr>
          <p:cNvPr id="26" name="Rectangle 19"/>
          <p:cNvSpPr/>
          <p:nvPr/>
        </p:nvSpPr>
        <p:spPr>
          <a:xfrm rot="-60000">
            <a:off x="3841837" y="1513943"/>
            <a:ext cx="1446585" cy="1997886"/>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chemeClr val="bg1">
              <a:lumMod val="85000"/>
            </a:schemeClr>
          </a:soli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A Web and Mobile-based Information System for Philippine Disaster Risk Reduction and Management Councils</a:t>
            </a:r>
            <a:endParaRPr lang="en-US" sz="1200" dirty="0">
              <a:solidFill>
                <a:schemeClr val="tx1"/>
              </a:solidFill>
              <a:latin typeface="Arial" pitchFamily="34" charset="0"/>
              <a:cs typeface="Arial" pitchFamily="34" charset="0"/>
            </a:endParaRPr>
          </a:p>
        </p:txBody>
      </p:sp>
      <p:sp>
        <p:nvSpPr>
          <p:cNvPr id="28" name="Rectangle 19"/>
          <p:cNvSpPr/>
          <p:nvPr/>
        </p:nvSpPr>
        <p:spPr>
          <a:xfrm rot="-60000">
            <a:off x="7395258" y="1076862"/>
            <a:ext cx="1371430" cy="43707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chemeClr val="accent2">
              <a:lumMod val="60000"/>
              <a:lumOff val="40000"/>
            </a:schemeClr>
          </a:soli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a:solidFill>
                  <a:schemeClr val="tx1"/>
                </a:solidFill>
                <a:latin typeface="Arial" pitchFamily="34" charset="0"/>
                <a:cs typeface="Arial" pitchFamily="34" charset="0"/>
              </a:rPr>
              <a:t>PDRRMCs</a:t>
            </a:r>
          </a:p>
        </p:txBody>
      </p:sp>
      <p:sp>
        <p:nvSpPr>
          <p:cNvPr id="29" name="Rectangle 19"/>
          <p:cNvSpPr/>
          <p:nvPr/>
        </p:nvSpPr>
        <p:spPr>
          <a:xfrm rot="-60000">
            <a:off x="5611002" y="1333933"/>
            <a:ext cx="1371430" cy="47149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30000">
                <a:srgbClr val="FFB7B7"/>
              </a:gs>
              <a:gs pos="0">
                <a:srgbClr val="EDC9C9"/>
              </a:gs>
              <a:gs pos="100000">
                <a:srgbClr val="FFB7B7"/>
              </a:gs>
            </a:gsLst>
            <a:lin ang="5400000" scaled="1"/>
            <a:tileRect/>
          </a:gra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Automated Services</a:t>
            </a:r>
            <a:endParaRPr lang="en-US" sz="1200" dirty="0">
              <a:solidFill>
                <a:schemeClr val="tx1"/>
              </a:solidFill>
              <a:latin typeface="Arial" pitchFamily="34" charset="0"/>
              <a:cs typeface="Arial" pitchFamily="34" charset="0"/>
            </a:endParaRPr>
          </a:p>
        </p:txBody>
      </p:sp>
      <p:sp>
        <p:nvSpPr>
          <p:cNvPr id="30" name="Rectangle 19"/>
          <p:cNvSpPr/>
          <p:nvPr/>
        </p:nvSpPr>
        <p:spPr>
          <a:xfrm rot="-60000">
            <a:off x="4701150" y="5250818"/>
            <a:ext cx="1209192" cy="572873"/>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FF0066"/>
          </a:soli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Subscription Fee</a:t>
            </a:r>
          </a:p>
        </p:txBody>
      </p:sp>
      <p:sp>
        <p:nvSpPr>
          <p:cNvPr id="31" name="Rectangle 19"/>
          <p:cNvSpPr/>
          <p:nvPr/>
        </p:nvSpPr>
        <p:spPr>
          <a:xfrm rot="-60000">
            <a:off x="5592281" y="3060878"/>
            <a:ext cx="1371430" cy="498423"/>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21000">
                <a:srgbClr val="FEF99C"/>
              </a:gs>
              <a:gs pos="0">
                <a:srgbClr val="F6E7A6"/>
              </a:gs>
              <a:gs pos="100000">
                <a:srgbClr val="FEF99C"/>
              </a:gs>
            </a:gsLst>
            <a:lin ang="5400000" scaled="1"/>
            <a:tileRect/>
          </a:gra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a:t>
            </a:r>
            <a:r>
              <a:rPr lang="en-US" sz="1200" dirty="0" err="1" smtClean="0">
                <a:solidFill>
                  <a:schemeClr val="tx1"/>
                </a:solidFill>
                <a:latin typeface="Arial" pitchFamily="34" charset="0"/>
                <a:cs typeface="Arial" pitchFamily="34" charset="0"/>
              </a:rPr>
              <a:t>aidPH</a:t>
            </a:r>
            <a:r>
              <a:rPr lang="en-US" sz="1200" dirty="0" smtClean="0">
                <a:solidFill>
                  <a:schemeClr val="tx1"/>
                </a:solidFill>
                <a:latin typeface="Arial" pitchFamily="34" charset="0"/>
                <a:cs typeface="Arial" pitchFamily="34" charset="0"/>
              </a:rPr>
              <a:t> Website and Mobile App</a:t>
            </a:r>
            <a:endParaRPr lang="en-US" sz="1200" dirty="0">
              <a:solidFill>
                <a:schemeClr val="tx1"/>
              </a:solidFill>
              <a:latin typeface="Arial" pitchFamily="34" charset="0"/>
              <a:cs typeface="Arial" pitchFamily="34" charset="0"/>
            </a:endParaRPr>
          </a:p>
        </p:txBody>
      </p:sp>
      <p:sp>
        <p:nvSpPr>
          <p:cNvPr id="32" name="Rectangle 19"/>
          <p:cNvSpPr/>
          <p:nvPr/>
        </p:nvSpPr>
        <p:spPr>
          <a:xfrm rot="-60000">
            <a:off x="307547" y="5111473"/>
            <a:ext cx="1371430" cy="635018"/>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7030A0"/>
          </a:soli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Administrative Operations &amp; Planning</a:t>
            </a:r>
            <a:endParaRPr lang="en-US" sz="1200" dirty="0">
              <a:solidFill>
                <a:schemeClr val="tx1"/>
              </a:solidFill>
              <a:latin typeface="Arial" pitchFamily="34" charset="0"/>
              <a:cs typeface="Arial" pitchFamily="34" charset="0"/>
            </a:endParaRPr>
          </a:p>
        </p:txBody>
      </p:sp>
      <p:sp>
        <p:nvSpPr>
          <p:cNvPr id="35" name="Rectangle 19"/>
          <p:cNvSpPr/>
          <p:nvPr/>
        </p:nvSpPr>
        <p:spPr>
          <a:xfrm rot="-60000">
            <a:off x="5611001" y="2106221"/>
            <a:ext cx="1371430" cy="47149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30000">
                <a:srgbClr val="FFB7B7"/>
              </a:gs>
              <a:gs pos="0">
                <a:srgbClr val="EDC9C9"/>
              </a:gs>
              <a:gs pos="100000">
                <a:srgbClr val="FFB7B7"/>
              </a:gs>
            </a:gsLst>
            <a:lin ang="5400000" scaled="1"/>
            <a:tileRect/>
          </a:gra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Communities</a:t>
            </a:r>
            <a:endParaRPr lang="en-US" sz="1200" dirty="0">
              <a:solidFill>
                <a:schemeClr val="tx1"/>
              </a:solidFill>
              <a:latin typeface="Arial" pitchFamily="34" charset="0"/>
              <a:cs typeface="Arial" pitchFamily="34" charset="0"/>
            </a:endParaRPr>
          </a:p>
        </p:txBody>
      </p:sp>
      <p:sp>
        <p:nvSpPr>
          <p:cNvPr id="36" name="Rectangle 19"/>
          <p:cNvSpPr/>
          <p:nvPr/>
        </p:nvSpPr>
        <p:spPr>
          <a:xfrm rot="-60000">
            <a:off x="7395110" y="2370391"/>
            <a:ext cx="1371430" cy="43707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B6FF95"/>
          </a:soli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LGUs</a:t>
            </a:r>
            <a:endParaRPr lang="en-US" sz="1200" dirty="0">
              <a:solidFill>
                <a:schemeClr val="tx1"/>
              </a:solidFill>
              <a:latin typeface="Arial" pitchFamily="34" charset="0"/>
              <a:cs typeface="Arial" pitchFamily="34" charset="0"/>
            </a:endParaRPr>
          </a:p>
        </p:txBody>
      </p:sp>
      <p:sp>
        <p:nvSpPr>
          <p:cNvPr id="37" name="Rectangle 19"/>
          <p:cNvSpPr/>
          <p:nvPr/>
        </p:nvSpPr>
        <p:spPr>
          <a:xfrm rot="-60000">
            <a:off x="7394479" y="1760790"/>
            <a:ext cx="1371430" cy="43707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chemeClr val="accent6">
              <a:lumMod val="60000"/>
              <a:lumOff val="40000"/>
            </a:schemeClr>
          </a:soli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Govt. Agencies</a:t>
            </a:r>
            <a:endParaRPr lang="en-US" sz="1200" dirty="0">
              <a:solidFill>
                <a:schemeClr val="tx1"/>
              </a:solidFill>
              <a:latin typeface="Arial" pitchFamily="34" charset="0"/>
              <a:cs typeface="Arial" pitchFamily="34" charset="0"/>
            </a:endParaRPr>
          </a:p>
        </p:txBody>
      </p:sp>
      <p:sp>
        <p:nvSpPr>
          <p:cNvPr id="38" name="Rectangle 19"/>
          <p:cNvSpPr/>
          <p:nvPr/>
        </p:nvSpPr>
        <p:spPr>
          <a:xfrm rot="-60000">
            <a:off x="7429585" y="3060884"/>
            <a:ext cx="1371430" cy="43707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chemeClr val="bg2">
              <a:lumMod val="50000"/>
            </a:schemeClr>
          </a:soli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NGOs</a:t>
            </a:r>
            <a:endParaRPr lang="en-US" sz="1200" dirty="0">
              <a:solidFill>
                <a:schemeClr val="tx1"/>
              </a:solidFill>
              <a:latin typeface="Arial" pitchFamily="34" charset="0"/>
              <a:cs typeface="Arial" pitchFamily="34" charset="0"/>
            </a:endParaRPr>
          </a:p>
        </p:txBody>
      </p:sp>
      <p:sp>
        <p:nvSpPr>
          <p:cNvPr id="39" name="Rectangle 19"/>
          <p:cNvSpPr/>
          <p:nvPr/>
        </p:nvSpPr>
        <p:spPr>
          <a:xfrm rot="-60000">
            <a:off x="7421617" y="3707634"/>
            <a:ext cx="1371430" cy="43707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FFFF00"/>
          </a:soli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Public</a:t>
            </a:r>
            <a:endParaRPr lang="en-US" sz="1200" dirty="0">
              <a:solidFill>
                <a:schemeClr val="tx1"/>
              </a:solidFill>
              <a:latin typeface="Arial" pitchFamily="34" charset="0"/>
              <a:cs typeface="Arial" pitchFamily="34" charset="0"/>
            </a:endParaRPr>
          </a:p>
        </p:txBody>
      </p:sp>
      <p:sp>
        <p:nvSpPr>
          <p:cNvPr id="40" name="Rectangle 19"/>
          <p:cNvSpPr/>
          <p:nvPr/>
        </p:nvSpPr>
        <p:spPr>
          <a:xfrm rot="-60000">
            <a:off x="5672825" y="3707629"/>
            <a:ext cx="1371430" cy="498423"/>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21000">
                <a:srgbClr val="FEF99C"/>
              </a:gs>
              <a:gs pos="0">
                <a:srgbClr val="F6E7A6"/>
              </a:gs>
              <a:gs pos="100000">
                <a:srgbClr val="FEF99C"/>
              </a:gs>
            </a:gsLst>
            <a:lin ang="5400000" scaled="1"/>
            <a:tileRect/>
          </a:gra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Partner Agencies &amp; Programs</a:t>
            </a:r>
            <a:endParaRPr lang="en-US" sz="1200" dirty="0">
              <a:solidFill>
                <a:schemeClr val="tx1"/>
              </a:solidFill>
              <a:latin typeface="Arial" pitchFamily="34" charset="0"/>
              <a:cs typeface="Arial" pitchFamily="34" charset="0"/>
            </a:endParaRPr>
          </a:p>
        </p:txBody>
      </p:sp>
      <p:sp>
        <p:nvSpPr>
          <p:cNvPr id="45" name="Rectangle 19"/>
          <p:cNvSpPr/>
          <p:nvPr/>
        </p:nvSpPr>
        <p:spPr>
          <a:xfrm rot="-60000">
            <a:off x="2147374" y="1556059"/>
            <a:ext cx="1371430" cy="469281"/>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25000">
                <a:srgbClr val="75DBFF"/>
              </a:gs>
              <a:gs pos="0">
                <a:srgbClr val="8BD0E9"/>
              </a:gs>
              <a:gs pos="100000">
                <a:srgbClr val="75DBFF"/>
              </a:gs>
            </a:gsLst>
            <a:lin ang="5400000" scaled="1"/>
            <a:tileRect/>
          </a:gra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System Maintenance</a:t>
            </a:r>
            <a:endParaRPr lang="en-US" sz="1200" dirty="0">
              <a:solidFill>
                <a:schemeClr val="tx1"/>
              </a:solidFill>
              <a:latin typeface="Arial" pitchFamily="34" charset="0"/>
              <a:cs typeface="Arial" pitchFamily="34" charset="0"/>
            </a:endParaRPr>
          </a:p>
        </p:txBody>
      </p:sp>
      <p:sp>
        <p:nvSpPr>
          <p:cNvPr id="47" name="Rectangle 19"/>
          <p:cNvSpPr/>
          <p:nvPr/>
        </p:nvSpPr>
        <p:spPr>
          <a:xfrm rot="-60000">
            <a:off x="2109274" y="2258108"/>
            <a:ext cx="1371430" cy="469281"/>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25000">
                <a:srgbClr val="75DBFF"/>
              </a:gs>
              <a:gs pos="0">
                <a:srgbClr val="8BD0E9"/>
              </a:gs>
              <a:gs pos="100000">
                <a:srgbClr val="75DBFF"/>
              </a:gs>
            </a:gsLst>
            <a:lin ang="5400000" scaled="1"/>
            <a:tileRect/>
          </a:gra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Marketing &amp; Promotion</a:t>
            </a:r>
            <a:endParaRPr lang="en-US" sz="1200" dirty="0">
              <a:solidFill>
                <a:schemeClr val="tx1"/>
              </a:solidFill>
              <a:latin typeface="Arial" pitchFamily="34" charset="0"/>
              <a:cs typeface="Arial" pitchFamily="34" charset="0"/>
            </a:endParaRPr>
          </a:p>
        </p:txBody>
      </p:sp>
      <p:sp>
        <p:nvSpPr>
          <p:cNvPr id="49" name="Rectangle 19"/>
          <p:cNvSpPr/>
          <p:nvPr/>
        </p:nvSpPr>
        <p:spPr>
          <a:xfrm rot="-60000">
            <a:off x="2076115" y="3595463"/>
            <a:ext cx="1371430" cy="31876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30000">
                <a:srgbClr val="9FFFCA"/>
              </a:gs>
              <a:gs pos="0">
                <a:srgbClr val="ACF4CB"/>
              </a:gs>
              <a:gs pos="80000">
                <a:srgbClr val="9FFFCA"/>
              </a:gs>
            </a:gsLst>
            <a:lin ang="5400000" scaled="1"/>
            <a:tileRect/>
          </a:gra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Financial</a:t>
            </a:r>
            <a:endParaRPr lang="en-US" sz="1200" dirty="0">
              <a:solidFill>
                <a:schemeClr val="tx1"/>
              </a:solidFill>
              <a:latin typeface="Arial" pitchFamily="34" charset="0"/>
              <a:cs typeface="Arial" pitchFamily="34" charset="0"/>
            </a:endParaRPr>
          </a:p>
        </p:txBody>
      </p:sp>
      <p:sp>
        <p:nvSpPr>
          <p:cNvPr id="50" name="Rectangle 19"/>
          <p:cNvSpPr/>
          <p:nvPr/>
        </p:nvSpPr>
        <p:spPr>
          <a:xfrm rot="-60000">
            <a:off x="2076116" y="4070483"/>
            <a:ext cx="1371430" cy="31876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30000">
                <a:srgbClr val="9FFFCA"/>
              </a:gs>
              <a:gs pos="0">
                <a:srgbClr val="ACF4CB"/>
              </a:gs>
              <a:gs pos="80000">
                <a:srgbClr val="9FFFCA"/>
              </a:gs>
            </a:gsLst>
            <a:lin ang="5400000" scaled="1"/>
            <a:tileRect/>
          </a:gra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Human Resources</a:t>
            </a:r>
            <a:endParaRPr lang="en-US" sz="1200" dirty="0">
              <a:solidFill>
                <a:schemeClr val="tx1"/>
              </a:solidFill>
              <a:latin typeface="Arial" pitchFamily="34" charset="0"/>
              <a:cs typeface="Arial" pitchFamily="34" charset="0"/>
            </a:endParaRPr>
          </a:p>
        </p:txBody>
      </p:sp>
      <p:sp>
        <p:nvSpPr>
          <p:cNvPr id="51" name="Rectangle 19"/>
          <p:cNvSpPr/>
          <p:nvPr/>
        </p:nvSpPr>
        <p:spPr>
          <a:xfrm rot="-60000">
            <a:off x="417956" y="3047258"/>
            <a:ext cx="1371430" cy="354938"/>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21000">
                <a:srgbClr val="FEF99C"/>
              </a:gs>
              <a:gs pos="0">
                <a:srgbClr val="F6E7A6"/>
              </a:gs>
              <a:gs pos="100000">
                <a:srgbClr val="FEF99C"/>
              </a:gs>
            </a:gsLst>
            <a:lin ang="5400000" scaled="1"/>
            <a:tileRect/>
          </a:gra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Tech Alliances</a:t>
            </a:r>
            <a:endParaRPr lang="en-US" sz="1200" dirty="0">
              <a:solidFill>
                <a:schemeClr val="tx1"/>
              </a:solidFill>
              <a:latin typeface="Arial" pitchFamily="34" charset="0"/>
              <a:cs typeface="Arial" pitchFamily="34" charset="0"/>
            </a:endParaRPr>
          </a:p>
        </p:txBody>
      </p:sp>
      <p:sp>
        <p:nvSpPr>
          <p:cNvPr id="52" name="Rectangle 19"/>
          <p:cNvSpPr/>
          <p:nvPr/>
        </p:nvSpPr>
        <p:spPr>
          <a:xfrm rot="-60000">
            <a:off x="3156809" y="5082152"/>
            <a:ext cx="1050346" cy="59241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7030A0"/>
          </a:soli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Research &amp; Development</a:t>
            </a:r>
            <a:endParaRPr lang="en-US" sz="1200" dirty="0">
              <a:solidFill>
                <a:schemeClr val="tx1"/>
              </a:solidFill>
              <a:latin typeface="Arial" pitchFamily="34" charset="0"/>
              <a:cs typeface="Arial" pitchFamily="34" charset="0"/>
            </a:endParaRPr>
          </a:p>
        </p:txBody>
      </p:sp>
      <p:sp>
        <p:nvSpPr>
          <p:cNvPr id="53" name="Rectangle 19"/>
          <p:cNvSpPr/>
          <p:nvPr/>
        </p:nvSpPr>
        <p:spPr>
          <a:xfrm rot="-60000">
            <a:off x="1843595" y="5098839"/>
            <a:ext cx="1122998" cy="606407"/>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7030A0"/>
          </a:soli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Marketing &amp; Promote</a:t>
            </a:r>
            <a:endParaRPr lang="en-US" sz="1200" dirty="0">
              <a:solidFill>
                <a:schemeClr val="tx1"/>
              </a:solidFill>
              <a:latin typeface="Arial" pitchFamily="34" charset="0"/>
              <a:cs typeface="Arial" pitchFamily="34" charset="0"/>
            </a:endParaRPr>
          </a:p>
        </p:txBody>
      </p:sp>
      <p:sp>
        <p:nvSpPr>
          <p:cNvPr id="54" name="Rectangle 19"/>
          <p:cNvSpPr/>
          <p:nvPr/>
        </p:nvSpPr>
        <p:spPr>
          <a:xfrm rot="-60000">
            <a:off x="334648" y="5903505"/>
            <a:ext cx="1261234" cy="505863"/>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7030A0"/>
          </a:soli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System Maintenance</a:t>
            </a:r>
            <a:endParaRPr lang="en-US" sz="1200" dirty="0">
              <a:solidFill>
                <a:schemeClr val="tx1"/>
              </a:solidFill>
              <a:latin typeface="Arial" pitchFamily="34" charset="0"/>
              <a:cs typeface="Arial" pitchFamily="34" charset="0"/>
            </a:endParaRPr>
          </a:p>
        </p:txBody>
      </p:sp>
      <p:sp>
        <p:nvSpPr>
          <p:cNvPr id="55" name="Rectangle 19"/>
          <p:cNvSpPr/>
          <p:nvPr/>
        </p:nvSpPr>
        <p:spPr>
          <a:xfrm rot="-60000">
            <a:off x="1800702" y="5833616"/>
            <a:ext cx="1101437" cy="523122"/>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7030A0"/>
          </a:soli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Tech. Infrastructure</a:t>
            </a:r>
            <a:endParaRPr lang="en-US" sz="1200" dirty="0">
              <a:solidFill>
                <a:schemeClr val="tx1"/>
              </a:solidFill>
              <a:latin typeface="Arial" pitchFamily="34" charset="0"/>
              <a:cs typeface="Arial" pitchFamily="34" charset="0"/>
            </a:endParaRPr>
          </a:p>
        </p:txBody>
      </p:sp>
      <p:sp>
        <p:nvSpPr>
          <p:cNvPr id="56" name="Rectangle 19"/>
          <p:cNvSpPr/>
          <p:nvPr/>
        </p:nvSpPr>
        <p:spPr>
          <a:xfrm rot="-60000">
            <a:off x="3128681" y="5868106"/>
            <a:ext cx="1101437" cy="523122"/>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7030A0"/>
          </a:soli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Server/Web Hosting Costs</a:t>
            </a:r>
            <a:endParaRPr lang="en-US" sz="1200" dirty="0">
              <a:solidFill>
                <a:schemeClr val="tx1"/>
              </a:solidFill>
              <a:latin typeface="Arial" pitchFamily="34" charset="0"/>
              <a:cs typeface="Arial" pitchFamily="34" charset="0"/>
            </a:endParaRPr>
          </a:p>
        </p:txBody>
      </p:sp>
      <p:sp>
        <p:nvSpPr>
          <p:cNvPr id="57" name="Rectangle 19"/>
          <p:cNvSpPr/>
          <p:nvPr/>
        </p:nvSpPr>
        <p:spPr>
          <a:xfrm rot="-60000">
            <a:off x="6072761" y="5240350"/>
            <a:ext cx="1209192" cy="572873"/>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FF0066"/>
          </a:soli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Maintenance Fee</a:t>
            </a:r>
            <a:endParaRPr lang="en-US" sz="1200" dirty="0">
              <a:solidFill>
                <a:schemeClr val="tx1"/>
              </a:solidFill>
              <a:latin typeface="Arial" pitchFamily="34" charset="0"/>
              <a:cs typeface="Arial" pitchFamily="34" charset="0"/>
            </a:endParaRPr>
          </a:p>
        </p:txBody>
      </p:sp>
      <p:sp>
        <p:nvSpPr>
          <p:cNvPr id="58" name="Rectangle 19"/>
          <p:cNvSpPr/>
          <p:nvPr/>
        </p:nvSpPr>
        <p:spPr>
          <a:xfrm rot="-60000">
            <a:off x="7407912" y="5250819"/>
            <a:ext cx="1209192" cy="572873"/>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FF0066"/>
          </a:soli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Premium</a:t>
            </a:r>
            <a:endParaRPr lang="en-US" sz="1200" dirty="0">
              <a:solidFill>
                <a:schemeClr val="tx1"/>
              </a:solidFill>
              <a:latin typeface="Arial" pitchFamily="34" charset="0"/>
              <a:cs typeface="Arial" pitchFamily="34" charset="0"/>
            </a:endParaRPr>
          </a:p>
        </p:txBody>
      </p:sp>
      <p:sp>
        <p:nvSpPr>
          <p:cNvPr id="46" name="Rectangle 19"/>
          <p:cNvSpPr/>
          <p:nvPr/>
        </p:nvSpPr>
        <p:spPr>
          <a:xfrm rot="-60000">
            <a:off x="5144440" y="5944380"/>
            <a:ext cx="1209192" cy="572873"/>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FF0066"/>
          </a:soli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Commission</a:t>
            </a:r>
          </a:p>
        </p:txBody>
      </p:sp>
      <p:sp>
        <p:nvSpPr>
          <p:cNvPr id="48" name="Rectangle 19"/>
          <p:cNvSpPr/>
          <p:nvPr/>
        </p:nvSpPr>
        <p:spPr>
          <a:xfrm rot="-60000">
            <a:off x="385918" y="3670631"/>
            <a:ext cx="1371430" cy="354938"/>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gradFill flip="none" rotWithShape="1">
            <a:gsLst>
              <a:gs pos="21000">
                <a:srgbClr val="FEF99C"/>
              </a:gs>
              <a:gs pos="0">
                <a:srgbClr val="F6E7A6"/>
              </a:gs>
              <a:gs pos="100000">
                <a:srgbClr val="FEF99C"/>
              </a:gs>
            </a:gsLst>
            <a:lin ang="5400000" scaled="1"/>
            <a:tileRect/>
          </a:gra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Advertisers</a:t>
            </a:r>
            <a:endParaRPr lang="en-US" sz="1200" dirty="0">
              <a:solidFill>
                <a:schemeClr val="tx1"/>
              </a:solidFill>
              <a:latin typeface="Arial" pitchFamily="34" charset="0"/>
              <a:cs typeface="Arial" pitchFamily="34" charset="0"/>
            </a:endParaRPr>
          </a:p>
        </p:txBody>
      </p:sp>
      <p:sp>
        <p:nvSpPr>
          <p:cNvPr id="59" name="Rectangle 19"/>
          <p:cNvSpPr/>
          <p:nvPr/>
        </p:nvSpPr>
        <p:spPr>
          <a:xfrm rot="-60000">
            <a:off x="6893233" y="5956021"/>
            <a:ext cx="1209192" cy="572873"/>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601" h="1235984">
                <a:moveTo>
                  <a:pt x="30785" y="0"/>
                </a:moveTo>
                <a:lnTo>
                  <a:pt x="1312848" y="20567"/>
                </a:lnTo>
                <a:cubicBezTo>
                  <a:pt x="1314777" y="429048"/>
                  <a:pt x="1317672" y="824648"/>
                  <a:pt x="1319601" y="1233129"/>
                </a:cubicBezTo>
                <a:lnTo>
                  <a:pt x="0" y="1235984"/>
                </a:lnTo>
                <a:lnTo>
                  <a:pt x="30785" y="0"/>
                </a:lnTo>
                <a:close/>
              </a:path>
            </a:pathLst>
          </a:custGeom>
          <a:solidFill>
            <a:srgbClr val="FF0066"/>
          </a:solidFill>
          <a:ln>
            <a:noFill/>
          </a:ln>
          <a:effectLst>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200" dirty="0" smtClean="0">
                <a:solidFill>
                  <a:schemeClr val="tx1"/>
                </a:solidFill>
                <a:latin typeface="Arial" pitchFamily="34" charset="0"/>
                <a:cs typeface="Arial" pitchFamily="34" charset="0"/>
              </a:rPr>
              <a:t>Ad Revenue</a:t>
            </a:r>
          </a:p>
        </p:txBody>
      </p:sp>
      <p:sp>
        <p:nvSpPr>
          <p:cNvPr id="2" name="Date Placeholder 1"/>
          <p:cNvSpPr>
            <a:spLocks noGrp="1"/>
          </p:cNvSpPr>
          <p:nvPr>
            <p:ph type="dt" sz="half" idx="10"/>
          </p:nvPr>
        </p:nvSpPr>
        <p:spPr/>
        <p:txBody>
          <a:bodyPr/>
          <a:lstStyle/>
          <a:p>
            <a:fld id="{F5BB40AC-1003-4E3C-9D4D-908D5E29A0D3}" type="datetime1">
              <a:rPr lang="en-US" smtClean="0"/>
              <a:pPr/>
              <a:t>4/22/2019</a:t>
            </a:fld>
            <a:endParaRPr lang="en-US"/>
          </a:p>
        </p:txBody>
      </p:sp>
      <p:sp>
        <p:nvSpPr>
          <p:cNvPr id="3" name="Footer Placeholder 2"/>
          <p:cNvSpPr>
            <a:spLocks noGrp="1"/>
          </p:cNvSpPr>
          <p:nvPr>
            <p:ph type="ftr" sz="quarter" idx="11"/>
          </p:nvPr>
        </p:nvSpPr>
        <p:spPr/>
        <p:txBody>
          <a:bodyPr/>
          <a:lstStyle/>
          <a:p>
            <a:r>
              <a:rPr lang="en-US" smtClean="0"/>
              <a:t>Presented by: SB Satorre</a:t>
            </a:r>
            <a:endParaRPr lang="en-US"/>
          </a:p>
        </p:txBody>
      </p:sp>
      <p:sp>
        <p:nvSpPr>
          <p:cNvPr id="9" name="Slide Number Placeholder 8"/>
          <p:cNvSpPr>
            <a:spLocks noGrp="1"/>
          </p:cNvSpPr>
          <p:nvPr>
            <p:ph type="sldNum" sz="quarter" idx="12"/>
          </p:nvPr>
        </p:nvSpPr>
        <p:spPr/>
        <p:txBody>
          <a:bodyPr/>
          <a:lstStyle/>
          <a:p>
            <a:fld id="{822E5A0F-B1E8-4478-90B8-AFFAD5B6DDF0}" type="slidenum">
              <a:rPr lang="en-US" smtClean="0"/>
              <a:pPr/>
              <a:t>31</a:t>
            </a:fld>
            <a:endParaRPr lang="en-US"/>
          </a:p>
        </p:txBody>
      </p:sp>
    </p:spTree>
    <p:extLst>
      <p:ext uri="{BB962C8B-B14F-4D97-AF65-F5344CB8AC3E}">
        <p14:creationId xmlns="" xmlns:p14="http://schemas.microsoft.com/office/powerpoint/2010/main" val="6120310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Tree>
    <p:extLst>
      <p:ext uri="{BB962C8B-B14F-4D97-AF65-F5344CB8AC3E}">
        <p14:creationId xmlns="" xmlns:p14="http://schemas.microsoft.com/office/powerpoint/2010/main" val="339726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927" y="-20782"/>
            <a:ext cx="9144000" cy="6878782"/>
            <a:chOff x="-6927" y="-20782"/>
            <a:chExt cx="9144000" cy="6878782"/>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927" y="-20782"/>
              <a:ext cx="9144000" cy="6878782"/>
            </a:xfrm>
            <a:prstGeom prst="rect">
              <a:avLst/>
            </a:prstGeom>
          </p:spPr>
        </p:pic>
        <p:sp>
          <p:nvSpPr>
            <p:cNvPr id="5" name="Rectangle 4"/>
            <p:cNvSpPr/>
            <p:nvPr/>
          </p:nvSpPr>
          <p:spPr>
            <a:xfrm>
              <a:off x="7772400" y="1752600"/>
              <a:ext cx="535724"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cap="none" spc="0" dirty="0" smtClean="0">
                  <a:ln w="50800"/>
                  <a:solidFill>
                    <a:srgbClr val="C00000"/>
                  </a:solidFill>
                  <a:effectLst/>
                </a:rPr>
                <a:t>1</a:t>
              </a:r>
              <a:endParaRPr lang="en-US" sz="5400" b="1" cap="none" spc="0" dirty="0">
                <a:ln w="50800"/>
                <a:solidFill>
                  <a:srgbClr val="C00000"/>
                </a:solidFill>
                <a:effectLst/>
              </a:endParaRPr>
            </a:p>
          </p:txBody>
        </p:sp>
        <p:sp>
          <p:nvSpPr>
            <p:cNvPr id="6" name="Rectangle 5"/>
            <p:cNvSpPr/>
            <p:nvPr/>
          </p:nvSpPr>
          <p:spPr>
            <a:xfrm>
              <a:off x="4297211" y="2214265"/>
              <a:ext cx="535724"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cap="none" spc="0" dirty="0" smtClean="0">
                  <a:ln w="50800"/>
                  <a:solidFill>
                    <a:srgbClr val="C00000"/>
                  </a:solidFill>
                  <a:effectLst/>
                </a:rPr>
                <a:t>2</a:t>
              </a:r>
              <a:endParaRPr lang="en-US" sz="5400" b="1" cap="none" spc="0" dirty="0">
                <a:ln w="50800"/>
                <a:solidFill>
                  <a:srgbClr val="C00000"/>
                </a:solidFill>
                <a:effectLst/>
              </a:endParaRPr>
            </a:p>
          </p:txBody>
        </p:sp>
        <p:sp>
          <p:nvSpPr>
            <p:cNvPr id="7" name="Rectangle 6"/>
            <p:cNvSpPr/>
            <p:nvPr/>
          </p:nvSpPr>
          <p:spPr>
            <a:xfrm>
              <a:off x="5943600" y="3425536"/>
              <a:ext cx="535724"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cap="none" spc="0" dirty="0" smtClean="0">
                  <a:ln w="50800"/>
                  <a:solidFill>
                    <a:srgbClr val="C00000"/>
                  </a:solidFill>
                  <a:effectLst/>
                </a:rPr>
                <a:t>3</a:t>
              </a:r>
              <a:endParaRPr lang="en-US" sz="5400" b="1" cap="none" spc="0" dirty="0">
                <a:ln w="50800"/>
                <a:solidFill>
                  <a:srgbClr val="C00000"/>
                </a:solidFill>
                <a:effectLst/>
              </a:endParaRPr>
            </a:p>
          </p:txBody>
        </p:sp>
        <p:sp>
          <p:nvSpPr>
            <p:cNvPr id="8" name="Rectangle 7"/>
            <p:cNvSpPr/>
            <p:nvPr/>
          </p:nvSpPr>
          <p:spPr>
            <a:xfrm>
              <a:off x="5925142" y="1464117"/>
              <a:ext cx="535724"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cap="none" spc="0" dirty="0" smtClean="0">
                  <a:ln w="50800"/>
                  <a:solidFill>
                    <a:srgbClr val="C00000"/>
                  </a:solidFill>
                  <a:effectLst/>
                </a:rPr>
                <a:t>4</a:t>
              </a:r>
              <a:endParaRPr lang="en-US" sz="5400" b="1" cap="none" spc="0" dirty="0">
                <a:ln w="50800"/>
                <a:solidFill>
                  <a:srgbClr val="C00000"/>
                </a:solidFill>
                <a:effectLst/>
              </a:endParaRPr>
            </a:p>
          </p:txBody>
        </p:sp>
        <p:sp>
          <p:nvSpPr>
            <p:cNvPr id="9" name="Rectangle 8"/>
            <p:cNvSpPr/>
            <p:nvPr/>
          </p:nvSpPr>
          <p:spPr>
            <a:xfrm>
              <a:off x="6324600" y="5105400"/>
              <a:ext cx="535724"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cap="none" spc="0" dirty="0" smtClean="0">
                  <a:ln w="50800"/>
                  <a:solidFill>
                    <a:srgbClr val="002060"/>
                  </a:solidFill>
                  <a:effectLst/>
                </a:rPr>
                <a:t>5</a:t>
              </a:r>
              <a:endParaRPr lang="en-US" sz="5400" b="1" cap="none" spc="0" dirty="0">
                <a:ln w="50800"/>
                <a:solidFill>
                  <a:srgbClr val="002060"/>
                </a:solidFill>
                <a:effectLst/>
              </a:endParaRPr>
            </a:p>
          </p:txBody>
        </p:sp>
        <p:sp>
          <p:nvSpPr>
            <p:cNvPr id="10" name="Rectangle 9"/>
            <p:cNvSpPr/>
            <p:nvPr/>
          </p:nvSpPr>
          <p:spPr>
            <a:xfrm>
              <a:off x="2486891" y="3581400"/>
              <a:ext cx="535724"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cap="none" spc="0" dirty="0" smtClean="0">
                  <a:ln w="50800"/>
                  <a:solidFill>
                    <a:srgbClr val="002060"/>
                  </a:solidFill>
                  <a:effectLst/>
                </a:rPr>
                <a:t>6</a:t>
              </a:r>
              <a:endParaRPr lang="en-US" sz="5400" b="1" cap="none" spc="0" dirty="0">
                <a:ln w="50800"/>
                <a:solidFill>
                  <a:srgbClr val="002060"/>
                </a:solidFill>
                <a:effectLst/>
              </a:endParaRPr>
            </a:p>
          </p:txBody>
        </p:sp>
        <p:sp>
          <p:nvSpPr>
            <p:cNvPr id="11" name="Rectangle 10"/>
            <p:cNvSpPr/>
            <p:nvPr/>
          </p:nvSpPr>
          <p:spPr>
            <a:xfrm>
              <a:off x="2486891" y="1464117"/>
              <a:ext cx="535724"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cap="none" spc="0" dirty="0" smtClean="0">
                  <a:ln w="50800"/>
                  <a:solidFill>
                    <a:srgbClr val="002060"/>
                  </a:solidFill>
                  <a:effectLst/>
                </a:rPr>
                <a:t>7</a:t>
              </a:r>
              <a:endParaRPr lang="en-US" sz="5400" b="1" cap="none" spc="0" dirty="0">
                <a:ln w="50800"/>
                <a:solidFill>
                  <a:srgbClr val="002060"/>
                </a:solidFill>
                <a:effectLst/>
              </a:endParaRPr>
            </a:p>
          </p:txBody>
        </p:sp>
        <p:sp>
          <p:nvSpPr>
            <p:cNvPr id="12" name="Rectangle 11"/>
            <p:cNvSpPr/>
            <p:nvPr/>
          </p:nvSpPr>
          <p:spPr>
            <a:xfrm>
              <a:off x="838200" y="2214265"/>
              <a:ext cx="535724"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cap="none" spc="0" dirty="0" smtClean="0">
                  <a:ln w="50800"/>
                  <a:solidFill>
                    <a:srgbClr val="002060"/>
                  </a:solidFill>
                  <a:effectLst/>
                </a:rPr>
                <a:t>8</a:t>
              </a:r>
              <a:endParaRPr lang="en-US" sz="5400" b="1" cap="none" spc="0" dirty="0">
                <a:ln w="50800"/>
                <a:solidFill>
                  <a:srgbClr val="002060"/>
                </a:solidFill>
                <a:effectLst/>
              </a:endParaRPr>
            </a:p>
          </p:txBody>
        </p:sp>
        <p:sp>
          <p:nvSpPr>
            <p:cNvPr id="13" name="Rectangle 12"/>
            <p:cNvSpPr/>
            <p:nvPr/>
          </p:nvSpPr>
          <p:spPr>
            <a:xfrm>
              <a:off x="1951167" y="5257800"/>
              <a:ext cx="535724"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dirty="0">
                  <a:ln w="50800"/>
                  <a:solidFill>
                    <a:srgbClr val="002060"/>
                  </a:solidFill>
                </a:rPr>
                <a:t>9</a:t>
              </a:r>
              <a:endParaRPr lang="en-US" sz="5400" b="1" cap="none" spc="0" dirty="0">
                <a:ln w="50800"/>
                <a:solidFill>
                  <a:srgbClr val="002060"/>
                </a:solidFill>
                <a:effectLst/>
              </a:endParaRPr>
            </a:p>
          </p:txBody>
        </p:sp>
      </p:grpSp>
      <p:sp>
        <p:nvSpPr>
          <p:cNvPr id="2" name="Date Placeholder 1"/>
          <p:cNvSpPr>
            <a:spLocks noGrp="1"/>
          </p:cNvSpPr>
          <p:nvPr>
            <p:ph type="dt" sz="half" idx="10"/>
          </p:nvPr>
        </p:nvSpPr>
        <p:spPr/>
        <p:txBody>
          <a:bodyPr/>
          <a:lstStyle/>
          <a:p>
            <a:fld id="{696BE124-C098-4C10-A4E0-35AB92FEDB17}" type="datetime1">
              <a:rPr lang="en-US" smtClean="0"/>
              <a:pPr/>
              <a:t>4/22/2019</a:t>
            </a:fld>
            <a:endParaRPr lang="en-US"/>
          </a:p>
        </p:txBody>
      </p:sp>
      <p:sp>
        <p:nvSpPr>
          <p:cNvPr id="14" name="Footer Placeholder 13"/>
          <p:cNvSpPr>
            <a:spLocks noGrp="1"/>
          </p:cNvSpPr>
          <p:nvPr>
            <p:ph type="ftr" sz="quarter" idx="11"/>
          </p:nvPr>
        </p:nvSpPr>
        <p:spPr/>
        <p:txBody>
          <a:bodyPr/>
          <a:lstStyle/>
          <a:p>
            <a:r>
              <a:rPr lang="en-US" smtClean="0"/>
              <a:t>Presented by: SB Satorre</a:t>
            </a:r>
            <a:endParaRPr lang="en-US"/>
          </a:p>
        </p:txBody>
      </p:sp>
      <p:sp>
        <p:nvSpPr>
          <p:cNvPr id="15" name="Slide Number Placeholder 14"/>
          <p:cNvSpPr>
            <a:spLocks noGrp="1"/>
          </p:cNvSpPr>
          <p:nvPr>
            <p:ph type="sldNum" sz="quarter" idx="12"/>
          </p:nvPr>
        </p:nvSpPr>
        <p:spPr/>
        <p:txBody>
          <a:bodyPr/>
          <a:lstStyle/>
          <a:p>
            <a:fld id="{822E5A0F-B1E8-4478-90B8-AFFAD5B6DDF0}" type="slidenum">
              <a:rPr lang="en-US" smtClean="0"/>
              <a:pPr/>
              <a:t>4</a:t>
            </a:fld>
            <a:endParaRPr lang="en-US"/>
          </a:p>
        </p:txBody>
      </p:sp>
    </p:spTree>
    <p:extLst>
      <p:ext uri="{BB962C8B-B14F-4D97-AF65-F5344CB8AC3E}">
        <p14:creationId xmlns="" xmlns:p14="http://schemas.microsoft.com/office/powerpoint/2010/main" val="1564531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Customer Segments</a:t>
            </a:r>
            <a:endParaRPr lang="en-US" b="1" dirty="0"/>
          </a:p>
        </p:txBody>
      </p:sp>
      <p:sp>
        <p:nvSpPr>
          <p:cNvPr id="3" name="Content Placeholder 2"/>
          <p:cNvSpPr>
            <a:spLocks noGrp="1"/>
          </p:cNvSpPr>
          <p:nvPr>
            <p:ph idx="1"/>
          </p:nvPr>
        </p:nvSpPr>
        <p:spPr/>
        <p:txBody>
          <a:bodyPr/>
          <a:lstStyle/>
          <a:p>
            <a:r>
              <a:rPr lang="en-US" sz="3200" dirty="0"/>
              <a:t>For whom are we creating value?</a:t>
            </a:r>
          </a:p>
          <a:p>
            <a:r>
              <a:rPr lang="en-US" sz="3200" dirty="0"/>
              <a:t>Who are our most important customers?</a:t>
            </a:r>
          </a:p>
          <a:p>
            <a:pPr lvl="1"/>
            <a:r>
              <a:rPr lang="en-US" sz="2800" dirty="0"/>
              <a:t>Mass Market</a:t>
            </a:r>
          </a:p>
          <a:p>
            <a:pPr lvl="1"/>
            <a:r>
              <a:rPr lang="en-US" sz="2800" dirty="0"/>
              <a:t>Niche Market</a:t>
            </a:r>
          </a:p>
          <a:p>
            <a:pPr lvl="1"/>
            <a:r>
              <a:rPr lang="en-US" sz="2800" dirty="0"/>
              <a:t>Segmented</a:t>
            </a:r>
          </a:p>
          <a:p>
            <a:pPr lvl="1"/>
            <a:r>
              <a:rPr lang="en-US" sz="2800" dirty="0"/>
              <a:t>Diversified</a:t>
            </a:r>
          </a:p>
          <a:p>
            <a:pPr lvl="1"/>
            <a:r>
              <a:rPr lang="en-US" sz="2800" dirty="0"/>
              <a:t>Multi-sided Platform</a:t>
            </a:r>
          </a:p>
          <a:p>
            <a:endParaRPr lang="en-US" sz="3200" dirty="0"/>
          </a:p>
          <a:p>
            <a:endParaRPr lang="en-US" dirty="0"/>
          </a:p>
        </p:txBody>
      </p:sp>
      <p:sp>
        <p:nvSpPr>
          <p:cNvPr id="4" name="Date Placeholder 3"/>
          <p:cNvSpPr>
            <a:spLocks noGrp="1"/>
          </p:cNvSpPr>
          <p:nvPr>
            <p:ph type="dt" sz="half" idx="10"/>
          </p:nvPr>
        </p:nvSpPr>
        <p:spPr/>
        <p:txBody>
          <a:bodyPr/>
          <a:lstStyle/>
          <a:p>
            <a:fld id="{9FF5D79A-291C-4C52-BC32-1514433FE717}" type="datetime1">
              <a:rPr lang="en-US" smtClean="0"/>
              <a:pPr/>
              <a:t>4/22/2019</a:t>
            </a:fld>
            <a:endParaRPr lang="en-US"/>
          </a:p>
        </p:txBody>
      </p:sp>
      <p:sp>
        <p:nvSpPr>
          <p:cNvPr id="5" name="Footer Placeholder 4"/>
          <p:cNvSpPr>
            <a:spLocks noGrp="1"/>
          </p:cNvSpPr>
          <p:nvPr>
            <p:ph type="ftr" sz="quarter" idx="11"/>
          </p:nvPr>
        </p:nvSpPr>
        <p:spPr/>
        <p:txBody>
          <a:bodyPr/>
          <a:lstStyle/>
          <a:p>
            <a:r>
              <a:rPr lang="en-US" smtClean="0"/>
              <a:t>Presented by: SB Satorre</a:t>
            </a:r>
            <a:endParaRPr lang="en-US"/>
          </a:p>
        </p:txBody>
      </p:sp>
      <p:sp>
        <p:nvSpPr>
          <p:cNvPr id="6" name="Slide Number Placeholder 5"/>
          <p:cNvSpPr>
            <a:spLocks noGrp="1"/>
          </p:cNvSpPr>
          <p:nvPr>
            <p:ph type="sldNum" sz="quarter" idx="12"/>
          </p:nvPr>
        </p:nvSpPr>
        <p:spPr/>
        <p:txBody>
          <a:bodyPr/>
          <a:lstStyle/>
          <a:p>
            <a:fld id="{822E5A0F-B1E8-4478-90B8-AFFAD5B6DDF0}" type="slidenum">
              <a:rPr lang="en-US" smtClean="0"/>
              <a:pPr/>
              <a:t>5</a:t>
            </a:fld>
            <a:endParaRPr lang="en-US"/>
          </a:p>
        </p:txBody>
      </p:sp>
    </p:spTree>
    <p:extLst>
      <p:ext uri="{BB962C8B-B14F-4D97-AF65-F5344CB8AC3E}">
        <p14:creationId xmlns="" xmlns:p14="http://schemas.microsoft.com/office/powerpoint/2010/main" val="2472646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Customer Segments</a:t>
            </a:r>
            <a:endParaRPr lang="en-US" b="1" dirty="0"/>
          </a:p>
        </p:txBody>
      </p:sp>
      <p:sp>
        <p:nvSpPr>
          <p:cNvPr id="3" name="Content Placeholder 2"/>
          <p:cNvSpPr>
            <a:spLocks noGrp="1"/>
          </p:cNvSpPr>
          <p:nvPr>
            <p:ph idx="1"/>
          </p:nvPr>
        </p:nvSpPr>
        <p:spPr/>
        <p:txBody>
          <a:bodyPr>
            <a:normAutofit/>
          </a:bodyPr>
          <a:lstStyle/>
          <a:p>
            <a:r>
              <a:rPr lang="en-US" sz="2400" b="1" u="sng" dirty="0"/>
              <a:t>Mass Market</a:t>
            </a:r>
            <a:r>
              <a:rPr lang="en-US" sz="2400" dirty="0"/>
              <a:t>: There is no specific segmentation for a company that follows the Mass Market element as the organization displays a wide view of potential clients. e.g. Car</a:t>
            </a:r>
          </a:p>
          <a:p>
            <a:r>
              <a:rPr lang="en-US" sz="2400" b="1" u="sng" dirty="0"/>
              <a:t>Niche Market</a:t>
            </a:r>
            <a:r>
              <a:rPr lang="en-US" sz="2400" dirty="0"/>
              <a:t>: Customer segmentation based on specialized needs and characteristics of its clients. e.g Rolex</a:t>
            </a:r>
          </a:p>
          <a:p>
            <a:r>
              <a:rPr lang="en-US" sz="2400" b="1" u="sng" dirty="0"/>
              <a:t>Segmented</a:t>
            </a:r>
            <a:r>
              <a:rPr lang="en-US" sz="2400" dirty="0"/>
              <a:t>: A company applies additional segmentation within existing customer segment. In the segmented situation, the business may further distinguish its clients based on gender, age, and/or income.</a:t>
            </a:r>
          </a:p>
          <a:p>
            <a:endParaRPr lang="en-US" sz="2400" dirty="0"/>
          </a:p>
          <a:p>
            <a:endParaRPr lang="en-US" sz="2400" dirty="0"/>
          </a:p>
        </p:txBody>
      </p:sp>
      <p:sp>
        <p:nvSpPr>
          <p:cNvPr id="4" name="Date Placeholder 3"/>
          <p:cNvSpPr>
            <a:spLocks noGrp="1"/>
          </p:cNvSpPr>
          <p:nvPr>
            <p:ph type="dt" sz="half" idx="10"/>
          </p:nvPr>
        </p:nvSpPr>
        <p:spPr/>
        <p:txBody>
          <a:bodyPr/>
          <a:lstStyle/>
          <a:p>
            <a:fld id="{728E7807-9CA2-4E32-97D5-9DE44B13A143}" type="datetime1">
              <a:rPr lang="en-US" smtClean="0"/>
              <a:pPr/>
              <a:t>4/22/2019</a:t>
            </a:fld>
            <a:endParaRPr lang="en-US"/>
          </a:p>
        </p:txBody>
      </p:sp>
      <p:sp>
        <p:nvSpPr>
          <p:cNvPr id="5" name="Footer Placeholder 4"/>
          <p:cNvSpPr>
            <a:spLocks noGrp="1"/>
          </p:cNvSpPr>
          <p:nvPr>
            <p:ph type="ftr" sz="quarter" idx="11"/>
          </p:nvPr>
        </p:nvSpPr>
        <p:spPr/>
        <p:txBody>
          <a:bodyPr/>
          <a:lstStyle/>
          <a:p>
            <a:r>
              <a:rPr lang="en-US" smtClean="0"/>
              <a:t>Presented by: SB Satorre</a:t>
            </a:r>
            <a:endParaRPr lang="en-US"/>
          </a:p>
        </p:txBody>
      </p:sp>
      <p:sp>
        <p:nvSpPr>
          <p:cNvPr id="6" name="Slide Number Placeholder 5"/>
          <p:cNvSpPr>
            <a:spLocks noGrp="1"/>
          </p:cNvSpPr>
          <p:nvPr>
            <p:ph type="sldNum" sz="quarter" idx="12"/>
          </p:nvPr>
        </p:nvSpPr>
        <p:spPr/>
        <p:txBody>
          <a:bodyPr/>
          <a:lstStyle/>
          <a:p>
            <a:fld id="{822E5A0F-B1E8-4478-90B8-AFFAD5B6DDF0}" type="slidenum">
              <a:rPr lang="en-US" smtClean="0"/>
              <a:pPr/>
              <a:t>6</a:t>
            </a:fld>
            <a:endParaRPr lang="en-US"/>
          </a:p>
        </p:txBody>
      </p:sp>
    </p:spTree>
    <p:extLst>
      <p:ext uri="{BB962C8B-B14F-4D97-AF65-F5344CB8AC3E}">
        <p14:creationId xmlns="" xmlns:p14="http://schemas.microsoft.com/office/powerpoint/2010/main" val="3441560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Customer Segments</a:t>
            </a:r>
            <a:endParaRPr lang="en-US" b="1" dirty="0"/>
          </a:p>
        </p:txBody>
      </p:sp>
      <p:sp>
        <p:nvSpPr>
          <p:cNvPr id="3" name="Content Placeholder 2"/>
          <p:cNvSpPr>
            <a:spLocks noGrp="1"/>
          </p:cNvSpPr>
          <p:nvPr>
            <p:ph idx="1"/>
          </p:nvPr>
        </p:nvSpPr>
        <p:spPr/>
        <p:txBody>
          <a:bodyPr>
            <a:normAutofit lnSpcReduction="10000"/>
          </a:bodyPr>
          <a:lstStyle/>
          <a:p>
            <a:r>
              <a:rPr lang="en-US" sz="2800" b="1" u="sng" dirty="0"/>
              <a:t>Diversify</a:t>
            </a:r>
            <a:r>
              <a:rPr lang="en-US" sz="2800" dirty="0"/>
              <a:t>: A business serves multiple customer segments with different needs and characteristics</a:t>
            </a:r>
            <a:r>
              <a:rPr lang="en-US" sz="2800" dirty="0" smtClean="0"/>
              <a:t>.</a:t>
            </a:r>
          </a:p>
          <a:p>
            <a:pPr marL="114300" indent="0">
              <a:buNone/>
            </a:pPr>
            <a:endParaRPr lang="en-US" sz="2800" dirty="0"/>
          </a:p>
          <a:p>
            <a:r>
              <a:rPr lang="en-US" sz="2800" b="1" u="sng" dirty="0"/>
              <a:t>Multi-Sided Platform / Market</a:t>
            </a:r>
            <a:r>
              <a:rPr lang="en-US" sz="2800" dirty="0"/>
              <a:t>: For a smooth day to day business operation, some companies will serve mutually dependent customer segment. A credit card company will provide services to credit card holders while simultaneously assisting merchants who accept those credit cards.</a:t>
            </a:r>
          </a:p>
          <a:p>
            <a:endParaRPr lang="en-US" sz="2800" dirty="0"/>
          </a:p>
          <a:p>
            <a:endParaRPr lang="en-US" sz="2800" dirty="0"/>
          </a:p>
        </p:txBody>
      </p:sp>
      <p:sp>
        <p:nvSpPr>
          <p:cNvPr id="4" name="Date Placeholder 3"/>
          <p:cNvSpPr>
            <a:spLocks noGrp="1"/>
          </p:cNvSpPr>
          <p:nvPr>
            <p:ph type="dt" sz="half" idx="10"/>
          </p:nvPr>
        </p:nvSpPr>
        <p:spPr/>
        <p:txBody>
          <a:bodyPr/>
          <a:lstStyle/>
          <a:p>
            <a:fld id="{15EE91ED-B256-41FC-A9CA-782D135A79E3}" type="datetime1">
              <a:rPr lang="en-US" smtClean="0"/>
              <a:pPr/>
              <a:t>4/22/2019</a:t>
            </a:fld>
            <a:endParaRPr lang="en-US"/>
          </a:p>
        </p:txBody>
      </p:sp>
      <p:sp>
        <p:nvSpPr>
          <p:cNvPr id="5" name="Footer Placeholder 4"/>
          <p:cNvSpPr>
            <a:spLocks noGrp="1"/>
          </p:cNvSpPr>
          <p:nvPr>
            <p:ph type="ftr" sz="quarter" idx="11"/>
          </p:nvPr>
        </p:nvSpPr>
        <p:spPr/>
        <p:txBody>
          <a:bodyPr/>
          <a:lstStyle/>
          <a:p>
            <a:r>
              <a:rPr lang="en-US" smtClean="0"/>
              <a:t>Presented by: SB Satorre</a:t>
            </a:r>
            <a:endParaRPr lang="en-US"/>
          </a:p>
        </p:txBody>
      </p:sp>
      <p:sp>
        <p:nvSpPr>
          <p:cNvPr id="6" name="Slide Number Placeholder 5"/>
          <p:cNvSpPr>
            <a:spLocks noGrp="1"/>
          </p:cNvSpPr>
          <p:nvPr>
            <p:ph type="sldNum" sz="quarter" idx="12"/>
          </p:nvPr>
        </p:nvSpPr>
        <p:spPr/>
        <p:txBody>
          <a:bodyPr/>
          <a:lstStyle/>
          <a:p>
            <a:fld id="{822E5A0F-B1E8-4478-90B8-AFFAD5B6DDF0}" type="slidenum">
              <a:rPr lang="en-US" smtClean="0"/>
              <a:pPr/>
              <a:t>7</a:t>
            </a:fld>
            <a:endParaRPr lang="en-US"/>
          </a:p>
        </p:txBody>
      </p:sp>
    </p:spTree>
    <p:extLst>
      <p:ext uri="{BB962C8B-B14F-4D97-AF65-F5344CB8AC3E}">
        <p14:creationId xmlns="" xmlns:p14="http://schemas.microsoft.com/office/powerpoint/2010/main" val="3833829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Customer Empathy Map</a:t>
            </a:r>
            <a:endParaRPr lang="en-US" b="1" dirty="0"/>
          </a:p>
        </p:txBody>
      </p:sp>
      <p:sp>
        <p:nvSpPr>
          <p:cNvPr id="3" name="Content Placeholder 2"/>
          <p:cNvSpPr>
            <a:spLocks noGrp="1"/>
          </p:cNvSpPr>
          <p:nvPr>
            <p:ph idx="1"/>
          </p:nvPr>
        </p:nvSpPr>
        <p:spPr/>
        <p:txBody>
          <a:bodyPr>
            <a:normAutofit/>
          </a:bodyPr>
          <a:lstStyle/>
          <a:p>
            <a:pPr marL="114300" indent="0">
              <a:buNone/>
            </a:pPr>
            <a:r>
              <a:rPr lang="en-US" sz="2400" dirty="0"/>
              <a:t>An empathy map is a collaborative tool teams can use to gain a deeper insight into their customers. Much like a user persona, an empathy map can represent a group of users, such as a customer segment. </a:t>
            </a:r>
            <a:endParaRPr lang="en-US" sz="2400" dirty="0" smtClean="0"/>
          </a:p>
          <a:p>
            <a:pPr marL="114300" indent="0">
              <a:buNone/>
            </a:pPr>
            <a:r>
              <a:rPr lang="en-US" sz="2400" dirty="0" smtClean="0"/>
              <a:t>Sections:</a:t>
            </a:r>
            <a:endParaRPr lang="en-US" sz="2400" dirty="0"/>
          </a:p>
          <a:p>
            <a:pPr marL="571500" indent="-457200">
              <a:buFont typeface="+mj-lt"/>
              <a:buAutoNum type="arabicPeriod"/>
            </a:pPr>
            <a:r>
              <a:rPr lang="en-US" sz="2400" dirty="0"/>
              <a:t>Think &amp; Feel</a:t>
            </a:r>
          </a:p>
          <a:p>
            <a:pPr marL="571500" indent="-457200">
              <a:buFont typeface="+mj-lt"/>
              <a:buAutoNum type="arabicPeriod"/>
            </a:pPr>
            <a:r>
              <a:rPr lang="en-US" sz="2400" dirty="0"/>
              <a:t>Hear</a:t>
            </a:r>
          </a:p>
          <a:p>
            <a:pPr marL="571500" indent="-457200">
              <a:buFont typeface="+mj-lt"/>
              <a:buAutoNum type="arabicPeriod"/>
            </a:pPr>
            <a:r>
              <a:rPr lang="en-US" sz="2400" dirty="0"/>
              <a:t>See</a:t>
            </a:r>
          </a:p>
          <a:p>
            <a:pPr marL="571500" indent="-457200">
              <a:buFont typeface="+mj-lt"/>
              <a:buAutoNum type="arabicPeriod"/>
            </a:pPr>
            <a:r>
              <a:rPr lang="en-US" sz="2400" dirty="0"/>
              <a:t>Say &amp; Do</a:t>
            </a:r>
          </a:p>
          <a:p>
            <a:pPr marL="571500" indent="-457200">
              <a:buFont typeface="+mj-lt"/>
              <a:buAutoNum type="arabicPeriod"/>
            </a:pPr>
            <a:r>
              <a:rPr lang="en-US" sz="2400" dirty="0"/>
              <a:t>Pain</a:t>
            </a:r>
          </a:p>
          <a:p>
            <a:pPr marL="571500" indent="-457200">
              <a:buFont typeface="+mj-lt"/>
              <a:buAutoNum type="arabicPeriod"/>
            </a:pPr>
            <a:r>
              <a:rPr lang="en-US" sz="2400" dirty="0"/>
              <a:t>Gain</a:t>
            </a:r>
          </a:p>
          <a:p>
            <a:pPr marL="114300" indent="0">
              <a:buNone/>
            </a:pPr>
            <a:endParaRPr lang="en-US" sz="2400" dirty="0"/>
          </a:p>
        </p:txBody>
      </p:sp>
      <p:sp>
        <p:nvSpPr>
          <p:cNvPr id="4" name="Date Placeholder 3"/>
          <p:cNvSpPr>
            <a:spLocks noGrp="1"/>
          </p:cNvSpPr>
          <p:nvPr>
            <p:ph type="dt" sz="half" idx="10"/>
          </p:nvPr>
        </p:nvSpPr>
        <p:spPr/>
        <p:txBody>
          <a:bodyPr/>
          <a:lstStyle/>
          <a:p>
            <a:fld id="{49035F4F-5051-43A1-AC38-F856738DCAC4}" type="datetime1">
              <a:rPr lang="en-US" smtClean="0"/>
              <a:pPr/>
              <a:t>4/22/2019</a:t>
            </a:fld>
            <a:endParaRPr lang="en-US"/>
          </a:p>
        </p:txBody>
      </p:sp>
      <p:sp>
        <p:nvSpPr>
          <p:cNvPr id="5" name="Footer Placeholder 4"/>
          <p:cNvSpPr>
            <a:spLocks noGrp="1"/>
          </p:cNvSpPr>
          <p:nvPr>
            <p:ph type="ftr" sz="quarter" idx="11"/>
          </p:nvPr>
        </p:nvSpPr>
        <p:spPr/>
        <p:txBody>
          <a:bodyPr/>
          <a:lstStyle/>
          <a:p>
            <a:r>
              <a:rPr lang="en-US" smtClean="0"/>
              <a:t>Presented by: SB Satorre</a:t>
            </a:r>
            <a:endParaRPr lang="en-US"/>
          </a:p>
        </p:txBody>
      </p:sp>
      <p:sp>
        <p:nvSpPr>
          <p:cNvPr id="6" name="Slide Number Placeholder 5"/>
          <p:cNvSpPr>
            <a:spLocks noGrp="1"/>
          </p:cNvSpPr>
          <p:nvPr>
            <p:ph type="sldNum" sz="quarter" idx="12"/>
          </p:nvPr>
        </p:nvSpPr>
        <p:spPr/>
        <p:txBody>
          <a:bodyPr/>
          <a:lstStyle/>
          <a:p>
            <a:fld id="{822E5A0F-B1E8-4478-90B8-AFFAD5B6DDF0}" type="slidenum">
              <a:rPr lang="en-US" smtClean="0"/>
              <a:pPr/>
              <a:t>8</a:t>
            </a:fld>
            <a:endParaRPr lang="en-US"/>
          </a:p>
        </p:txBody>
      </p:sp>
    </p:spTree>
    <p:extLst>
      <p:ext uri="{BB962C8B-B14F-4D97-AF65-F5344CB8AC3E}">
        <p14:creationId xmlns="" xmlns:p14="http://schemas.microsoft.com/office/powerpoint/2010/main" val="3565142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Uses</a:t>
            </a:r>
            <a:endParaRPr lang="en-US" b="1" dirty="0"/>
          </a:p>
        </p:txBody>
      </p:sp>
      <p:sp>
        <p:nvSpPr>
          <p:cNvPr id="3" name="Content Placeholder 2"/>
          <p:cNvSpPr>
            <a:spLocks noGrp="1"/>
          </p:cNvSpPr>
          <p:nvPr>
            <p:ph idx="1"/>
          </p:nvPr>
        </p:nvSpPr>
        <p:spPr/>
        <p:txBody>
          <a:bodyPr>
            <a:normAutofit/>
          </a:bodyPr>
          <a:lstStyle/>
          <a:p>
            <a:pPr marL="571500" indent="-457200">
              <a:buFont typeface="+mj-lt"/>
              <a:buAutoNum type="arabicPeriod"/>
            </a:pPr>
            <a:r>
              <a:rPr lang="en-US" sz="2800" dirty="0" smtClean="0"/>
              <a:t>diving </a:t>
            </a:r>
            <a:r>
              <a:rPr lang="en-US" sz="2800" dirty="0"/>
              <a:t>into the customer segments of a business model canvas</a:t>
            </a:r>
          </a:p>
          <a:p>
            <a:pPr marL="571500" indent="-457200">
              <a:buFont typeface="+mj-lt"/>
              <a:buAutoNum type="arabicPeriod"/>
            </a:pPr>
            <a:r>
              <a:rPr lang="en-US" sz="2800" dirty="0"/>
              <a:t>elaborating on user personas</a:t>
            </a:r>
          </a:p>
          <a:p>
            <a:pPr marL="571500" indent="-457200">
              <a:buFont typeface="+mj-lt"/>
              <a:buAutoNum type="arabicPeriod"/>
            </a:pPr>
            <a:r>
              <a:rPr lang="en-US" sz="2800" dirty="0"/>
              <a:t>capturing the behaviors when pair interviewing a customer</a:t>
            </a:r>
          </a:p>
          <a:p>
            <a:pPr marL="571500" indent="-457200">
              <a:buFont typeface="+mj-lt"/>
              <a:buAutoNum type="arabicPeriod"/>
            </a:pPr>
            <a:r>
              <a:rPr lang="en-US" sz="2800" dirty="0"/>
              <a:t>building out the “user” in your user story</a:t>
            </a:r>
          </a:p>
        </p:txBody>
      </p:sp>
      <p:sp>
        <p:nvSpPr>
          <p:cNvPr id="5" name="Date Placeholder 4"/>
          <p:cNvSpPr>
            <a:spLocks noGrp="1"/>
          </p:cNvSpPr>
          <p:nvPr>
            <p:ph type="dt" sz="half" idx="10"/>
          </p:nvPr>
        </p:nvSpPr>
        <p:spPr/>
        <p:txBody>
          <a:bodyPr/>
          <a:lstStyle/>
          <a:p>
            <a:fld id="{80A1A954-C9BB-41AD-9508-6865CFB02A8B}" type="datetime1">
              <a:rPr lang="en-US" smtClean="0"/>
              <a:pPr/>
              <a:t>4/22/2019</a:t>
            </a:fld>
            <a:endParaRPr lang="en-US"/>
          </a:p>
        </p:txBody>
      </p:sp>
      <p:sp>
        <p:nvSpPr>
          <p:cNvPr id="6" name="Footer Placeholder 5"/>
          <p:cNvSpPr>
            <a:spLocks noGrp="1"/>
          </p:cNvSpPr>
          <p:nvPr>
            <p:ph type="ftr" sz="quarter" idx="11"/>
          </p:nvPr>
        </p:nvSpPr>
        <p:spPr/>
        <p:txBody>
          <a:bodyPr/>
          <a:lstStyle/>
          <a:p>
            <a:r>
              <a:rPr lang="en-US" smtClean="0"/>
              <a:t>Presented by: SB Satorre</a:t>
            </a:r>
            <a:endParaRPr lang="en-US"/>
          </a:p>
        </p:txBody>
      </p:sp>
      <p:sp>
        <p:nvSpPr>
          <p:cNvPr id="7" name="Slide Number Placeholder 6"/>
          <p:cNvSpPr>
            <a:spLocks noGrp="1"/>
          </p:cNvSpPr>
          <p:nvPr>
            <p:ph type="sldNum" sz="quarter" idx="12"/>
          </p:nvPr>
        </p:nvSpPr>
        <p:spPr/>
        <p:txBody>
          <a:bodyPr/>
          <a:lstStyle/>
          <a:p>
            <a:fld id="{822E5A0F-B1E8-4478-90B8-AFFAD5B6DDF0}" type="slidenum">
              <a:rPr lang="en-US" smtClean="0"/>
              <a:pPr/>
              <a:t>9</a:t>
            </a:fld>
            <a:endParaRPr lang="en-US"/>
          </a:p>
        </p:txBody>
      </p:sp>
      <p:sp>
        <p:nvSpPr>
          <p:cNvPr id="4" name="TextBox 3"/>
          <p:cNvSpPr txBox="1"/>
          <p:nvPr/>
        </p:nvSpPr>
        <p:spPr>
          <a:xfrm>
            <a:off x="381000" y="5257800"/>
            <a:ext cx="4267200" cy="369332"/>
          </a:xfrm>
          <a:prstGeom prst="rect">
            <a:avLst/>
          </a:prstGeom>
          <a:noFill/>
        </p:spPr>
        <p:txBody>
          <a:bodyPr wrap="square" rtlCol="0">
            <a:spAutoFit/>
          </a:bodyPr>
          <a:lstStyle/>
          <a:p>
            <a:r>
              <a:rPr lang="en-US" dirty="0" smtClean="0"/>
              <a:t>Example: Customer Empathy Map</a:t>
            </a:r>
            <a:endParaRPr lang="en-US" dirty="0"/>
          </a:p>
        </p:txBody>
      </p:sp>
    </p:spTree>
    <p:extLst>
      <p:ext uri="{BB962C8B-B14F-4D97-AF65-F5344CB8AC3E}">
        <p14:creationId xmlns="" xmlns:p14="http://schemas.microsoft.com/office/powerpoint/2010/main" val="41225715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27</TotalTime>
  <Words>1242</Words>
  <Application>Microsoft Office PowerPoint</Application>
  <PresentationFormat>On-screen Show (4:3)</PresentationFormat>
  <Paragraphs>275</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Adjacency</vt:lpstr>
      <vt:lpstr>Business Model</vt:lpstr>
      <vt:lpstr>Business Model</vt:lpstr>
      <vt:lpstr>Business Model Canvas</vt:lpstr>
      <vt:lpstr>Slide 4</vt:lpstr>
      <vt:lpstr>1. Customer Segments</vt:lpstr>
      <vt:lpstr>Customer Segments</vt:lpstr>
      <vt:lpstr>Customer Segments</vt:lpstr>
      <vt:lpstr>Customer Empathy Map</vt:lpstr>
      <vt:lpstr>Uses</vt:lpstr>
      <vt:lpstr>Customer Empathy Map</vt:lpstr>
      <vt:lpstr>Value Proposition</vt:lpstr>
      <vt:lpstr>Characteristics of a good VP</vt:lpstr>
      <vt:lpstr>Value Proposition Canvas</vt:lpstr>
      <vt:lpstr>Slide 14</vt:lpstr>
      <vt:lpstr>Slide 15</vt:lpstr>
      <vt:lpstr>3. Channels</vt:lpstr>
      <vt:lpstr>4. Customer Relationships</vt:lpstr>
      <vt:lpstr>Examples of Customer Relationships</vt:lpstr>
      <vt:lpstr>Slide 19</vt:lpstr>
      <vt:lpstr>Slide 20</vt:lpstr>
      <vt:lpstr>5. Revenue Streams</vt:lpstr>
      <vt:lpstr>Types of Revenue Streams</vt:lpstr>
      <vt:lpstr>6. Key Resources</vt:lpstr>
      <vt:lpstr>Types of Key Resources</vt:lpstr>
      <vt:lpstr>7. Key Activities</vt:lpstr>
      <vt:lpstr>8. Key Partners</vt:lpstr>
      <vt:lpstr>8. Cost Structure</vt:lpstr>
      <vt:lpstr>Slide 28</vt:lpstr>
      <vt:lpstr>Slide 29</vt:lpstr>
      <vt:lpstr>Slide 30</vt:lpstr>
      <vt:lpstr>Slide 31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Model</dc:title>
  <dc:creator>sheryl</dc:creator>
  <cp:lastModifiedBy>Sheryl</cp:lastModifiedBy>
  <cp:revision>5</cp:revision>
  <dcterms:created xsi:type="dcterms:W3CDTF">2015-06-08T09:17:50Z</dcterms:created>
  <dcterms:modified xsi:type="dcterms:W3CDTF">2019-04-22T06:29:39Z</dcterms:modified>
</cp:coreProperties>
</file>