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2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507dbf2a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507dbf2a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507dbf2a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507dbf2a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507dbf2a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507dbf2a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507dbf2a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507dbf2a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0775" y="151275"/>
            <a:ext cx="24507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Stylehive</a:t>
            </a:r>
            <a:endParaRPr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01. User Management</a:t>
            </a:r>
            <a:endParaRPr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675987" y="834987"/>
            <a:ext cx="2178300" cy="63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01.01 Create a user account</a:t>
            </a:r>
            <a:endParaRPr sz="900" dirty="0"/>
          </a:p>
        </p:txBody>
      </p:sp>
      <p:sp>
        <p:nvSpPr>
          <p:cNvPr id="56" name="Google Shape;56;p13"/>
          <p:cNvSpPr/>
          <p:nvPr/>
        </p:nvSpPr>
        <p:spPr>
          <a:xfrm>
            <a:off x="3766672" y="1946937"/>
            <a:ext cx="2178300" cy="63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900" dirty="0">
                <a:solidFill>
                  <a:schemeClr val="dk1"/>
                </a:solidFill>
              </a:rPr>
              <a:t>01.02 Login to Account</a:t>
            </a:r>
            <a:endParaRPr sz="900" dirty="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766672" y="3458375"/>
            <a:ext cx="2178300" cy="63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01.03 Manage User Profile</a:t>
            </a:r>
            <a:endParaRPr sz="900" dirty="0"/>
          </a:p>
        </p:txBody>
      </p:sp>
      <p:sp>
        <p:nvSpPr>
          <p:cNvPr id="62" name="Google Shape;62;p13"/>
          <p:cNvSpPr txBox="1"/>
          <p:nvPr/>
        </p:nvSpPr>
        <p:spPr>
          <a:xfrm>
            <a:off x="7507637" y="2967757"/>
            <a:ext cx="1409651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dirty="0"/>
              <a:t>Database Administrator</a:t>
            </a:r>
            <a:endParaRPr sz="900" dirty="0"/>
          </a:p>
        </p:txBody>
      </p:sp>
      <p:cxnSp>
        <p:nvCxnSpPr>
          <p:cNvPr id="63" name="Google Shape;63;p13"/>
          <p:cNvCxnSpPr>
            <a:stCxn id="64" idx="3"/>
            <a:endCxn id="64" idx="3"/>
          </p:cNvCxnSpPr>
          <p:nvPr/>
        </p:nvCxnSpPr>
        <p:spPr>
          <a:xfrm>
            <a:off x="892645" y="14007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13"/>
          <p:cNvCxnSpPr>
            <a:stCxn id="66" idx="1"/>
            <a:endCxn id="66" idx="1"/>
          </p:cNvCxnSpPr>
          <p:nvPr/>
        </p:nvCxnSpPr>
        <p:spPr>
          <a:xfrm>
            <a:off x="7708525" y="21903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3"/>
          <p:cNvSpPr txBox="1"/>
          <p:nvPr/>
        </p:nvSpPr>
        <p:spPr>
          <a:xfrm>
            <a:off x="39800" y="340087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Guest User</a:t>
            </a:r>
            <a:endParaRPr sz="900" dirty="0"/>
          </a:p>
        </p:txBody>
      </p:sp>
      <p:cxnSp>
        <p:nvCxnSpPr>
          <p:cNvPr id="69" name="Google Shape;69;p13"/>
          <p:cNvCxnSpPr>
            <a:stCxn id="70" idx="3"/>
            <a:endCxn id="55" idx="2"/>
          </p:cNvCxnSpPr>
          <p:nvPr/>
        </p:nvCxnSpPr>
        <p:spPr>
          <a:xfrm flipV="1">
            <a:off x="892575" y="1152687"/>
            <a:ext cx="2783412" cy="18110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447" y="2713750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178700" y="4586600"/>
            <a:ext cx="1163700" cy="429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Registered User</a:t>
            </a:r>
            <a:endParaRPr sz="900" dirty="0"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47" y="3899475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3"/>
          <p:cNvCxnSpPr>
            <a:cxnSpLocks/>
            <a:stCxn id="86" idx="3"/>
            <a:endCxn id="57" idx="2"/>
          </p:cNvCxnSpPr>
          <p:nvPr/>
        </p:nvCxnSpPr>
        <p:spPr>
          <a:xfrm flipV="1">
            <a:off x="882212" y="3776075"/>
            <a:ext cx="2884460" cy="49571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" name="Google Shape;91;p13"/>
          <p:cNvCxnSpPr>
            <a:stCxn id="86" idx="3"/>
            <a:endCxn id="56" idx="2"/>
          </p:cNvCxnSpPr>
          <p:nvPr/>
        </p:nvCxnSpPr>
        <p:spPr>
          <a:xfrm flipV="1">
            <a:off x="882212" y="2264637"/>
            <a:ext cx="2884460" cy="20071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" name="Google Shape;100;p13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Use Case Diagram</a:t>
            </a:r>
            <a:endParaRPr b="1" u="sng"/>
          </a:p>
        </p:txBody>
      </p:sp>
      <p:pic>
        <p:nvPicPr>
          <p:cNvPr id="2" name="Google Shape;83;p13">
            <a:extLst>
              <a:ext uri="{FF2B5EF4-FFF2-40B4-BE49-F238E27FC236}">
                <a16:creationId xmlns:a16="http://schemas.microsoft.com/office/drawing/2014/main" id="{4B95A4D9-EA68-D4F1-E603-1D4803FF705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9492" y="780374"/>
            <a:ext cx="323865" cy="7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83;p13">
            <a:extLst>
              <a:ext uri="{FF2B5EF4-FFF2-40B4-BE49-F238E27FC236}">
                <a16:creationId xmlns:a16="http://schemas.microsoft.com/office/drawing/2014/main" id="{23B64119-6FEF-6E4B-63C6-B9733575392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1438" y="2183300"/>
            <a:ext cx="323865" cy="7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83;p13">
            <a:extLst>
              <a:ext uri="{FF2B5EF4-FFF2-40B4-BE49-F238E27FC236}">
                <a16:creationId xmlns:a16="http://schemas.microsoft.com/office/drawing/2014/main" id="{EE618D64-468C-C395-C476-D2DDEABE236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6161" y="3651618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7;p13">
            <a:extLst>
              <a:ext uri="{FF2B5EF4-FFF2-40B4-BE49-F238E27FC236}">
                <a16:creationId xmlns:a16="http://schemas.microsoft.com/office/drawing/2014/main" id="{289BFF96-6F75-EEE8-1C0C-76E3935C70C4}"/>
              </a:ext>
            </a:extLst>
          </p:cNvPr>
          <p:cNvSpPr txBox="1"/>
          <p:nvPr/>
        </p:nvSpPr>
        <p:spPr>
          <a:xfrm>
            <a:off x="7669574" y="1534049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Product Owner</a:t>
            </a:r>
            <a:endParaRPr sz="900" dirty="0"/>
          </a:p>
        </p:txBody>
      </p:sp>
      <p:sp>
        <p:nvSpPr>
          <p:cNvPr id="7" name="Google Shape;67;p13">
            <a:extLst>
              <a:ext uri="{FF2B5EF4-FFF2-40B4-BE49-F238E27FC236}">
                <a16:creationId xmlns:a16="http://schemas.microsoft.com/office/drawing/2014/main" id="{774C7850-71FD-F5B3-EBAE-3F8AE8BA1E8F}"/>
              </a:ext>
            </a:extLst>
          </p:cNvPr>
          <p:cNvSpPr txBox="1"/>
          <p:nvPr/>
        </p:nvSpPr>
        <p:spPr>
          <a:xfrm>
            <a:off x="7753588" y="4405273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Financial Analyst</a:t>
            </a:r>
            <a:endParaRPr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/>
        </p:nvSpPr>
        <p:spPr>
          <a:xfrm>
            <a:off x="90775" y="151275"/>
            <a:ext cx="2829000" cy="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Stylehive</a:t>
            </a:r>
            <a:endParaRPr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02. Product Management</a:t>
            </a:r>
            <a:endParaRPr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339025" y="2270900"/>
            <a:ext cx="8880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3196825" y="983675"/>
            <a:ext cx="2178300" cy="63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b="0" i="0" u="none" strike="noStrike" dirty="0">
                <a:solidFill>
                  <a:srgbClr val="000000"/>
                </a:solidFill>
                <a:effectLst/>
                <a:latin typeface="+mj-lt"/>
              </a:rPr>
              <a:t>02.01 Create Product</a:t>
            </a:r>
            <a:r>
              <a:rPr lang="en-IN" sz="900" dirty="0">
                <a:latin typeface="+mj-lt"/>
              </a:rPr>
              <a:t> </a:t>
            </a:r>
            <a:endParaRPr sz="900" dirty="0">
              <a:latin typeface="+mj-lt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3196825" y="1619075"/>
            <a:ext cx="2178300" cy="63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b="0" i="0" u="none" strike="noStrike" dirty="0">
                <a:solidFill>
                  <a:srgbClr val="000000"/>
                </a:solidFill>
                <a:effectLst/>
                <a:latin typeface="+mn-lt"/>
              </a:rPr>
              <a:t>02.02 Delete Product</a:t>
            </a:r>
            <a:r>
              <a:rPr lang="en-IN" sz="900" dirty="0">
                <a:latin typeface="+mn-lt"/>
              </a:rPr>
              <a:t> </a:t>
            </a:r>
            <a:endParaRPr sz="900" dirty="0">
              <a:latin typeface="+mn-lt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3152425" y="2254050"/>
            <a:ext cx="2178300" cy="63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b="0" i="0" u="none" strike="noStrike" dirty="0">
                <a:solidFill>
                  <a:srgbClr val="000000"/>
                </a:solidFill>
                <a:effectLst/>
                <a:latin typeface="+mn-lt"/>
              </a:rPr>
              <a:t>02.03 Product Reviews</a:t>
            </a:r>
            <a:r>
              <a:rPr lang="en-IN" sz="900" dirty="0">
                <a:latin typeface="+mn-lt"/>
              </a:rPr>
              <a:t> </a:t>
            </a:r>
            <a:endParaRPr sz="900" dirty="0">
              <a:latin typeface="+mn-lt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3196825" y="2889450"/>
            <a:ext cx="2178300" cy="63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b="0" i="0" u="none" strike="noStrike" dirty="0">
                <a:solidFill>
                  <a:srgbClr val="000000"/>
                </a:solidFill>
                <a:effectLst/>
                <a:latin typeface="+mn-lt"/>
              </a:rPr>
              <a:t>02.04 Product Categories</a:t>
            </a:r>
            <a:r>
              <a:rPr lang="en-IN" sz="900" dirty="0">
                <a:latin typeface="+mn-lt"/>
              </a:rPr>
              <a:t> </a:t>
            </a:r>
            <a:endParaRPr sz="900" dirty="0">
              <a:latin typeface="+mn-lt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7807100" y="2723800"/>
            <a:ext cx="13287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 DataBase Administrater</a:t>
            </a:r>
            <a:endParaRPr dirty="0"/>
          </a:p>
        </p:txBody>
      </p:sp>
      <p:cxnSp>
        <p:nvCxnSpPr>
          <p:cNvPr id="137" name="Google Shape;137;p15"/>
          <p:cNvCxnSpPr>
            <a:stCxn id="138" idx="1"/>
            <a:endCxn id="131" idx="6"/>
          </p:cNvCxnSpPr>
          <p:nvPr/>
        </p:nvCxnSpPr>
        <p:spPr>
          <a:xfrm rot="10800000">
            <a:off x="5375125" y="1301375"/>
            <a:ext cx="2821200" cy="999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15"/>
          <p:cNvCxnSpPr>
            <a:stCxn id="138" idx="1"/>
            <a:endCxn id="132" idx="6"/>
          </p:cNvCxnSpPr>
          <p:nvPr/>
        </p:nvCxnSpPr>
        <p:spPr>
          <a:xfrm rot="10800000">
            <a:off x="5375125" y="1936775"/>
            <a:ext cx="2821200" cy="364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Google Shape;141;p15"/>
          <p:cNvCxnSpPr>
            <a:stCxn id="138" idx="1"/>
            <a:endCxn id="134" idx="6"/>
          </p:cNvCxnSpPr>
          <p:nvPr/>
        </p:nvCxnSpPr>
        <p:spPr>
          <a:xfrm flipH="1">
            <a:off x="5375125" y="2301150"/>
            <a:ext cx="2821200" cy="90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Google Shape;142;p15"/>
          <p:cNvCxnSpPr>
            <a:cxnSpLocks/>
            <a:endCxn id="133" idx="6"/>
          </p:cNvCxnSpPr>
          <p:nvPr/>
        </p:nvCxnSpPr>
        <p:spPr>
          <a:xfrm flipH="1" flipV="1">
            <a:off x="5330725" y="2571750"/>
            <a:ext cx="2932150" cy="142591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7651" y="1763622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/>
        </p:nvSpPr>
        <p:spPr>
          <a:xfrm>
            <a:off x="-359100" y="2176475"/>
            <a:ext cx="19461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Product Owner</a:t>
            </a:r>
            <a:endParaRPr dirty="0"/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851" y="1306422"/>
            <a:ext cx="394196" cy="90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15"/>
          <p:cNvCxnSpPr>
            <a:stCxn id="152" idx="3"/>
            <a:endCxn id="131" idx="2"/>
          </p:cNvCxnSpPr>
          <p:nvPr/>
        </p:nvCxnSpPr>
        <p:spPr>
          <a:xfrm rot="10800000" flipH="1">
            <a:off x="767046" y="1301472"/>
            <a:ext cx="2429700" cy="45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15"/>
          <p:cNvCxnSpPr>
            <a:stCxn id="152" idx="3"/>
            <a:endCxn id="132" idx="2"/>
          </p:cNvCxnSpPr>
          <p:nvPr/>
        </p:nvCxnSpPr>
        <p:spPr>
          <a:xfrm>
            <a:off x="767046" y="1759572"/>
            <a:ext cx="2429700" cy="17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" name="Google Shape;156;p15"/>
          <p:cNvCxnSpPr>
            <a:stCxn id="152" idx="3"/>
            <a:endCxn id="134" idx="2"/>
          </p:cNvCxnSpPr>
          <p:nvPr/>
        </p:nvCxnSpPr>
        <p:spPr>
          <a:xfrm>
            <a:off x="767046" y="1759572"/>
            <a:ext cx="2429700" cy="144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" name="Google Shape;158;p15"/>
          <p:cNvSpPr txBox="1"/>
          <p:nvPr/>
        </p:nvSpPr>
        <p:spPr>
          <a:xfrm>
            <a:off x="7807100" y="4171600"/>
            <a:ext cx="13287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User</a:t>
            </a:r>
            <a:endParaRPr/>
          </a:p>
        </p:txBody>
      </p:sp>
      <p:pic>
        <p:nvPicPr>
          <p:cNvPr id="159" name="Google Shape;15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7651" y="3211422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5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Use Case Diagram</a:t>
            </a:r>
            <a:endParaRPr b="1" u="sng"/>
          </a:p>
        </p:txBody>
      </p:sp>
      <p:sp>
        <p:nvSpPr>
          <p:cNvPr id="2" name="Google Shape;67;p13">
            <a:extLst>
              <a:ext uri="{FF2B5EF4-FFF2-40B4-BE49-F238E27FC236}">
                <a16:creationId xmlns:a16="http://schemas.microsoft.com/office/drawing/2014/main" id="{3159BAD2-9C84-87CD-1862-DA7F8F68409A}"/>
              </a:ext>
            </a:extLst>
          </p:cNvPr>
          <p:cNvSpPr txBox="1"/>
          <p:nvPr/>
        </p:nvSpPr>
        <p:spPr>
          <a:xfrm>
            <a:off x="39800" y="340087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Financial Analyst</a:t>
            </a:r>
            <a:endParaRPr sz="900" dirty="0"/>
          </a:p>
        </p:txBody>
      </p:sp>
      <p:pic>
        <p:nvPicPr>
          <p:cNvPr id="3" name="Google Shape;152;p15">
            <a:extLst>
              <a:ext uri="{FF2B5EF4-FFF2-40B4-BE49-F238E27FC236}">
                <a16:creationId xmlns:a16="http://schemas.microsoft.com/office/drawing/2014/main" id="{638A750D-65C8-6A1E-C9C4-9E343B8B8C2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851" y="2499123"/>
            <a:ext cx="394196" cy="9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/>
        </p:nvSpPr>
        <p:spPr>
          <a:xfrm>
            <a:off x="90775" y="151275"/>
            <a:ext cx="24507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Stylehive</a:t>
            </a:r>
            <a:endParaRPr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03. Order Management</a:t>
            </a:r>
            <a:endParaRPr dirty="0"/>
          </a:p>
        </p:txBody>
      </p:sp>
      <p:sp>
        <p:nvSpPr>
          <p:cNvPr id="107" name="Google Shape;107;p14"/>
          <p:cNvSpPr/>
          <p:nvPr/>
        </p:nvSpPr>
        <p:spPr>
          <a:xfrm>
            <a:off x="3436650" y="844125"/>
            <a:ext cx="2178300" cy="6354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03.01 Add items to the cart</a:t>
            </a:r>
            <a:endParaRPr sz="900" dirty="0"/>
          </a:p>
        </p:txBody>
      </p:sp>
      <p:sp>
        <p:nvSpPr>
          <p:cNvPr id="108" name="Google Shape;108;p14"/>
          <p:cNvSpPr/>
          <p:nvPr/>
        </p:nvSpPr>
        <p:spPr>
          <a:xfrm>
            <a:off x="3436650" y="1479525"/>
            <a:ext cx="2178300" cy="6354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dirty="0"/>
              <a:t>03.02 Order Placement</a:t>
            </a:r>
            <a:endParaRPr sz="900" dirty="0"/>
          </a:p>
        </p:txBody>
      </p:sp>
      <p:sp>
        <p:nvSpPr>
          <p:cNvPr id="109" name="Google Shape;109;p14"/>
          <p:cNvSpPr/>
          <p:nvPr/>
        </p:nvSpPr>
        <p:spPr>
          <a:xfrm>
            <a:off x="3294349" y="2094615"/>
            <a:ext cx="2178300" cy="63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dirty="0"/>
              <a:t>03.03 Accepting/Rejecting Orders</a:t>
            </a:r>
            <a:endParaRPr sz="900" dirty="0"/>
          </a:p>
        </p:txBody>
      </p:sp>
      <p:sp>
        <p:nvSpPr>
          <p:cNvPr id="110" name="Google Shape;110;p14"/>
          <p:cNvSpPr txBox="1"/>
          <p:nvPr/>
        </p:nvSpPr>
        <p:spPr>
          <a:xfrm>
            <a:off x="7112775" y="2571750"/>
            <a:ext cx="24051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User</a:t>
            </a:r>
            <a:r>
              <a:rPr lang="en" dirty="0">
                <a:solidFill>
                  <a:schemeClr val="dk1"/>
                </a:solidFill>
              </a:rPr>
              <a:t> </a:t>
            </a:r>
            <a:endParaRPr dirty="0"/>
          </a:p>
        </p:txBody>
      </p:sp>
      <p:cxnSp>
        <p:nvCxnSpPr>
          <p:cNvPr id="114" name="Google Shape;114;p14"/>
          <p:cNvCxnSpPr>
            <a:stCxn id="115" idx="1"/>
            <a:endCxn id="108" idx="6"/>
          </p:cNvCxnSpPr>
          <p:nvPr/>
        </p:nvCxnSpPr>
        <p:spPr>
          <a:xfrm rot="10800000">
            <a:off x="5614950" y="1797225"/>
            <a:ext cx="2388000" cy="27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" name="Google Shape;116;p14"/>
          <p:cNvCxnSpPr>
            <a:cxnSpLocks/>
            <a:endCxn id="109" idx="6"/>
          </p:cNvCxnSpPr>
          <p:nvPr/>
        </p:nvCxnSpPr>
        <p:spPr>
          <a:xfrm flipH="1" flipV="1">
            <a:off x="5472649" y="2412315"/>
            <a:ext cx="2190174" cy="123727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14"/>
          <p:cNvCxnSpPr>
            <a:stCxn id="115" idx="1"/>
            <a:endCxn id="107" idx="6"/>
          </p:cNvCxnSpPr>
          <p:nvPr/>
        </p:nvCxnSpPr>
        <p:spPr>
          <a:xfrm rot="10800000">
            <a:off x="5614950" y="1161825"/>
            <a:ext cx="2388000" cy="906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18" name="Google Shape;11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5251" y="1611222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7379950" y="4131225"/>
            <a:ext cx="1159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Product Owner</a:t>
            </a:r>
            <a:endParaRPr dirty="0"/>
          </a:p>
        </p:txBody>
      </p:sp>
      <p:pic>
        <p:nvPicPr>
          <p:cNvPr id="123" name="Google Shape;12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601" y="3140172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4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Use Case Diagram</a:t>
            </a:r>
            <a:endParaRPr b="1" u="sng"/>
          </a:p>
        </p:txBody>
      </p:sp>
      <p:sp>
        <p:nvSpPr>
          <p:cNvPr id="198" name="Google Shape;198;p17"/>
          <p:cNvSpPr/>
          <p:nvPr/>
        </p:nvSpPr>
        <p:spPr>
          <a:xfrm>
            <a:off x="3394127" y="2739806"/>
            <a:ext cx="2178300" cy="63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b="0" i="0" u="none" strike="noStrike" dirty="0">
                <a:solidFill>
                  <a:srgbClr val="444444"/>
                </a:solidFill>
                <a:effectLst/>
                <a:latin typeface="+mn-lt"/>
              </a:rPr>
              <a:t>03.04 Update Order Status</a:t>
            </a:r>
            <a:r>
              <a:rPr lang="en-IN" sz="900" dirty="0">
                <a:latin typeface="+mn-lt"/>
              </a:rPr>
              <a:t> </a:t>
            </a:r>
            <a:endParaRPr sz="900" dirty="0">
              <a:latin typeface="+mn-lt"/>
            </a:endParaRPr>
          </a:p>
        </p:txBody>
      </p:sp>
      <p:cxnSp>
        <p:nvCxnSpPr>
          <p:cNvPr id="4" name="Google Shape;116;p14">
            <a:extLst>
              <a:ext uri="{FF2B5EF4-FFF2-40B4-BE49-F238E27FC236}">
                <a16:creationId xmlns:a16="http://schemas.microsoft.com/office/drawing/2014/main" id="{F75B2528-28D8-7B37-E978-FDC66F1ADB71}"/>
              </a:ext>
            </a:extLst>
          </p:cNvPr>
          <p:cNvCxnSpPr>
            <a:cxnSpLocks/>
            <a:endCxn id="198" idx="6"/>
          </p:cNvCxnSpPr>
          <p:nvPr/>
        </p:nvCxnSpPr>
        <p:spPr>
          <a:xfrm flipH="1" flipV="1">
            <a:off x="5572427" y="3057506"/>
            <a:ext cx="2078522" cy="59208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" name="Google Shape;152;p15">
            <a:extLst>
              <a:ext uri="{FF2B5EF4-FFF2-40B4-BE49-F238E27FC236}">
                <a16:creationId xmlns:a16="http://schemas.microsoft.com/office/drawing/2014/main" id="{8E06B737-25A1-6622-78D2-3945CE827E1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851" y="1306422"/>
            <a:ext cx="394196" cy="9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52;p15">
            <a:extLst>
              <a:ext uri="{FF2B5EF4-FFF2-40B4-BE49-F238E27FC236}">
                <a16:creationId xmlns:a16="http://schemas.microsoft.com/office/drawing/2014/main" id="{ADBAD587-367C-E329-FA4D-61FAD6BCA49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851" y="3153634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0;p14">
            <a:extLst>
              <a:ext uri="{FF2B5EF4-FFF2-40B4-BE49-F238E27FC236}">
                <a16:creationId xmlns:a16="http://schemas.microsoft.com/office/drawing/2014/main" id="{9A1B9E65-1232-6600-B0AA-512FA0AAF5BA}"/>
              </a:ext>
            </a:extLst>
          </p:cNvPr>
          <p:cNvSpPr txBox="1"/>
          <p:nvPr/>
        </p:nvSpPr>
        <p:spPr>
          <a:xfrm>
            <a:off x="-632601" y="2210832"/>
            <a:ext cx="24051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Financial Analyst</a:t>
            </a:r>
            <a:r>
              <a:rPr lang="en" dirty="0">
                <a:solidFill>
                  <a:schemeClr val="dk1"/>
                </a:solidFill>
              </a:rPr>
              <a:t> </a:t>
            </a:r>
            <a:endParaRPr dirty="0"/>
          </a:p>
        </p:txBody>
      </p:sp>
      <p:sp>
        <p:nvSpPr>
          <p:cNvPr id="6" name="Google Shape;110;p14">
            <a:extLst>
              <a:ext uri="{FF2B5EF4-FFF2-40B4-BE49-F238E27FC236}">
                <a16:creationId xmlns:a16="http://schemas.microsoft.com/office/drawing/2014/main" id="{1FC42EAC-08C1-E1BE-B576-FD316574F182}"/>
              </a:ext>
            </a:extLst>
          </p:cNvPr>
          <p:cNvSpPr txBox="1"/>
          <p:nvPr/>
        </p:nvSpPr>
        <p:spPr>
          <a:xfrm>
            <a:off x="-503516" y="4131225"/>
            <a:ext cx="24051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Database Administrator</a:t>
            </a:r>
            <a:r>
              <a:rPr lang="en" dirty="0">
                <a:solidFill>
                  <a:schemeClr val="dk1"/>
                </a:solidFill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/>
        </p:nvSpPr>
        <p:spPr>
          <a:xfrm>
            <a:off x="76750" y="153362"/>
            <a:ext cx="24507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Stylehive</a:t>
            </a:r>
            <a:endParaRPr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04. Finance Management</a:t>
            </a:r>
            <a:endParaRPr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194655" y="2469950"/>
            <a:ext cx="12078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 dirty="0">
                <a:solidFill>
                  <a:schemeClr val="dk1"/>
                </a:solidFill>
              </a:rPr>
              <a:t>Database Administrator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67" name="Google Shape;167;p16"/>
          <p:cNvSpPr/>
          <p:nvPr/>
        </p:nvSpPr>
        <p:spPr>
          <a:xfrm>
            <a:off x="3196825" y="983675"/>
            <a:ext cx="2178300" cy="63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b="0" i="0" u="none" strike="noStrike" dirty="0">
                <a:solidFill>
                  <a:srgbClr val="000000"/>
                </a:solidFill>
                <a:effectLst/>
                <a:latin typeface="+mn-lt"/>
              </a:rPr>
              <a:t>04.01 Process Payments</a:t>
            </a:r>
            <a:r>
              <a:rPr lang="en-IN" sz="900" dirty="0">
                <a:latin typeface="+mn-lt"/>
              </a:rPr>
              <a:t> </a:t>
            </a:r>
            <a:endParaRPr sz="900" dirty="0">
              <a:latin typeface="+mn-lt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3196825" y="1619075"/>
            <a:ext cx="2178300" cy="63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b="0" i="0" u="none" strike="noStrike" dirty="0">
                <a:solidFill>
                  <a:srgbClr val="000000"/>
                </a:solidFill>
                <a:effectLst/>
                <a:latin typeface="+mn-lt"/>
              </a:rPr>
              <a:t>04.02 Generate Invoice</a:t>
            </a:r>
            <a:r>
              <a:rPr lang="en-IN" sz="900" dirty="0">
                <a:latin typeface="+mn-lt"/>
              </a:rPr>
              <a:t> </a:t>
            </a:r>
          </a:p>
        </p:txBody>
      </p:sp>
      <p:sp>
        <p:nvSpPr>
          <p:cNvPr id="169" name="Google Shape;169;p16"/>
          <p:cNvSpPr/>
          <p:nvPr/>
        </p:nvSpPr>
        <p:spPr>
          <a:xfrm>
            <a:off x="3196825" y="2254050"/>
            <a:ext cx="2178300" cy="63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b="0" i="0" u="none" strike="noStrike" dirty="0">
                <a:solidFill>
                  <a:srgbClr val="000000"/>
                </a:solidFill>
                <a:effectLst/>
                <a:latin typeface="+mn-lt"/>
              </a:rPr>
              <a:t>04.03 Create Financial Reports</a:t>
            </a:r>
            <a:r>
              <a:rPr lang="en-IN" sz="900" dirty="0">
                <a:latin typeface="+mn-lt"/>
              </a:rPr>
              <a:t> </a:t>
            </a:r>
            <a:endParaRPr sz="900" dirty="0">
              <a:latin typeface="+mn-lt"/>
            </a:endParaRPr>
          </a:p>
        </p:txBody>
      </p:sp>
      <p:sp>
        <p:nvSpPr>
          <p:cNvPr id="171" name="Google Shape;171;p16"/>
          <p:cNvSpPr txBox="1"/>
          <p:nvPr/>
        </p:nvSpPr>
        <p:spPr>
          <a:xfrm>
            <a:off x="6591750" y="2497550"/>
            <a:ext cx="26790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User</a:t>
            </a:r>
            <a:endParaRPr/>
          </a:p>
        </p:txBody>
      </p:sp>
      <p:cxnSp>
        <p:nvCxnSpPr>
          <p:cNvPr id="172" name="Google Shape;172;p16"/>
          <p:cNvCxnSpPr>
            <a:stCxn id="173" idx="3"/>
            <a:endCxn id="168" idx="2"/>
          </p:cNvCxnSpPr>
          <p:nvPr/>
        </p:nvCxnSpPr>
        <p:spPr>
          <a:xfrm rot="10800000" flipH="1">
            <a:off x="1064425" y="1936775"/>
            <a:ext cx="2132400" cy="8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p16"/>
          <p:cNvCxnSpPr>
            <a:stCxn id="173" idx="3"/>
            <a:endCxn id="169" idx="2"/>
          </p:cNvCxnSpPr>
          <p:nvPr/>
        </p:nvCxnSpPr>
        <p:spPr>
          <a:xfrm>
            <a:off x="1064425" y="2026050"/>
            <a:ext cx="2132400" cy="54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" name="Google Shape;176;p16"/>
          <p:cNvCxnSpPr>
            <a:stCxn id="177" idx="1"/>
            <a:endCxn id="167" idx="6"/>
          </p:cNvCxnSpPr>
          <p:nvPr/>
        </p:nvCxnSpPr>
        <p:spPr>
          <a:xfrm rot="10800000">
            <a:off x="5375125" y="1301375"/>
            <a:ext cx="2303700" cy="78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9" name="Google Shape;179;p16"/>
          <p:cNvCxnSpPr>
            <a:cxnSpLocks/>
          </p:cNvCxnSpPr>
          <p:nvPr/>
        </p:nvCxnSpPr>
        <p:spPr>
          <a:xfrm flipH="1" flipV="1">
            <a:off x="5375125" y="1960683"/>
            <a:ext cx="2303700" cy="190851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" name="Google Shape;180;p16"/>
          <p:cNvCxnSpPr>
            <a:cxnSpLocks/>
            <a:endCxn id="169" idx="6"/>
          </p:cNvCxnSpPr>
          <p:nvPr/>
        </p:nvCxnSpPr>
        <p:spPr>
          <a:xfrm flipH="1" flipV="1">
            <a:off x="5375125" y="2571750"/>
            <a:ext cx="2303700" cy="129744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82" name="Google Shape;1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451" y="1535022"/>
            <a:ext cx="394196" cy="9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4251" y="1611222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6"/>
          <p:cNvSpPr txBox="1"/>
          <p:nvPr/>
        </p:nvSpPr>
        <p:spPr>
          <a:xfrm>
            <a:off x="142600" y="4096200"/>
            <a:ext cx="1159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900" dirty="0"/>
              <a:t>Product Owner</a:t>
            </a:r>
            <a:endParaRPr sz="900" dirty="0"/>
          </a:p>
        </p:txBody>
      </p:sp>
      <p:pic>
        <p:nvPicPr>
          <p:cNvPr id="185" name="Google Shape;1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251" y="3105147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6"/>
          <p:cNvSpPr txBox="1"/>
          <p:nvPr/>
        </p:nvSpPr>
        <p:spPr>
          <a:xfrm>
            <a:off x="7379950" y="4207425"/>
            <a:ext cx="1159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Financial Analyst</a:t>
            </a:r>
            <a:endParaRPr dirty="0"/>
          </a:p>
        </p:txBody>
      </p:sp>
      <p:pic>
        <p:nvPicPr>
          <p:cNvPr id="187" name="Google Shape;1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601" y="3216372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6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Use Case Diagram</a:t>
            </a:r>
            <a:endParaRPr b="1" u="sng"/>
          </a:p>
        </p:txBody>
      </p:sp>
      <p:cxnSp>
        <p:nvCxnSpPr>
          <p:cNvPr id="6" name="Google Shape;172;p16">
            <a:extLst>
              <a:ext uri="{FF2B5EF4-FFF2-40B4-BE49-F238E27FC236}">
                <a16:creationId xmlns:a16="http://schemas.microsoft.com/office/drawing/2014/main" id="{0AB2F393-5448-CEE2-FFE8-C64EE72DCD7D}"/>
              </a:ext>
            </a:extLst>
          </p:cNvPr>
          <p:cNvCxnSpPr>
            <a:cxnSpLocks/>
            <a:endCxn id="169" idx="3"/>
          </p:cNvCxnSpPr>
          <p:nvPr/>
        </p:nvCxnSpPr>
        <p:spPr>
          <a:xfrm flipV="1">
            <a:off x="1005806" y="2796398"/>
            <a:ext cx="2510024" cy="80415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" name="Google Shape;172;p16">
            <a:extLst>
              <a:ext uri="{FF2B5EF4-FFF2-40B4-BE49-F238E27FC236}">
                <a16:creationId xmlns:a16="http://schemas.microsoft.com/office/drawing/2014/main" id="{151D0138-9410-3E3F-7566-CE66536248A7}"/>
              </a:ext>
            </a:extLst>
          </p:cNvPr>
          <p:cNvCxnSpPr>
            <a:cxnSpLocks/>
            <a:endCxn id="168" idx="3"/>
          </p:cNvCxnSpPr>
          <p:nvPr/>
        </p:nvCxnSpPr>
        <p:spPr>
          <a:xfrm flipV="1">
            <a:off x="1011715" y="2161423"/>
            <a:ext cx="2504115" cy="143912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172;p16">
            <a:extLst>
              <a:ext uri="{FF2B5EF4-FFF2-40B4-BE49-F238E27FC236}">
                <a16:creationId xmlns:a16="http://schemas.microsoft.com/office/drawing/2014/main" id="{FA6B1FC1-C7C0-7FCE-0A0E-86F288FBB8F1}"/>
              </a:ext>
            </a:extLst>
          </p:cNvPr>
          <p:cNvCxnSpPr>
            <a:cxnSpLocks/>
            <a:endCxn id="167" idx="2"/>
          </p:cNvCxnSpPr>
          <p:nvPr/>
        </p:nvCxnSpPr>
        <p:spPr>
          <a:xfrm flipV="1">
            <a:off x="998852" y="1301375"/>
            <a:ext cx="2197973" cy="230141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/>
          <p:nvPr/>
        </p:nvSpPr>
        <p:spPr>
          <a:xfrm>
            <a:off x="90775" y="151275"/>
            <a:ext cx="2450700" cy="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Stylehive</a:t>
            </a:r>
            <a:endParaRPr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05. Advertisement</a:t>
            </a:r>
            <a:endParaRPr dirty="0"/>
          </a:p>
        </p:txBody>
      </p:sp>
      <p:sp>
        <p:nvSpPr>
          <p:cNvPr id="195" name="Google Shape;195;p17"/>
          <p:cNvSpPr/>
          <p:nvPr/>
        </p:nvSpPr>
        <p:spPr>
          <a:xfrm>
            <a:off x="3196825" y="983675"/>
            <a:ext cx="2178300" cy="63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b="0" i="0" u="none" strike="noStrike" dirty="0">
                <a:solidFill>
                  <a:srgbClr val="000000"/>
                </a:solidFill>
                <a:effectLst/>
                <a:latin typeface="+mn-lt"/>
              </a:rPr>
              <a:t>05.01 Create Ad</a:t>
            </a:r>
            <a:r>
              <a:rPr lang="en-IN" sz="900" dirty="0">
                <a:latin typeface="+mn-lt"/>
              </a:rPr>
              <a:t> </a:t>
            </a:r>
            <a:endParaRPr sz="900" dirty="0">
              <a:latin typeface="+mn-lt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3196825" y="1619075"/>
            <a:ext cx="2178300" cy="63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b="0" i="0" u="none" strike="noStrike" dirty="0">
                <a:solidFill>
                  <a:srgbClr val="000000"/>
                </a:solidFill>
                <a:effectLst/>
                <a:latin typeface="+mn-lt"/>
              </a:rPr>
              <a:t>05.02 Update Ad</a:t>
            </a:r>
            <a:r>
              <a:rPr lang="en-IN" sz="900" dirty="0">
                <a:latin typeface="+mn-lt"/>
              </a:rPr>
              <a:t> </a:t>
            </a:r>
            <a:endParaRPr sz="900" dirty="0">
              <a:latin typeface="+mn-lt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3153775" y="2254050"/>
            <a:ext cx="2178300" cy="63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b="0" i="0" u="none" strike="noStrike" dirty="0">
                <a:solidFill>
                  <a:srgbClr val="000000"/>
                </a:solidFill>
                <a:effectLst/>
                <a:latin typeface="+mn-lt"/>
              </a:rPr>
              <a:t>05.03 Delete Ad</a:t>
            </a:r>
            <a:r>
              <a:rPr lang="en-IN" sz="900" dirty="0">
                <a:latin typeface="+mn-lt"/>
              </a:rPr>
              <a:t> </a:t>
            </a:r>
            <a:endParaRPr sz="900" dirty="0">
              <a:latin typeface="+mn-lt"/>
            </a:endParaRPr>
          </a:p>
        </p:txBody>
      </p:sp>
      <p:sp>
        <p:nvSpPr>
          <p:cNvPr id="199" name="Google Shape;199;p17"/>
          <p:cNvSpPr txBox="1"/>
          <p:nvPr/>
        </p:nvSpPr>
        <p:spPr>
          <a:xfrm>
            <a:off x="42500" y="2312250"/>
            <a:ext cx="22497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Financial Analyst</a:t>
            </a:r>
            <a:endParaRPr dirty="0"/>
          </a:p>
        </p:txBody>
      </p:sp>
      <p:cxnSp>
        <p:nvCxnSpPr>
          <p:cNvPr id="205" name="Google Shape;205;p17"/>
          <p:cNvCxnSpPr>
            <a:stCxn id="206" idx="1"/>
            <a:endCxn id="195" idx="6"/>
          </p:cNvCxnSpPr>
          <p:nvPr/>
        </p:nvCxnSpPr>
        <p:spPr>
          <a:xfrm rot="10800000">
            <a:off x="5375125" y="1301375"/>
            <a:ext cx="1692000" cy="535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" name="Google Shape;207;p17"/>
          <p:cNvCxnSpPr>
            <a:stCxn id="206" idx="1"/>
            <a:endCxn id="196" idx="6"/>
          </p:cNvCxnSpPr>
          <p:nvPr/>
        </p:nvCxnSpPr>
        <p:spPr>
          <a:xfrm flipH="1">
            <a:off x="5375125" y="1837175"/>
            <a:ext cx="1692000" cy="9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" name="Google Shape;208;p17"/>
          <p:cNvCxnSpPr>
            <a:stCxn id="206" idx="1"/>
            <a:endCxn id="197" idx="6"/>
          </p:cNvCxnSpPr>
          <p:nvPr/>
        </p:nvCxnSpPr>
        <p:spPr>
          <a:xfrm flipH="1">
            <a:off x="5332075" y="1837350"/>
            <a:ext cx="1735200" cy="73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11" name="Google Shape;2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0851" y="1306422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7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Use Case Diagram</a:t>
            </a:r>
            <a:endParaRPr b="1" u="sng"/>
          </a:p>
        </p:txBody>
      </p:sp>
      <p:pic>
        <p:nvPicPr>
          <p:cNvPr id="2" name="Google Shape;211;p17">
            <a:extLst>
              <a:ext uri="{FF2B5EF4-FFF2-40B4-BE49-F238E27FC236}">
                <a16:creationId xmlns:a16="http://schemas.microsoft.com/office/drawing/2014/main" id="{BB77D741-C206-0179-1C3A-C3B4B4FF514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3075" y="2889450"/>
            <a:ext cx="394196" cy="9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211;p17">
            <a:extLst>
              <a:ext uri="{FF2B5EF4-FFF2-40B4-BE49-F238E27FC236}">
                <a16:creationId xmlns:a16="http://schemas.microsoft.com/office/drawing/2014/main" id="{9077B881-8551-39F5-AB8D-30E57A8D47E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903" y="1384025"/>
            <a:ext cx="394196" cy="9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211;p17">
            <a:extLst>
              <a:ext uri="{FF2B5EF4-FFF2-40B4-BE49-F238E27FC236}">
                <a16:creationId xmlns:a16="http://schemas.microsoft.com/office/drawing/2014/main" id="{855394BB-901E-ED53-00A8-71EE8E882D0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929" y="3098696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99;p17">
            <a:extLst>
              <a:ext uri="{FF2B5EF4-FFF2-40B4-BE49-F238E27FC236}">
                <a16:creationId xmlns:a16="http://schemas.microsoft.com/office/drawing/2014/main" id="{BE17CA61-ABAE-5902-9F7B-D1A1656AB5FD}"/>
              </a:ext>
            </a:extLst>
          </p:cNvPr>
          <p:cNvSpPr txBox="1"/>
          <p:nvPr/>
        </p:nvSpPr>
        <p:spPr>
          <a:xfrm>
            <a:off x="6265323" y="3795750"/>
            <a:ext cx="22497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User</a:t>
            </a:r>
            <a:endParaRPr dirty="0"/>
          </a:p>
        </p:txBody>
      </p:sp>
      <p:sp>
        <p:nvSpPr>
          <p:cNvPr id="6" name="Google Shape;199;p17">
            <a:extLst>
              <a:ext uri="{FF2B5EF4-FFF2-40B4-BE49-F238E27FC236}">
                <a16:creationId xmlns:a16="http://schemas.microsoft.com/office/drawing/2014/main" id="{E58D6DE9-A7CF-64CA-7CA5-80F253CC5F70}"/>
              </a:ext>
            </a:extLst>
          </p:cNvPr>
          <p:cNvSpPr txBox="1"/>
          <p:nvPr/>
        </p:nvSpPr>
        <p:spPr>
          <a:xfrm>
            <a:off x="6454238" y="2385925"/>
            <a:ext cx="22497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Product Owner</a:t>
            </a:r>
            <a:endParaRPr dirty="0"/>
          </a:p>
        </p:txBody>
      </p:sp>
      <p:sp>
        <p:nvSpPr>
          <p:cNvPr id="7" name="Google Shape;199;p17">
            <a:extLst>
              <a:ext uri="{FF2B5EF4-FFF2-40B4-BE49-F238E27FC236}">
                <a16:creationId xmlns:a16="http://schemas.microsoft.com/office/drawing/2014/main" id="{0C9993BF-0F9E-2FD8-E18F-EFD798CED001}"/>
              </a:ext>
            </a:extLst>
          </p:cNvPr>
          <p:cNvSpPr txBox="1"/>
          <p:nvPr/>
        </p:nvSpPr>
        <p:spPr>
          <a:xfrm>
            <a:off x="0" y="4093964"/>
            <a:ext cx="22497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Database Administrator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165</Words>
  <Application>Microsoft Office PowerPoint</Application>
  <PresentationFormat>On-screen Show (16:9)</PresentationFormat>
  <Paragraphs>58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Lato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kurra susmitha</cp:lastModifiedBy>
  <cp:revision>2</cp:revision>
  <dcterms:modified xsi:type="dcterms:W3CDTF">2024-10-27T00:38:10Z</dcterms:modified>
</cp:coreProperties>
</file>