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Play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92" d="100"/>
          <a:sy n="92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4172921" y="325790"/>
            <a:ext cx="481030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STYLEHIVE – SEQUENCE DIAGRAM S2</a:t>
            </a:r>
            <a:endParaRPr lang="en-US" sz="1600" dirty="0"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- 01.01 : Create User Account</a:t>
            </a:r>
            <a:endParaRPr sz="1600" i="0" u="none" strike="noStrike" cap="none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54737-0A7B-02EF-8D91-F6BFF334C590}"/>
              </a:ext>
            </a:extLst>
          </p:cNvPr>
          <p:cNvSpPr txBox="1"/>
          <p:nvPr/>
        </p:nvSpPr>
        <p:spPr>
          <a:xfrm>
            <a:off x="6474277" y="2413337"/>
            <a:ext cx="55033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User Story Outline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user initiates registration by submitting their details.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Client forwards the registration data to the Server.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Server checks if the user already exists by querying with the email.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If the user exists, the Server sends an error back to the Client indicating "User already exists."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If the user does not exist, the Server creates a new user in the database.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Client displays a success message to the user confirming registration.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22CB6-C773-C1D6-BCA4-91B30EB9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6" y="1255765"/>
            <a:ext cx="5830836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3544298" y="123551"/>
            <a:ext cx="535326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- 01.02 : Log into Account</a:t>
            </a:r>
            <a:endParaRPr sz="1600" dirty="0"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5C1F7F-2E77-5C5B-8EB8-D2EC1DA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82" y="2240794"/>
            <a:ext cx="465512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solidFill>
                  <a:schemeClr val="tx1"/>
                </a:solidFill>
                <a:latin typeface="+mj-lt"/>
              </a:rPr>
              <a:t>User Story Outline</a:t>
            </a: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user initiates login by entering their credentials.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Client sends the credentials to the Server.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Server retrieves the user using the provided email.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If the credentials match, the Server returns a success message; otherwise, an error message.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Client displays a login success or error message based on the Server's response.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use case ends once the user is logged in or notified of an error.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0D0B9-1C79-DB5F-E230-CF94AA4A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12966"/>
            <a:ext cx="6434051" cy="5145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/>
        </p:nvSpPr>
        <p:spPr>
          <a:xfrm>
            <a:off x="3859099" y="232834"/>
            <a:ext cx="524470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- 01.03 : Manage User Profile</a:t>
            </a:r>
            <a:endParaRPr sz="1600" i="0" u="none" strike="noStrike" cap="none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7827666" y="2199289"/>
            <a:ext cx="4364334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User Story Online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1. The user initiates profile management by editing their profile details.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2. ProfileUI sends the updated profile data to ProfileService for processing.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3. ProfileService validates the new data and ensures it meets the required standards.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4. ProfileService updates the user’s profile in the Database.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5. Database confirms the successful update to ProfileService.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6. ProfileUI displays a confirmation message to the user, ending the profile update process.</a:t>
            </a:r>
            <a:endParaRPr sz="12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C0B27-EA70-F95B-8272-3586E07B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346"/>
            <a:ext cx="7827666" cy="6009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3689841" y="78364"/>
            <a:ext cx="46314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Calibri" panose="020F0502020204030204" pitchFamily="34" charset="0"/>
                <a:sym typeface="Play"/>
              </a:rPr>
              <a:t>User Story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02.01 Create Product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Calibri" panose="020F0502020204030204" pitchFamily="34" charset="0"/>
              <a:sym typeface="Play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09174B9-79B0-E1D1-44A9-B12A6D47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600" y="1129601"/>
            <a:ext cx="48232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Story Outline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admin initiates product creation or updates with the relevant data.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sends the data 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for processing.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applies discount calculations and retrieves ratings (if applicable).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For updates,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modifies the product and returns a success message.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ProductUI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displays a creation or update confirmation to the admin.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use case ends with a confirmation or error message displayed to the admin.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3C38D-2184-2E11-C6EB-03EF974A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964"/>
            <a:ext cx="7254600" cy="5902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965211" y="118553"/>
            <a:ext cx="609910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02.02 Delete Product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58828-68E7-FE7A-BD98-85F1F3820B90}"/>
              </a:ext>
            </a:extLst>
          </p:cNvPr>
          <p:cNvSpPr txBox="1"/>
          <p:nvPr/>
        </p:nvSpPr>
        <p:spPr>
          <a:xfrm>
            <a:off x="7445829" y="1889090"/>
            <a:ext cx="449161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/>
              <a:t>User Story Outline</a:t>
            </a:r>
          </a:p>
          <a:p>
            <a:endParaRPr lang="en-IN" dirty="0"/>
          </a:p>
          <a:p>
            <a:r>
              <a:rPr lang="en-IN" sz="1200" dirty="0">
                <a:latin typeface="Bahnschrift" panose="020B0502040204020203" pitchFamily="34" charset="0"/>
              </a:rPr>
              <a:t>1. The user selects the "Delete Product" option  for the desired product.</a:t>
            </a:r>
          </a:p>
          <a:p>
            <a:endParaRPr lang="en-IN" sz="1200" dirty="0">
              <a:latin typeface="Bahnschrift" panose="020B0502040204020203" pitchFamily="34" charset="0"/>
            </a:endParaRPr>
          </a:p>
          <a:p>
            <a:r>
              <a:rPr lang="en-IN" sz="1200" dirty="0">
                <a:latin typeface="Bahnschrift" panose="020B0502040204020203" pitchFamily="34" charset="0"/>
              </a:rPr>
              <a:t>2. The system prompts the user to confirm the deletion action.</a:t>
            </a:r>
          </a:p>
          <a:p>
            <a:endParaRPr lang="en-IN" sz="1200" dirty="0">
              <a:latin typeface="Bahnschrift" panose="020B0502040204020203" pitchFamily="34" charset="0"/>
            </a:endParaRPr>
          </a:p>
          <a:p>
            <a:r>
              <a:rPr lang="en-IN" sz="1200" dirty="0">
                <a:latin typeface="Bahnschrift" panose="020B0502040204020203" pitchFamily="34" charset="0"/>
              </a:rPr>
              <a:t>3. The user confirms the deletion.</a:t>
            </a:r>
          </a:p>
          <a:p>
            <a:endParaRPr lang="en-IN" sz="1200" dirty="0">
              <a:latin typeface="Bahnschrift" panose="020B0502040204020203" pitchFamily="34" charset="0"/>
            </a:endParaRPr>
          </a:p>
          <a:p>
            <a:r>
              <a:rPr lang="en-IN" sz="1200" dirty="0">
                <a:latin typeface="Bahnschrift" panose="020B0502040204020203" pitchFamily="34" charset="0"/>
              </a:rPr>
              <a:t>4. The system sends a delete request to `</a:t>
            </a:r>
            <a:r>
              <a:rPr lang="en-IN" sz="1200" dirty="0" err="1">
                <a:latin typeface="Bahnschrift" panose="020B0502040204020203" pitchFamily="34" charset="0"/>
              </a:rPr>
              <a:t>ProductService</a:t>
            </a:r>
            <a:r>
              <a:rPr lang="en-IN" sz="1200" dirty="0">
                <a:latin typeface="Bahnschrift" panose="020B0502040204020203" pitchFamily="34" charset="0"/>
              </a:rPr>
              <a:t>`.</a:t>
            </a:r>
          </a:p>
          <a:p>
            <a:endParaRPr lang="en-IN" sz="1200" dirty="0">
              <a:latin typeface="Bahnschrift" panose="020B0502040204020203" pitchFamily="34" charset="0"/>
            </a:endParaRPr>
          </a:p>
          <a:p>
            <a:r>
              <a:rPr lang="en-IN" sz="1200" dirty="0">
                <a:latin typeface="Bahnschrift" panose="020B0502040204020203" pitchFamily="34" charset="0"/>
              </a:rPr>
              <a:t>5. `</a:t>
            </a:r>
            <a:r>
              <a:rPr lang="en-IN" sz="1200" dirty="0" err="1">
                <a:latin typeface="Bahnschrift" panose="020B0502040204020203" pitchFamily="34" charset="0"/>
              </a:rPr>
              <a:t>ProductService</a:t>
            </a:r>
            <a:r>
              <a:rPr lang="en-IN" sz="1200" dirty="0">
                <a:latin typeface="Bahnschrift" panose="020B0502040204020203" pitchFamily="34" charset="0"/>
              </a:rPr>
              <a:t>` removes the product from the database.</a:t>
            </a:r>
          </a:p>
          <a:p>
            <a:endParaRPr lang="en-IN" sz="1200" dirty="0">
              <a:latin typeface="Bahnschrift" panose="020B0502040204020203" pitchFamily="34" charset="0"/>
            </a:endParaRPr>
          </a:p>
          <a:p>
            <a:r>
              <a:rPr lang="en-IN" sz="1200" dirty="0">
                <a:latin typeface="Bahnschrift" panose="020B0502040204020203" pitchFamily="34" charset="0"/>
              </a:rPr>
              <a:t>6. The system displays a confirmation message, indicating the product was successfully deleted.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FE939-3987-42F9-241D-8B260EFD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65" y="1232356"/>
            <a:ext cx="5830836" cy="52578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5AE07C2F-7589-0E79-FB3D-C16E0A0F99C2}"/>
              </a:ext>
            </a:extLst>
          </p:cNvPr>
          <p:cNvSpPr txBox="1"/>
          <p:nvPr/>
        </p:nvSpPr>
        <p:spPr>
          <a:xfrm>
            <a:off x="2965211" y="118553"/>
            <a:ext cx="609910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02.03 Product Reviews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611D0-75D5-C4D4-000D-486590BC1085}"/>
              </a:ext>
            </a:extLst>
          </p:cNvPr>
          <p:cNvSpPr txBox="1"/>
          <p:nvPr/>
        </p:nvSpPr>
        <p:spPr>
          <a:xfrm>
            <a:off x="6222442" y="2062706"/>
            <a:ext cx="60943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User Story Outline</a:t>
            </a:r>
          </a:p>
          <a:p>
            <a:endParaRPr lang="en-US" dirty="0"/>
          </a:p>
          <a:p>
            <a:r>
              <a:rPr lang="en-US" sz="1200" dirty="0">
                <a:latin typeface="Bahnschrift" panose="020B0502040204020203" pitchFamily="34" charset="0"/>
              </a:rPr>
              <a:t>1. The user adds, updates, or deletes a review by entering, editing, or requesting removal of review content for a product.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r>
              <a:rPr lang="en-US" sz="1200" dirty="0">
                <a:latin typeface="Bahnschrift" panose="020B0502040204020203" pitchFamily="34" charset="0"/>
              </a:rPr>
              <a:t>2. </a:t>
            </a: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forwards the review action (add, update, or delete) along with review details and product ID to `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`.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r>
              <a:rPr lang="en-US" sz="1200" dirty="0">
                <a:latin typeface="Bahnschrift" panose="020B0502040204020203" pitchFamily="34" charset="0"/>
              </a:rPr>
              <a:t>3. 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verifies the user's identity to ensure action authorization.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r>
              <a:rPr lang="en-US" sz="1200" dirty="0">
                <a:latin typeface="Bahnschrift" panose="020B0502040204020203" pitchFamily="34" charset="0"/>
              </a:rPr>
              <a:t>4. For adding or updating, `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` stores or updates the review in the database; for deleting, it removes the review.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r>
              <a:rPr lang="en-US" sz="1200" dirty="0">
                <a:latin typeface="Bahnschrift" panose="020B0502040204020203" pitchFamily="34" charset="0"/>
              </a:rPr>
              <a:t>5. </a:t>
            </a: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displays confirmation to the user, indicating the review was successfully added, updated, or deleted.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r>
              <a:rPr lang="en-US" sz="1200" dirty="0">
                <a:latin typeface="Bahnschrift" panose="020B0502040204020203" pitchFamily="34" charset="0"/>
              </a:rPr>
              <a:t>6. The use case ends after the user receives confirmation.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79F47-75E5-9B15-F795-99FCEE13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392"/>
            <a:ext cx="6222442" cy="62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EDA0C8ED-2767-090B-695A-C9CDC764B572}"/>
              </a:ext>
            </a:extLst>
          </p:cNvPr>
          <p:cNvSpPr txBox="1"/>
          <p:nvPr/>
        </p:nvSpPr>
        <p:spPr>
          <a:xfrm>
            <a:off x="2965211" y="118553"/>
            <a:ext cx="609910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02.04 Product Categories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6E804-433C-C859-5C4C-BC43478E5E26}"/>
              </a:ext>
            </a:extLst>
          </p:cNvPr>
          <p:cNvSpPr txBox="1"/>
          <p:nvPr/>
        </p:nvSpPr>
        <p:spPr>
          <a:xfrm>
            <a:off x="5909134" y="654592"/>
            <a:ext cx="631036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User Story Outline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pPr algn="ctr">
              <a:buFont typeface="+mj-lt"/>
              <a:buAutoNum type="arabicPeriod"/>
            </a:pPr>
            <a:r>
              <a:rPr lang="en-US" b="1" dirty="0">
                <a:latin typeface="Bahnschrift" panose="020B0502040204020203" pitchFamily="34" charset="0"/>
              </a:rPr>
              <a:t>Product Category Management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user initiates actions to add, update, delete, or retrieve subcategories.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For adding a category, the </a:t>
            </a:r>
            <a:r>
              <a:rPr lang="en-US" sz="1200" dirty="0" err="1">
                <a:latin typeface="Bahnschrift" panose="020B0502040204020203" pitchFamily="34" charset="0"/>
              </a:rPr>
              <a:t>ProductCategoryUI</a:t>
            </a:r>
            <a:r>
              <a:rPr lang="en-US" sz="1200" dirty="0">
                <a:latin typeface="Bahnschrift" panose="020B0502040204020203" pitchFamily="34" charset="0"/>
              </a:rPr>
              <a:t> sends category data to </a:t>
            </a:r>
            <a:r>
              <a:rPr lang="en-US" sz="1200" dirty="0" err="1">
                <a:latin typeface="Bahnschrift" panose="020B0502040204020203" pitchFamily="34" charset="0"/>
              </a:rPr>
              <a:t>ProductCategoryService</a:t>
            </a:r>
            <a:r>
              <a:rPr lang="en-US" sz="1200" dirty="0">
                <a:latin typeface="Bahnschrift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ProductCategoryService</a:t>
            </a:r>
            <a:r>
              <a:rPr lang="en-US" sz="1200" dirty="0">
                <a:latin typeface="Bahnschrift" panose="020B0502040204020203" pitchFamily="34" charset="0"/>
              </a:rPr>
              <a:t> verifies parent category (if needed) and adds the new category.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For updates, the </a:t>
            </a:r>
            <a:r>
              <a:rPr lang="en-US" sz="1200" dirty="0" err="1">
                <a:latin typeface="Bahnschrift" panose="020B0502040204020203" pitchFamily="34" charset="0"/>
              </a:rPr>
              <a:t>ProductCategoryUI</a:t>
            </a:r>
            <a:r>
              <a:rPr lang="en-US" sz="1200" dirty="0">
                <a:latin typeface="Bahnschrift" panose="020B0502040204020203" pitchFamily="34" charset="0"/>
              </a:rPr>
              <a:t> sends the modified data to </a:t>
            </a:r>
            <a:r>
              <a:rPr lang="en-US" sz="1200" dirty="0" err="1">
                <a:latin typeface="Bahnschrift" panose="020B0502040204020203" pitchFamily="34" charset="0"/>
              </a:rPr>
              <a:t>ProductCategoryService</a:t>
            </a:r>
            <a:r>
              <a:rPr lang="en-US" sz="1200" dirty="0">
                <a:latin typeface="Bahnschrift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ProductCategoryService</a:t>
            </a:r>
            <a:r>
              <a:rPr lang="en-US" sz="1200" dirty="0">
                <a:latin typeface="Bahnschrift" panose="020B0502040204020203" pitchFamily="34" charset="0"/>
              </a:rPr>
              <a:t> processes updates, deletions, or subcategory retrieval and confirms success.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ProductCategoryUI</a:t>
            </a:r>
            <a:r>
              <a:rPr lang="en-US" sz="1200" dirty="0">
                <a:latin typeface="Bahnschrift" panose="020B0502040204020203" pitchFamily="34" charset="0"/>
              </a:rPr>
              <a:t> displays confirmation or an error message to the user.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pPr algn="ctr"/>
            <a:r>
              <a:rPr lang="en-US" b="1" dirty="0"/>
              <a:t>2. Create and Update Product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admin initiates product creation or updates with the relevant data.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sends the data to 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for processing.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applies discount calculations and retrieves ratings (if applicable).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For updates, 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modifies the product and returns a success message.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displays a creation or update confirmation to the admin.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use case ends with a confirmation or error message displayed to the admin.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pPr algn="ctr"/>
            <a:r>
              <a:rPr lang="en-US" b="1" dirty="0"/>
              <a:t>3. Delete Product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admin selects a product to delete.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sends the delete request to </a:t>
            </a: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deletes the specified product.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ProductService</a:t>
            </a:r>
            <a:r>
              <a:rPr lang="en-US" sz="1200" dirty="0">
                <a:latin typeface="Bahnschrift" panose="020B0502040204020203" pitchFamily="34" charset="0"/>
              </a:rPr>
              <a:t> returns a confirmation message.</a:t>
            </a:r>
          </a:p>
          <a:p>
            <a:pPr>
              <a:buFont typeface="+mj-lt"/>
              <a:buAutoNum type="arabicPeriod"/>
            </a:pPr>
            <a:r>
              <a:rPr lang="en-US" sz="1200" dirty="0" err="1">
                <a:latin typeface="Bahnschrift" panose="020B0502040204020203" pitchFamily="34" charset="0"/>
              </a:rPr>
              <a:t>ProductUI</a:t>
            </a:r>
            <a:r>
              <a:rPr lang="en-US" sz="1200" dirty="0">
                <a:latin typeface="Bahnschrift" panose="020B0502040204020203" pitchFamily="34" charset="0"/>
              </a:rPr>
              <a:t> displays the delete confirmation to the admin.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Bahnschrift" panose="020B0502040204020203" pitchFamily="34" charset="0"/>
              </a:rPr>
              <a:t>The use case ends with a success or error message shown to the admin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0EA988-1ECB-46C8-A373-E5C82D91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84"/>
            <a:ext cx="5909134" cy="60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26ED073D-1BCF-955C-81EA-5B672CAC8EB6}"/>
              </a:ext>
            </a:extLst>
          </p:cNvPr>
          <p:cNvSpPr txBox="1"/>
          <p:nvPr/>
        </p:nvSpPr>
        <p:spPr>
          <a:xfrm>
            <a:off x="2965211" y="118553"/>
            <a:ext cx="609910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02.05 Filters Products by attributes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DF224-FAA5-F1EB-F2C6-3642FB64F0A9}"/>
              </a:ext>
            </a:extLst>
          </p:cNvPr>
          <p:cNvSpPr txBox="1"/>
          <p:nvPr/>
        </p:nvSpPr>
        <p:spPr>
          <a:xfrm>
            <a:off x="6299992" y="1798471"/>
            <a:ext cx="61596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kern="1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User Story Outline: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1. This use case begins when the user applies a filter with specific attributes to the product listings.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2. The system (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ProductFilterUI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) receives the filter request and forwards it to the 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ProductService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3. 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ProductService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applies the filter based on the provided attributes.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4. 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ProductService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returns the list of products that match the filter criteria to the 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ProductFilterUI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5. </a:t>
            </a:r>
            <a:r>
              <a:rPr lang="en-IN" sz="1200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ProductFilterUI</a:t>
            </a:r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displays the filtered product list to the user.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6. The use case ends when the user views the filtered product listings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</a:p>
          <a:p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C2934-6607-786E-9FC0-95766295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89"/>
            <a:ext cx="6159640" cy="49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59FB814E-D66E-E07D-FCA6-E54564F22FCE}"/>
              </a:ext>
            </a:extLst>
          </p:cNvPr>
          <p:cNvSpPr txBox="1"/>
          <p:nvPr/>
        </p:nvSpPr>
        <p:spPr>
          <a:xfrm>
            <a:off x="2965211" y="118553"/>
            <a:ext cx="69726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02.06 Navigate Product Listings With Pagination</a:t>
            </a: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E23-0D52-1D6A-B776-75417DCC0C02}"/>
              </a:ext>
            </a:extLst>
          </p:cNvPr>
          <p:cNvSpPr txBox="1"/>
          <p:nvPr/>
        </p:nvSpPr>
        <p:spPr>
          <a:xfrm>
            <a:off x="7214716" y="2039814"/>
            <a:ext cx="497728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u="sng" kern="1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User Story Outline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1. This use case begins when the user requests to load the next page of product listings.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2. The system (Product Listings Page) receives the pagination request and forwards it to the Backend API.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3. Backend API retrieves the requested page data (Page N) from the database and returns the corresponding product information.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4. Product Listings Page displays the newly retrieved products to the user.</a:t>
            </a:r>
          </a:p>
          <a:p>
            <a:r>
              <a:rPr lang="en-IN" sz="1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5. The use case ends when the user views the additional product listings.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E837D-4E0D-C3B5-0506-6AFA9CCC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68" y="1610863"/>
            <a:ext cx="5830836" cy="49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1010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Bahnschrift</vt:lpstr>
      <vt:lpstr>Calibri</vt:lpstr>
      <vt:lpstr>Arial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</dc:creator>
  <cp:lastModifiedBy>Adusumalli Lokesh</cp:lastModifiedBy>
  <cp:revision>10</cp:revision>
  <dcterms:modified xsi:type="dcterms:W3CDTF">2024-11-16T23:33:53Z</dcterms:modified>
</cp:coreProperties>
</file>