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78" r:id="rId14"/>
    <p:sldId id="279" r:id="rId15"/>
    <p:sldId id="280" r:id="rId16"/>
    <p:sldId id="268" r:id="rId17"/>
    <p:sldId id="265" r:id="rId18"/>
    <p:sldId id="281"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apstone106/Project106.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dpi.com/1999-5903/11/4/86" TargetMode="External"/><Relationship Id="rId2" Type="http://schemas.openxmlformats.org/officeDocument/2006/relationships/hyperlink" Target="https://www.researchgate.net/publication/363894144_Financial_Fraud_Detection_Based_on_Machine_Learning_A_Systematic_Literature_Review"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abs/pii/S0957417421016973" TargetMode="External"/><Relationship Id="rId4" Type="http://schemas.openxmlformats.org/officeDocument/2006/relationships/hyperlink" Target="https://www.mdpi.com/1999-5903/14/6/168"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83570753_Assessing_the_Role_of_Artificial_Intelligence_AI_on_Tax_Fraud_Detection" TargetMode="External"/><Relationship Id="rId2" Type="http://schemas.openxmlformats.org/officeDocument/2006/relationships/hyperlink" Target="https://www.researchgate.net/publication/357293068_A_Machine_Learning-based_System_for_Financial_Fraud_Detection"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81548442_AI-Driven_Approaches_for_RealTime_Fraud_Detection_in_US_Financial_Transactions_Challenges_and_Opportunities" TargetMode="External"/><Relationship Id="rId4" Type="http://schemas.openxmlformats.org/officeDocument/2006/relationships/hyperlink" Target="https://www.researchgate.net/publication/379861359_Enhanced_Income_Tax_Fraud_Detection_System_Using_Machine_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An Income Tax Fraud Detection Idea using AI &amp;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09548" y="20320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Vineetha</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p>
        </p:txBody>
      </p:sp>
      <p:graphicFrame>
        <p:nvGraphicFramePr>
          <p:cNvPr id="2" name="Google Shape;89;p13">
            <a:extLst>
              <a:ext uri="{FF2B5EF4-FFF2-40B4-BE49-F238E27FC236}">
                <a16:creationId xmlns:a16="http://schemas.microsoft.com/office/drawing/2014/main" id="{157CA79C-BB1F-CD86-1869-FB750CD2DC20}"/>
              </a:ext>
            </a:extLst>
          </p:cNvPr>
          <p:cNvGraphicFramePr/>
          <p:nvPr>
            <p:extLst>
              <p:ext uri="{D42A27DB-BD31-4B8C-83A1-F6EECF244321}">
                <p14:modId xmlns:p14="http://schemas.microsoft.com/office/powerpoint/2010/main" val="1566316846"/>
              </p:ext>
            </p:extLst>
          </p:nvPr>
        </p:nvGraphicFramePr>
        <p:xfrm>
          <a:off x="553347" y="2513339"/>
          <a:ext cx="5418675" cy="2312664"/>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8544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85444">
                <a:tc>
                  <a:txBody>
                    <a:bodyPr/>
                    <a:lstStyle/>
                    <a:p>
                      <a:pPr marL="0" marR="0" lvl="0" indent="0" algn="ctr" rtl="0">
                        <a:spcBef>
                          <a:spcPts val="0"/>
                        </a:spcBef>
                        <a:spcAft>
                          <a:spcPts val="0"/>
                        </a:spcAft>
                        <a:buFont typeface="+mj-lt"/>
                        <a:buNone/>
                      </a:pPr>
                      <a:r>
                        <a:rPr lang="en-IN" sz="1800" u="none" strike="noStrike" cap="none" dirty="0"/>
                        <a:t>20211CSE0591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Mohan R Shetty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85444">
                <a:tc>
                  <a:txBody>
                    <a:bodyPr/>
                    <a:lstStyle/>
                    <a:p>
                      <a:pPr marL="0" marR="0" lvl="0" indent="0" algn="ctr" rtl="0">
                        <a:spcBef>
                          <a:spcPts val="0"/>
                        </a:spcBef>
                        <a:spcAft>
                          <a:spcPts val="0"/>
                        </a:spcAft>
                        <a:buNone/>
                      </a:pPr>
                      <a:r>
                        <a:rPr lang="en-IN" sz="1800" u="none" strike="noStrike" cap="none" dirty="0"/>
                        <a:t>20211CSE0584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Amulya S Sathish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85444">
                <a:tc>
                  <a:txBody>
                    <a:bodyPr/>
                    <a:lstStyle/>
                    <a:p>
                      <a:pPr marL="0" marR="0" lvl="0" indent="0" algn="ctr" rtl="0">
                        <a:spcBef>
                          <a:spcPts val="0"/>
                        </a:spcBef>
                        <a:spcAft>
                          <a:spcPts val="0"/>
                        </a:spcAft>
                        <a:buNone/>
                      </a:pPr>
                      <a:r>
                        <a:rPr lang="en-IN" sz="1800" u="none" strike="noStrike" cap="none" dirty="0"/>
                        <a:t>20211CSE0599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Suchithra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85444">
                <a:tc>
                  <a:txBody>
                    <a:bodyPr/>
                    <a:lstStyle/>
                    <a:p>
                      <a:pPr marL="0" marR="0" lvl="0" indent="0" algn="ctr" rtl="0">
                        <a:spcBef>
                          <a:spcPts val="0"/>
                        </a:spcBef>
                        <a:spcAft>
                          <a:spcPts val="0"/>
                        </a:spcAft>
                        <a:buNone/>
                      </a:pPr>
                      <a:r>
                        <a:rPr lang="en-IN" sz="1800" u="none" strike="noStrike" cap="none" dirty="0"/>
                        <a:t>20211CSE0607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Sumanth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8544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F546BEA5-D788-D183-3F91-15D6A6B0B30F}"/>
              </a:ext>
            </a:extLst>
          </p:cNvPr>
          <p:cNvPicPr>
            <a:picLocks noChangeAspect="1"/>
          </p:cNvPicPr>
          <p:nvPr/>
        </p:nvPicPr>
        <p:blipFill>
          <a:blip r:embed="rId2"/>
          <a:srcRect l="4031" t="23362" r="2754" b="12331"/>
          <a:stretch/>
        </p:blipFill>
        <p:spPr>
          <a:xfrm>
            <a:off x="177980" y="1059383"/>
            <a:ext cx="11310912" cy="51391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GB" dirty="0"/>
              <a:t>Tax frauds are detected, if there is any misleading in the given details and by this technique frauds ratio will reduce.</a:t>
            </a:r>
          </a:p>
          <a:p>
            <a:r>
              <a:rPr lang="en-GB" dirty="0"/>
              <a:t>Collection of tax with the proper information and the revenue will also increase accordingly.</a:t>
            </a:r>
          </a:p>
          <a:p>
            <a:r>
              <a:rPr lang="en-IN" dirty="0"/>
              <a:t>Enhanced Transparency and Fairness</a:t>
            </a:r>
            <a:r>
              <a:rPr lang="en-GB" dirty="0"/>
              <a:t> is maintained in order be consistent and fair to all tax payers.</a:t>
            </a:r>
          </a:p>
          <a:p>
            <a:r>
              <a:rPr lang="en-GB" dirty="0"/>
              <a:t>Cost reduction will also play a major role through this model. As it reduce the expense, if there is any field investigation to detect any scam.</a:t>
            </a:r>
          </a:p>
          <a:p>
            <a:r>
              <a:rPr lang="en-GB" dirty="0"/>
              <a:t>Auditing of tax will not take more time and details will be validated immediately.</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283221" y="995321"/>
            <a:ext cx="11197579" cy="5100678"/>
          </a:xfrm>
        </p:spPr>
        <p:txBody>
          <a:bodyPr/>
          <a:lstStyle/>
          <a:p>
            <a:pPr marL="0" indent="0">
              <a:buNone/>
            </a:pPr>
            <a:r>
              <a:rPr lang="en-US" dirty="0"/>
              <a:t>The implementation of AI and ML for income tax fraud detection represents a significant improvement toward modernizing the country’s tax administration system. By implementing advanced data analysis and predictive modeling, the system can detect tax fraud with greater accuracy, speed, and efficiency. This approach not only reduces manual workloads for tax authorities but also curbs tax evasion through real-time monitoring and early intervention.</a:t>
            </a:r>
          </a:p>
          <a:p>
            <a:pPr marL="0" indent="0">
              <a:buNone/>
            </a:pPr>
            <a:r>
              <a:rPr lang="en-US" dirty="0"/>
              <a:t>This model helps in detecting various fraud patterns, which also helps the tax department to ensure all the tax related works and operations are done properly without any misguidance.</a:t>
            </a:r>
          </a:p>
          <a:p>
            <a:pPr marL="0" indent="0">
              <a:buNone/>
            </a:pPr>
            <a:r>
              <a:rPr lang="en-US" dirty="0"/>
              <a:t>Overall, this model can contribute to a stronger, more stable national economy by ensuring that due taxes are collected effectively.</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B446-2144-03C7-0817-31F10F7B49D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5FDF0CFE-AADC-E392-6D81-D270D8326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80" y="962994"/>
            <a:ext cx="5612673" cy="3536177"/>
          </a:xfrm>
        </p:spPr>
      </p:pic>
      <p:pic>
        <p:nvPicPr>
          <p:cNvPr id="7" name="Picture 6">
            <a:extLst>
              <a:ext uri="{FF2B5EF4-FFF2-40B4-BE49-F238E27FC236}">
                <a16:creationId xmlns:a16="http://schemas.microsoft.com/office/drawing/2014/main" id="{5DF7BC86-1946-C1C4-D14B-157F86B10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338598"/>
            <a:ext cx="5971420" cy="4462758"/>
          </a:xfrm>
          <a:prstGeom prst="rect">
            <a:avLst/>
          </a:prstGeom>
        </p:spPr>
      </p:pic>
    </p:spTree>
    <p:extLst>
      <p:ext uri="{BB962C8B-B14F-4D97-AF65-F5344CB8AC3E}">
        <p14:creationId xmlns:p14="http://schemas.microsoft.com/office/powerpoint/2010/main" val="369667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E6EEE6-8102-D53A-2AA6-607B01B99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749"/>
            <a:ext cx="6676433" cy="4952325"/>
          </a:xfrm>
        </p:spPr>
      </p:pic>
      <p:pic>
        <p:nvPicPr>
          <p:cNvPr id="7" name="Picture 6">
            <a:extLst>
              <a:ext uri="{FF2B5EF4-FFF2-40B4-BE49-F238E27FC236}">
                <a16:creationId xmlns:a16="http://schemas.microsoft.com/office/drawing/2014/main" id="{0A68FF78-1721-A290-F8C8-0C1228356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41" y="2565107"/>
            <a:ext cx="5629359" cy="4292893"/>
          </a:xfrm>
          <a:prstGeom prst="rect">
            <a:avLst/>
          </a:prstGeom>
        </p:spPr>
      </p:pic>
    </p:spTree>
    <p:extLst>
      <p:ext uri="{BB962C8B-B14F-4D97-AF65-F5344CB8AC3E}">
        <p14:creationId xmlns:p14="http://schemas.microsoft.com/office/powerpoint/2010/main" val="63676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69FA14-3822-B351-A0A9-BD6A8D22D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091" y="676359"/>
            <a:ext cx="7206099" cy="5505282"/>
          </a:xfrm>
        </p:spPr>
      </p:pic>
    </p:spTree>
    <p:extLst>
      <p:ext uri="{BB962C8B-B14F-4D97-AF65-F5344CB8AC3E}">
        <p14:creationId xmlns:p14="http://schemas.microsoft.com/office/powerpoint/2010/main" val="50152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b="1" dirty="0">
                <a:solidFill>
                  <a:schemeClr val="tx1"/>
                </a:solidFill>
                <a:latin typeface="Cambria" panose="02040503050406030204" pitchFamily="18" charset="0"/>
                <a:ea typeface="Cambria" panose="02040503050406030204" pitchFamily="18" charset="0"/>
                <a:hlinkClick r:id="rId3"/>
              </a:rPr>
              <a:t>https://github.com/Capstone106/Project106.git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0" y="954861"/>
            <a:ext cx="11976212" cy="5141138"/>
          </a:xfrm>
        </p:spPr>
        <p:txBody>
          <a:bodyPr/>
          <a:lstStyle/>
          <a:p>
            <a:pPr algn="l"/>
            <a:r>
              <a:rPr lang="en-US" b="0" i="0" dirty="0">
                <a:solidFill>
                  <a:srgbClr val="000000"/>
                </a:solidFill>
                <a:effectLst/>
                <a:latin typeface="ff1"/>
                <a:hlinkClick r:id="rId2"/>
              </a:rPr>
              <a:t>Enhanced Income Tax Fraud Detection System Using Machine Learning </a:t>
            </a:r>
          </a:p>
          <a:p>
            <a:pPr marL="0" indent="0" algn="just">
              <a:buNone/>
            </a:pPr>
            <a:r>
              <a:rPr lang="en-US" b="0" i="0" dirty="0">
                <a:solidFill>
                  <a:srgbClr val="000000"/>
                </a:solidFill>
                <a:effectLst/>
                <a:latin typeface="ff1"/>
              </a:rPr>
              <a:t>Dr RM Rani 1, Amrit Anand 2, Pratham Agarwal 3, Ayush Srivastava 4 Assistant Professor 1                                UG Student1 2 3, Department of Information Technology SRM Institute of Science and Technology, Ramapuram, Chennai, ranir@srmist.edu.in 1,aa5298@srmist.edu.in 2,pa3753@srmist.edu.in 3,ar7692@srmist.edu.in .</a:t>
            </a:r>
          </a:p>
          <a:p>
            <a:pPr algn="just"/>
            <a:r>
              <a:rPr lang="en-US" b="0" i="0" dirty="0">
                <a:solidFill>
                  <a:srgbClr val="000000"/>
                </a:solidFill>
                <a:effectLst/>
                <a:latin typeface="ff1"/>
                <a:hlinkClick r:id="rId2"/>
              </a:rPr>
              <a:t>Financial Fraud Detection Based on Machine Learning: A Systematic Literature Review </a:t>
            </a:r>
            <a:r>
              <a:rPr lang="en-IN" b="0" i="0" dirty="0">
                <a:solidFill>
                  <a:srgbClr val="000000"/>
                </a:solidFill>
                <a:effectLst/>
                <a:latin typeface="ff1"/>
              </a:rPr>
              <a:t>Abdulalem Ali 1, *, Shukor Abd Razak 1, 2, * , Siti Hajar Othman 1, </a:t>
            </a:r>
            <a:r>
              <a:rPr lang="en-IN" b="0" i="0" dirty="0" err="1">
                <a:solidFill>
                  <a:srgbClr val="000000"/>
                </a:solidFill>
                <a:effectLst/>
                <a:latin typeface="ff1"/>
              </a:rPr>
              <a:t>Taiseer</a:t>
            </a:r>
            <a:r>
              <a:rPr lang="en-IN" b="0" i="0" dirty="0">
                <a:solidFill>
                  <a:srgbClr val="000000"/>
                </a:solidFill>
                <a:effectLst/>
                <a:latin typeface="ff1"/>
              </a:rPr>
              <a:t> Abdalla </a:t>
            </a:r>
            <a:r>
              <a:rPr lang="en-IN" b="0" i="0" dirty="0" err="1">
                <a:solidFill>
                  <a:srgbClr val="000000"/>
                </a:solidFill>
                <a:effectLst/>
                <a:latin typeface="ff1"/>
              </a:rPr>
              <a:t>Elfadil</a:t>
            </a:r>
            <a:r>
              <a:rPr lang="en-IN" b="0" i="0" dirty="0">
                <a:solidFill>
                  <a:srgbClr val="000000"/>
                </a:solidFill>
                <a:effectLst/>
                <a:latin typeface="ff1"/>
              </a:rPr>
              <a:t> Eisa 3,Arafat Al-</a:t>
            </a:r>
            <a:r>
              <a:rPr lang="en-IN" b="0" i="0" dirty="0" err="1">
                <a:solidFill>
                  <a:srgbClr val="000000"/>
                </a:solidFill>
                <a:effectLst/>
                <a:latin typeface="ff1"/>
              </a:rPr>
              <a:t>Dhaqm</a:t>
            </a:r>
            <a:r>
              <a:rPr lang="en-IN" b="0" i="0" dirty="0">
                <a:solidFill>
                  <a:srgbClr val="000000"/>
                </a:solidFill>
                <a:effectLst/>
                <a:latin typeface="ff1"/>
              </a:rPr>
              <a:t> 1, * , Maged Nasser </a:t>
            </a:r>
          </a:p>
          <a:p>
            <a:r>
              <a:rPr lang="en-US" i="0" dirty="0">
                <a:solidFill>
                  <a:srgbClr val="000000"/>
                </a:solidFill>
                <a:effectLst/>
                <a:latin typeface="Arial" panose="020B0604020202020204" pitchFamily="34" charset="0"/>
                <a:hlinkClick r:id="rId3"/>
              </a:rPr>
              <a:t>Tax Fraud Detection through Neural Networks: An Application Using a Sample of Personal Income Taxpayers</a:t>
            </a:r>
            <a:endParaRPr lang="en-US" i="0" dirty="0">
              <a:solidFill>
                <a:srgbClr val="000000"/>
              </a:solidFill>
              <a:effectLst/>
              <a:latin typeface="Arial" panose="020B0604020202020204" pitchFamily="34" charset="0"/>
            </a:endParaRPr>
          </a:p>
          <a:p>
            <a:r>
              <a:rPr lang="en-US" i="0" dirty="0">
                <a:solidFill>
                  <a:srgbClr val="000000"/>
                </a:solidFill>
                <a:effectLst/>
                <a:latin typeface="Arial" panose="020B0604020202020204" pitchFamily="34" charset="0"/>
                <a:hlinkClick r:id="rId4"/>
              </a:rPr>
              <a:t>Fraud Detection Using Neural Networks: A Case Study of Income Tax</a:t>
            </a:r>
            <a:endParaRPr lang="en-US" i="0" dirty="0">
              <a:solidFill>
                <a:srgbClr val="000000"/>
              </a:solidFill>
              <a:effectLst/>
              <a:latin typeface="Arial" panose="020B0604020202020204" pitchFamily="34" charset="0"/>
            </a:endParaRPr>
          </a:p>
          <a:p>
            <a:r>
              <a:rPr lang="en-US" b="0" i="0" dirty="0">
                <a:solidFill>
                  <a:srgbClr val="1F1F1F"/>
                </a:solidFill>
                <a:effectLst/>
                <a:latin typeface="ElsevierGulliver"/>
                <a:hlinkClick r:id="rId5"/>
              </a:rPr>
              <a:t>Tax evasion risk management using a Hybrid Unsupervised Outlier Detection method</a:t>
            </a:r>
            <a:endParaRPr lang="en-US" b="0" i="0" dirty="0">
              <a:solidFill>
                <a:srgbClr val="1F1F1F"/>
              </a:solidFill>
              <a:effectLst/>
              <a:latin typeface="ElsevierGulliver"/>
            </a:endParaRPr>
          </a:p>
          <a:p>
            <a:endParaRPr lang="en-US" i="0" dirty="0">
              <a:solidFill>
                <a:srgbClr val="000000"/>
              </a:solidFill>
              <a:effectLst/>
              <a:latin typeface="Arial" panose="020B0604020202020204" pitchFamily="34" charset="0"/>
            </a:endParaRPr>
          </a:p>
          <a:p>
            <a:endParaRPr lang="en-US" i="0" dirty="0">
              <a:solidFill>
                <a:srgbClr val="000000"/>
              </a:solidFill>
              <a:effectLst/>
              <a:latin typeface="Arial" panose="020B0604020202020204" pitchFamily="34" charset="0"/>
            </a:endParaRPr>
          </a:p>
          <a:p>
            <a:pPr marL="0" indent="0">
              <a:buNone/>
            </a:pPr>
            <a:endParaRPr lang="en-US" i="0" dirty="0">
              <a:solidFill>
                <a:srgbClr val="000000"/>
              </a:solidFill>
              <a:effectLst/>
              <a:latin typeface="Arial" panose="020B0604020202020204" pitchFamily="34" charset="0"/>
            </a:endParaRPr>
          </a:p>
          <a:p>
            <a:pPr algn="l"/>
            <a:endParaRPr lang="en-IN" b="0" i="0" dirty="0">
              <a:solidFill>
                <a:srgbClr val="000000"/>
              </a:solidFill>
              <a:effectLst/>
              <a:latin typeface="ff1"/>
            </a:endParaRPr>
          </a:p>
          <a:p>
            <a:pPr marL="0" indent="0" algn="l">
              <a:buNone/>
            </a:pPr>
            <a:endParaRPr lang="en-US" b="0" i="0" dirty="0">
              <a:solidFill>
                <a:srgbClr val="000000"/>
              </a:solidFill>
              <a:effectLst/>
              <a:latin typeface="ff1"/>
            </a:endParaRPr>
          </a:p>
          <a:p>
            <a:pPr marL="0" indent="0" algn="l">
              <a:buNone/>
            </a:pPr>
            <a:endParaRPr lang="en-IN" b="0" i="0" dirty="0">
              <a:solidFill>
                <a:srgbClr val="0070C0"/>
              </a:solidFill>
              <a:effectLst/>
              <a:latin typeface="ff2"/>
            </a:endParaRPr>
          </a:p>
          <a:p>
            <a:pPr marL="0" indent="0" algn="l">
              <a:buNone/>
            </a:pPr>
            <a:endParaRPr lang="en-IN" b="0" i="0" dirty="0">
              <a:solidFill>
                <a:srgbClr val="0070C0"/>
              </a:solidFill>
              <a:effectLst/>
              <a:latin typeface="ff2"/>
            </a:endParaRPr>
          </a:p>
          <a:p>
            <a:pPr marL="0" indent="0" algn="l">
              <a:buNone/>
            </a:pPr>
            <a:endParaRPr lang="en-IN" b="0" i="0" dirty="0">
              <a:solidFill>
                <a:srgbClr val="0070C0"/>
              </a:solidFill>
              <a:effectLst/>
              <a:latin typeface="ff2"/>
            </a:endParaRPr>
          </a:p>
          <a:p>
            <a:pPr algn="l"/>
            <a:endParaRPr lang="en-IN" b="0" i="0" dirty="0">
              <a:solidFill>
                <a:srgbClr val="000000"/>
              </a:solidFill>
              <a:effectLst/>
              <a:latin typeface="ff2"/>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F35F-C6A5-6A9A-C122-E2008A0481B3}"/>
              </a:ext>
            </a:extLst>
          </p:cNvPr>
          <p:cNvSpPr>
            <a:spLocks noGrp="1"/>
          </p:cNvSpPr>
          <p:nvPr>
            <p:ph type="title"/>
          </p:nvPr>
        </p:nvSpPr>
        <p:spPr/>
        <p:txBody>
          <a:bodyPr/>
          <a:lstStyle/>
          <a:p>
            <a:r>
              <a:rPr lang="en-US" dirty="0"/>
              <a:t>Publication Details: </a:t>
            </a:r>
            <a:endParaRPr lang="en-IN" dirty="0"/>
          </a:p>
        </p:txBody>
      </p:sp>
      <p:pic>
        <p:nvPicPr>
          <p:cNvPr id="5" name="Content Placeholder 4">
            <a:extLst>
              <a:ext uri="{FF2B5EF4-FFF2-40B4-BE49-F238E27FC236}">
                <a16:creationId xmlns:a16="http://schemas.microsoft.com/office/drawing/2014/main" id="{C79CBF81-899F-FE28-6176-BF8ACD45C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877" y="0"/>
            <a:ext cx="6692113" cy="6764942"/>
          </a:xfrm>
        </p:spPr>
      </p:pic>
    </p:spTree>
    <p:extLst>
      <p:ext uri="{BB962C8B-B14F-4D97-AF65-F5344CB8AC3E}">
        <p14:creationId xmlns:p14="http://schemas.microsoft.com/office/powerpoint/2010/main" val="407328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1" y="1143001"/>
            <a:ext cx="10566400" cy="51035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aseline="30000" dirty="0"/>
              <a:t>16th</a:t>
            </a:r>
            <a:r>
              <a:rPr lang="en-IN" dirty="0"/>
              <a:t> goal maps with our project.ie Peace, Justice and Strong Institutions.</a:t>
            </a: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rcRect l="11431" t="12595" r="9060"/>
          <a:stretch/>
        </p:blipFill>
        <p:spPr>
          <a:xfrm>
            <a:off x="812800" y="952524"/>
            <a:ext cx="10667999" cy="425874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Content Placeholder 2">
            <a:extLst>
              <a:ext uri="{FF2B5EF4-FFF2-40B4-BE49-F238E27FC236}">
                <a16:creationId xmlns:a16="http://schemas.microsoft.com/office/drawing/2014/main" id="{CB26FEE1-D901-E391-26CA-3153FE83B95D}"/>
              </a:ext>
            </a:extLst>
          </p:cNvPr>
          <p:cNvSpPr>
            <a:spLocks noGrp="1"/>
          </p:cNvSpPr>
          <p:nvPr>
            <p:ph idx="1"/>
          </p:nvPr>
        </p:nvSpPr>
        <p:spPr>
          <a:xfrm>
            <a:off x="323681" y="1011505"/>
            <a:ext cx="11652531" cy="5084494"/>
          </a:xfrm>
        </p:spPr>
        <p:txBody>
          <a:bodyPr>
            <a:normAutofit/>
          </a:bodyPr>
          <a:lstStyle/>
          <a:p>
            <a:pPr marL="0" indent="0">
              <a:buNone/>
            </a:pPr>
            <a:r>
              <a:rPr lang="en-US" dirty="0"/>
              <a:t>Tax paying is a important entity that a citizen should pay a particular amount to the government, and the amount is decided according to one’s income and other background information. In the current situation , not every tax payer is being truthful and paying the amount. Few people do not hand in the proper income information to the government which they earn in the yearly basis. They show false income to the government and pays less tax amount which is not so legal. The main purpose of this model is to identify the customers who have not given proper information and detecting the fraud being done through AIML technique. </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412695" y="1100517"/>
            <a:ext cx="11068105" cy="4995481"/>
          </a:xfrm>
        </p:spPr>
        <p:txBody>
          <a:bodyPr>
            <a:normAutofit fontScale="92500" lnSpcReduction="10000"/>
          </a:bodyPr>
          <a:lstStyle/>
          <a:p>
            <a:r>
              <a:rPr lang="en-US" b="0" i="0" dirty="0">
                <a:solidFill>
                  <a:srgbClr val="111111"/>
                </a:solidFill>
                <a:effectLst/>
                <a:latin typeface="Roboto" panose="02000000000000000000" pitchFamily="2" charset="0"/>
              </a:rPr>
              <a:t>A Machine Learning-based System for Financial Fraud Detection </a:t>
            </a:r>
          </a:p>
          <a:p>
            <a:pPr marL="0" indent="0">
              <a:buNone/>
            </a:pPr>
            <a:r>
              <a:rPr lang="en-US" b="0" i="0" dirty="0">
                <a:solidFill>
                  <a:srgbClr val="111111"/>
                </a:solidFill>
                <a:effectLst/>
                <a:latin typeface="Roboto" panose="02000000000000000000" pitchFamily="2" charset="0"/>
                <a:hlinkClick r:id="rId2"/>
              </a:rPr>
              <a:t>https://www.researchgate.net/publication/357293068_A_Machine_Learning-based_System_for_Financial_Fraud_Detection</a:t>
            </a:r>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rPr>
              <a:t>Assessing the Role of Artificial Intelligence (AI) on Tax Fraud Detection</a:t>
            </a:r>
          </a:p>
          <a:p>
            <a:pPr marL="0" indent="0">
              <a:buNone/>
            </a:pPr>
            <a:r>
              <a:rPr lang="en-GB" dirty="0">
                <a:hlinkClick r:id="rId3"/>
              </a:rPr>
              <a:t>https://www.researchgate.net/publication/383570753_Assessing_the_Role_of_Artificial_Intelligence_AI_on_Tax_Fraud_Detection</a:t>
            </a:r>
            <a:endParaRPr lang="en-GB" dirty="0"/>
          </a:p>
          <a:p>
            <a:r>
              <a:rPr lang="en-US" b="0" i="0" dirty="0">
                <a:solidFill>
                  <a:srgbClr val="111111"/>
                </a:solidFill>
                <a:effectLst/>
                <a:latin typeface="Roboto" panose="02000000000000000000" pitchFamily="2" charset="0"/>
              </a:rPr>
              <a:t>Enhanced Income Tax Fraud Detection System Using Machine Learning</a:t>
            </a:r>
          </a:p>
          <a:p>
            <a:pPr marL="0" indent="0">
              <a:buNone/>
            </a:pPr>
            <a:r>
              <a:rPr lang="en-GB" dirty="0">
                <a:hlinkClick r:id="rId4"/>
              </a:rPr>
              <a:t>https://www.researchgate.net/publication/379861359_Enhanced_Income_Tax_Fraud_Detection_System_Using_Machine_Learning</a:t>
            </a:r>
            <a:endParaRPr lang="en-GB" dirty="0"/>
          </a:p>
          <a:p>
            <a:r>
              <a:rPr lang="en-US" b="0" dirty="0">
                <a:solidFill>
                  <a:srgbClr val="000000"/>
                </a:solidFill>
                <a:effectLst/>
              </a:rPr>
              <a:t>AI-Driven Approaches for Real-Time Fraud Detection in US Financial Transactions: Challenges and Opportunities</a:t>
            </a:r>
          </a:p>
          <a:p>
            <a:pPr marL="0" indent="0">
              <a:buNone/>
            </a:pPr>
            <a:r>
              <a:rPr lang="en-US" b="0" dirty="0">
                <a:solidFill>
                  <a:srgbClr val="000000"/>
                </a:solidFill>
                <a:effectLst/>
                <a:hlinkClick r:id="rId5"/>
              </a:rPr>
              <a:t>https://www.researchgate.net/publication/381548442_AI-Driven_Approaches_for_RealTime_Fraud_Detection_in_US_Financial_Transactions_Challenges_and_Opportunities</a:t>
            </a:r>
            <a:endParaRPr lang="en-US" b="0" dirty="0">
              <a:solidFill>
                <a:srgbClr val="000000"/>
              </a:solidFill>
              <a:effectLst/>
            </a:endParaRP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687823" y="1019595"/>
            <a:ext cx="10792977" cy="5076403"/>
          </a:xfrm>
        </p:spPr>
        <p:txBody>
          <a:bodyPr>
            <a:normAutofit/>
          </a:bodyPr>
          <a:lstStyle/>
          <a:p>
            <a:pPr marL="0" indent="0" algn="l">
              <a:buNone/>
            </a:pPr>
            <a:r>
              <a:rPr lang="en-US" b="0" i="0" dirty="0">
                <a:solidFill>
                  <a:srgbClr val="000000"/>
                </a:solidFill>
                <a:effectLst/>
                <a:latin typeface="ff2"/>
              </a:rPr>
              <a:t>1. Limited Accuracy: Existing methodologies fail to accurately detect fraudulent tax filings .</a:t>
            </a:r>
          </a:p>
          <a:p>
            <a:pPr marL="0" indent="0" algn="l">
              <a:buNone/>
            </a:pPr>
            <a:r>
              <a:rPr lang="en-US" b="0" i="0" dirty="0">
                <a:solidFill>
                  <a:srgbClr val="000000"/>
                </a:solidFill>
                <a:effectLst/>
                <a:latin typeface="ff2"/>
              </a:rPr>
              <a:t>2. Failure to address </a:t>
            </a:r>
            <a:r>
              <a:rPr lang="en-US" dirty="0">
                <a:solidFill>
                  <a:srgbClr val="000000"/>
                </a:solidFill>
                <a:latin typeface="ff2"/>
              </a:rPr>
              <a:t>e</a:t>
            </a:r>
            <a:r>
              <a:rPr lang="en-US" b="0" i="0" dirty="0">
                <a:solidFill>
                  <a:srgbClr val="000000"/>
                </a:solidFill>
                <a:effectLst/>
                <a:latin typeface="ff2"/>
              </a:rPr>
              <a:t>merging new </a:t>
            </a:r>
            <a:r>
              <a:rPr lang="en-US" dirty="0">
                <a:solidFill>
                  <a:srgbClr val="000000"/>
                </a:solidFill>
                <a:latin typeface="ff2"/>
              </a:rPr>
              <a:t>f</a:t>
            </a:r>
            <a:r>
              <a:rPr lang="en-US" b="0" i="0" dirty="0">
                <a:solidFill>
                  <a:srgbClr val="000000"/>
                </a:solidFill>
                <a:effectLst/>
                <a:latin typeface="ff2"/>
              </a:rPr>
              <a:t>raud </a:t>
            </a:r>
            <a:r>
              <a:rPr lang="en-US" dirty="0">
                <a:solidFill>
                  <a:srgbClr val="000000"/>
                </a:solidFill>
                <a:latin typeface="ff2"/>
              </a:rPr>
              <a:t>p</a:t>
            </a:r>
            <a:r>
              <a:rPr lang="en-US" b="0" i="0" dirty="0">
                <a:solidFill>
                  <a:srgbClr val="000000"/>
                </a:solidFill>
                <a:effectLst/>
                <a:latin typeface="ff2"/>
              </a:rPr>
              <a:t>atterns: The current system lacks adaptability to new fraud patterns, leading to vulnerabilities in fraud detection.</a:t>
            </a:r>
          </a:p>
          <a:p>
            <a:pPr marL="0" indent="0" algn="l">
              <a:buNone/>
            </a:pPr>
            <a:r>
              <a:rPr lang="en-US" b="0" i="0" dirty="0">
                <a:solidFill>
                  <a:srgbClr val="000000"/>
                </a:solidFill>
                <a:effectLst/>
                <a:latin typeface="ff2"/>
              </a:rPr>
              <a:t>3. Resource Intensiveness: Implementing data normalization and an algorithm</a:t>
            </a:r>
          </a:p>
          <a:p>
            <a:pPr marL="0" indent="0" algn="l">
              <a:buNone/>
            </a:pPr>
            <a:r>
              <a:rPr lang="en-US" b="0" i="0" dirty="0">
                <a:solidFill>
                  <a:srgbClr val="000000"/>
                </a:solidFill>
                <a:effectLst/>
                <a:latin typeface="ff2"/>
              </a:rPr>
              <a:t> requires significant computational resources.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614995" y="1027687"/>
            <a:ext cx="10865805" cy="5068311"/>
          </a:xfrm>
        </p:spPr>
        <p:txBody>
          <a:bodyPr>
            <a:normAutofit/>
          </a:bodyPr>
          <a:lstStyle/>
          <a:p>
            <a:pPr marL="0" indent="0" algn="l">
              <a:buNone/>
            </a:pPr>
            <a:r>
              <a:rPr lang="en-US" b="0" i="0" dirty="0">
                <a:solidFill>
                  <a:srgbClr val="000000"/>
                </a:solidFill>
                <a:effectLst/>
                <a:latin typeface="ff2"/>
              </a:rPr>
              <a:t>1.Improved Accuracy: </a:t>
            </a:r>
            <a:r>
              <a:rPr lang="en-US" dirty="0">
                <a:solidFill>
                  <a:srgbClr val="000000"/>
                </a:solidFill>
                <a:latin typeface="ff2"/>
              </a:rPr>
              <a:t>The</a:t>
            </a:r>
            <a:r>
              <a:rPr lang="en-US" b="0" i="0" dirty="0">
                <a:solidFill>
                  <a:srgbClr val="000000"/>
                </a:solidFill>
                <a:effectLst/>
                <a:latin typeface="ff2"/>
              </a:rPr>
              <a:t> algorithms enhance the accuracy of fraud detection, providing a more reliable mechanism for identifying potential instances of income tax fraud.</a:t>
            </a:r>
          </a:p>
          <a:p>
            <a:pPr marL="0" indent="0" algn="l">
              <a:buNone/>
            </a:pPr>
            <a:r>
              <a:rPr lang="en-US" b="0" i="0" dirty="0">
                <a:solidFill>
                  <a:srgbClr val="000000"/>
                </a:solidFill>
                <a:effectLst/>
                <a:latin typeface="ff2"/>
              </a:rPr>
              <a:t>2. Adaptability to new fraud models: The proposed system can adapt to emerging fraud models, enabling continuous improvement in fraud detection.</a:t>
            </a:r>
          </a:p>
          <a:p>
            <a:pPr marL="0" indent="0" algn="l">
              <a:buNone/>
            </a:pPr>
            <a:r>
              <a:rPr lang="en-US" b="0" i="0" dirty="0">
                <a:solidFill>
                  <a:srgbClr val="000000"/>
                </a:solidFill>
                <a:effectLst/>
                <a:latin typeface="ff2"/>
              </a:rPr>
              <a:t>3. Automation: By automating the detection process and optimizing performance metrics, the system improves efficiency in identifying fraudulent tax filings.</a:t>
            </a:r>
          </a:p>
          <a:p>
            <a:pPr marL="0" indent="0" algn="l">
              <a:buNone/>
            </a:pPr>
            <a:r>
              <a:rPr lang="en-US" b="0" i="0" dirty="0">
                <a:solidFill>
                  <a:srgbClr val="000000"/>
                </a:solidFill>
                <a:effectLst/>
                <a:latin typeface="ff2"/>
              </a:rPr>
              <a:t>4. Enhanced Efficiency: The proposed system enhances efficiency by automating the fraud detection process and streamlining decision-making.</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GB" dirty="0"/>
              <a:t>Some main objectives of this model are:</a:t>
            </a:r>
          </a:p>
          <a:p>
            <a:r>
              <a:rPr lang="en-IN" dirty="0"/>
              <a:t>Automating fraud detection processes</a:t>
            </a:r>
          </a:p>
          <a:p>
            <a:r>
              <a:rPr lang="en-IN" dirty="0"/>
              <a:t>Detecting real-time fraud</a:t>
            </a:r>
          </a:p>
          <a:p>
            <a:r>
              <a:rPr lang="en-IN" dirty="0"/>
              <a:t>Strengthening tax department</a:t>
            </a:r>
          </a:p>
          <a:p>
            <a:r>
              <a:rPr lang="en-IN" dirty="0"/>
              <a:t>Identifying fraudulent patterns</a:t>
            </a:r>
          </a:p>
          <a:p>
            <a:r>
              <a:rPr lang="en-US" dirty="0"/>
              <a:t>Improved Accuracy in Identifying Tax Evasion</a:t>
            </a:r>
            <a:endParaRPr lang="en-IN" dirty="0"/>
          </a:p>
          <a:p>
            <a:r>
              <a:rPr lang="en-US" dirty="0"/>
              <a:t>Cost Savings for the Government</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194209" y="1143001"/>
            <a:ext cx="11879108" cy="4952997"/>
          </a:xfrm>
        </p:spPr>
        <p:txBody>
          <a:bodyPr/>
          <a:lstStyle/>
          <a:p>
            <a:pPr marL="0" indent="0">
              <a:buNone/>
            </a:pPr>
            <a:r>
              <a:rPr lang="en-US" dirty="0"/>
              <a:t>The implementation of this model typically follows a structured framework, starting from data collection to the final deployment of the model for fraud detection.</a:t>
            </a:r>
          </a:p>
          <a:p>
            <a:r>
              <a:rPr lang="en-US" dirty="0"/>
              <a:t>Data Collection and Preprocessing</a:t>
            </a:r>
          </a:p>
          <a:p>
            <a:r>
              <a:rPr lang="en-US" dirty="0"/>
              <a:t>Analyzing data</a:t>
            </a:r>
          </a:p>
          <a:p>
            <a:r>
              <a:rPr lang="en-US" dirty="0"/>
              <a:t>Model Selection</a:t>
            </a:r>
          </a:p>
          <a:p>
            <a:r>
              <a:rPr lang="en-US" dirty="0"/>
              <a:t>Web Interface</a:t>
            </a:r>
          </a:p>
          <a:p>
            <a:r>
              <a:rPr lang="en-US" dirty="0"/>
              <a:t>Backend development with flask</a:t>
            </a:r>
          </a:p>
          <a:p>
            <a:r>
              <a:rPr lang="en-US" dirty="0"/>
              <a:t>Testing and deployment</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C147EED6-61E5-ACCE-F18E-411C9F629424}"/>
              </a:ext>
            </a:extLst>
          </p:cNvPr>
          <p:cNvPicPr>
            <a:picLocks noGrp="1" noChangeAspect="1"/>
          </p:cNvPicPr>
          <p:nvPr>
            <p:ph idx="1"/>
          </p:nvPr>
        </p:nvPicPr>
        <p:blipFill>
          <a:blip r:embed="rId2"/>
          <a:stretch>
            <a:fillRect/>
          </a:stretch>
        </p:blipFill>
        <p:spPr>
          <a:xfrm>
            <a:off x="1157160" y="1143000"/>
            <a:ext cx="9880375" cy="4953000"/>
          </a:xfrm>
          <a:prstGeom prst="rect">
            <a:avLst/>
          </a:prstGeom>
        </p:spPr>
      </p:pic>
      <p:sp>
        <p:nvSpPr>
          <p:cNvPr id="6" name="TextBox 5">
            <a:extLst>
              <a:ext uri="{FF2B5EF4-FFF2-40B4-BE49-F238E27FC236}">
                <a16:creationId xmlns:a16="http://schemas.microsoft.com/office/drawing/2014/main" id="{56740090-25DE-DBBB-4010-A030005694BC}"/>
              </a:ext>
            </a:extLst>
          </p:cNvPr>
          <p:cNvSpPr txBox="1"/>
          <p:nvPr/>
        </p:nvSpPr>
        <p:spPr>
          <a:xfrm>
            <a:off x="8868871" y="3501828"/>
            <a:ext cx="1804524" cy="646331"/>
          </a:xfrm>
          <a:prstGeom prst="rect">
            <a:avLst/>
          </a:prstGeom>
          <a:solidFill>
            <a:schemeClr val="bg2"/>
          </a:solidFill>
        </p:spPr>
        <p:txBody>
          <a:bodyPr wrap="square" rtlCol="0">
            <a:spAutoFit/>
          </a:bodyPr>
          <a:lstStyle/>
          <a:p>
            <a:r>
              <a:rPr lang="en-US" b="1" dirty="0">
                <a:latin typeface="Aharoni" panose="02010803020104030203" pitchFamily="2" charset="-79"/>
                <a:cs typeface="Aharoni" panose="02010803020104030203" pitchFamily="2" charset="-79"/>
              </a:rPr>
              <a:t>Random Forest algorithm</a:t>
            </a:r>
            <a:endParaRPr lang="en-IN"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Operating System : Windows/ mac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Python (Concepts related to data science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IDE : </a:t>
            </a:r>
            <a:r>
              <a:rPr lang="en-US" dirty="0" err="1">
                <a:latin typeface="Cambria" panose="02040503050406030204" pitchFamily="18" charset="0"/>
                <a:ea typeface="Cambria" panose="02040503050406030204" pitchFamily="18" charset="0"/>
              </a:rPr>
              <a:t>Colab</a:t>
            </a:r>
            <a:r>
              <a:rPr lang="en-US" dirty="0">
                <a:latin typeface="Cambria" panose="02040503050406030204" pitchFamily="18" charset="0"/>
                <a:ea typeface="Cambria" panose="02040503050406030204" pitchFamily="18" charset="0"/>
              </a:rPr>
              <a:t> , VS Code</a:t>
            </a:r>
          </a:p>
          <a:p>
            <a:pPr marL="152400" indent="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1289</TotalTime>
  <Words>1102</Words>
  <Application>Microsoft Office PowerPoint</Application>
  <PresentationFormat>Widescreen</PresentationFormat>
  <Paragraphs>121</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Aharoni</vt:lpstr>
      <vt:lpstr>Arial</vt:lpstr>
      <vt:lpstr>Bookman Old Style</vt:lpstr>
      <vt:lpstr>Calibri</vt:lpstr>
      <vt:lpstr>Cambria</vt:lpstr>
      <vt:lpstr>ElsevierGulliver</vt:lpstr>
      <vt:lpstr>ff1</vt:lpstr>
      <vt:lpstr>ff2</vt:lpstr>
      <vt:lpstr>Roboto</vt:lpstr>
      <vt:lpstr>Verdana</vt:lpstr>
      <vt:lpstr>Bioinformatics</vt:lpstr>
      <vt:lpstr>An Income Tax Fraud Detection Idea using AI &amp; ML</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Results:</vt:lpstr>
      <vt:lpstr>PowerPoint Presentation</vt:lpstr>
      <vt:lpstr>PowerPoint Presentation</vt:lpstr>
      <vt:lpstr>Github Link</vt:lpstr>
      <vt:lpstr>References</vt:lpstr>
      <vt:lpstr>Publication Details: </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Mohan R Shetty</cp:lastModifiedBy>
  <cp:revision>35</cp:revision>
  <dcterms:created xsi:type="dcterms:W3CDTF">2023-03-16T03:26:27Z</dcterms:created>
  <dcterms:modified xsi:type="dcterms:W3CDTF">2025-01-22T05:23:11Z</dcterms:modified>
</cp:coreProperties>
</file>