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305" r:id="rId2"/>
    <p:sldId id="361" r:id="rId3"/>
    <p:sldId id="362" r:id="rId4"/>
    <p:sldId id="311" r:id="rId5"/>
    <p:sldId id="320" r:id="rId6"/>
    <p:sldId id="358" r:id="rId7"/>
    <p:sldId id="345" r:id="rId8"/>
    <p:sldId id="342" r:id="rId9"/>
    <p:sldId id="346" r:id="rId10"/>
    <p:sldId id="347" r:id="rId11"/>
    <p:sldId id="321" r:id="rId12"/>
    <p:sldId id="343" r:id="rId13"/>
    <p:sldId id="349" r:id="rId14"/>
    <p:sldId id="350" r:id="rId15"/>
    <p:sldId id="344" r:id="rId16"/>
    <p:sldId id="351" r:id="rId17"/>
    <p:sldId id="352" r:id="rId18"/>
    <p:sldId id="353" r:id="rId1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굴림" panose="020B0600000101010101" pitchFamily="34" charset="-127"/>
        <a:ea typeface="바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664">
          <p15:clr>
            <a:srgbClr val="A4A3A4"/>
          </p15:clr>
        </p15:guide>
        <p15:guide id="3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0000"/>
    <a:srgbClr val="993300"/>
    <a:srgbClr val="D25A34"/>
    <a:srgbClr val="FF9900"/>
    <a:srgbClr val="FFCC00"/>
    <a:srgbClr val="FFFF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480"/>
        <p:guide pos="5664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BB29804-CA84-4310-A462-744DA6E83F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563342E-7611-4596-8127-7EEC12E9EA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B2D063C6-5BBC-4E1C-8B7F-E1962EA8BB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670791F1-AD56-4615-BC19-C548CBE44E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</a:lstStyle>
          <a:p>
            <a:fld id="{6CF6DA4E-3966-4D25-B364-732FA4C6E4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A36B11-3390-4885-90E2-6A98BD2D9F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6018ADF-5EE4-4C74-AE6B-710CFB6C5A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492904A-5ED7-40BC-9CD1-D053470FC3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8A349BF-E2D5-4849-A215-89A065AB7B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0058712-8642-492F-9C52-8CD7EAF7A9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1323765-80EF-4701-B822-6EF7E8A15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ea typeface="굴림" panose="020B0600000101010101" pitchFamily="34" charset="-127"/>
              </a:defRPr>
            </a:lvl1pPr>
          </a:lstStyle>
          <a:p>
            <a:fld id="{A6273F82-6C59-4A83-A71C-0E1BB92154F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2B5D9C-F65D-4942-A3E6-5463A7319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D7E5-BC03-4F9D-AD08-B2748357D2D1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38595" name="Rectangle 2051">
            <a:extLst>
              <a:ext uri="{FF2B5EF4-FFF2-40B4-BE49-F238E27FC236}">
                <a16:creationId xmlns:a16="http://schemas.microsoft.com/office/drawing/2014/main" id="{F31E40D0-90D8-4213-921B-CBC629866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4" name="Rectangle 2050">
            <a:extLst>
              <a:ext uri="{FF2B5EF4-FFF2-40B4-BE49-F238E27FC236}">
                <a16:creationId xmlns:a16="http://schemas.microsoft.com/office/drawing/2014/main" id="{4E6D8CBF-A5FB-4FAA-817C-CC084FE3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50E185-B8F8-4F1F-8C40-ABFFF33F4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D5C90-8B16-46A4-9AE2-F78DE5C6C36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57456DD1-077D-451C-9793-AB365D163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855103C-5969-4628-9650-4BEF476BB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C9669E-B78C-4563-B214-E425C35B6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ED3DE-438F-4B42-8835-4D388449D8D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BC99C45E-9648-4FAC-94E0-689811FED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0AB6CB6-E985-477C-AF2D-8FB14984A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EC2CEA-0ADC-4DA0-81D3-E22ECBA7A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3A471-7502-46F7-A55D-76239FF4C2CD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A9DBC7D3-4BF5-4A10-9784-F0AFD2B8B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35CD93A4-DADD-4CDB-B3EE-C1E2DF210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E86B84-B324-419D-8832-E030502FF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24B67-4D12-4867-B959-3AD914B6F95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84322" name="Rectangle 1026">
            <a:extLst>
              <a:ext uri="{FF2B5EF4-FFF2-40B4-BE49-F238E27FC236}">
                <a16:creationId xmlns:a16="http://schemas.microsoft.com/office/drawing/2014/main" id="{A281F7FA-3A73-41F6-9BEF-F847C1F19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1027">
            <a:extLst>
              <a:ext uri="{FF2B5EF4-FFF2-40B4-BE49-F238E27FC236}">
                <a16:creationId xmlns:a16="http://schemas.microsoft.com/office/drawing/2014/main" id="{91C5183D-EA47-40F5-A995-1A6AD1CD5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F8EDEA-4FEB-46E8-A787-FC5803FD6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26F40-DFB4-4B96-BF63-05881009A3D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8E9A60E4-7B41-4815-BE5C-188A25A00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745CD5A3-FA89-4C2C-86B9-EE5243D1A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BC91B8-B0CA-44E0-907D-290584932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A4D38-8DAF-4E93-A6B2-7251ABEE038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25C59A88-2D91-4A55-8CCA-476E06D3B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ECDC2F4-FA86-4559-9274-21C081B00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F860F2-BCB4-4976-B1C5-473153219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9E99B-3C2C-4C34-A301-E7D9989C4E2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F0AFE93D-820A-4A94-AB50-E726142E8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4FAEC90A-1184-41F0-8874-C0D811F0F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054D1A-92A8-4538-9B52-CC6D82A21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1EEBA-2EDB-4321-AFCC-1D1FFD83EB3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53D81B2F-8F66-483A-8DB7-A2130A645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AAD4EAFE-2084-47A0-AB22-64E86899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01C97E-0791-4850-A37D-DAC4F8189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080F3-4910-4B63-A81E-70B420DDE71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9D488641-11BA-4B92-8B40-85A4A1ABA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9A02E398-E035-49A8-AFB2-68EF8FE1B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675837-F599-4732-9A47-327F95A67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754F-7AE5-473D-980A-2069B8A500D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B7D7BC84-C1F8-4E37-9F1C-03F723432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F9AA3F25-2E77-48E5-BA88-CE1EF323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A713D8-643F-4A1F-B316-EAAE1ADB7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79C42-4DBC-421D-BC7E-F5CBC234007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1590BD78-01BA-45E3-812D-019ABDDD9A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D03948E6-DED2-4F2F-A4C3-B45007029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68E970-E3E1-407D-B747-4CE75AF7A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32B-5C6A-4BA5-8361-9914DEF397D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AA706A64-28DC-4CFF-8C24-97BD70D59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879D9B8-C5D0-4BBE-A8D1-8D9291ACC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04D380-C200-42A2-BE7A-E5ECE2C45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4DE2A-9CE7-4A8D-A8F0-374619AA35B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6BA8C294-57C1-45A7-8F30-A7EBD5FD44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9E09F4B-F26E-4C04-8A24-D68DD08D7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384913-5A69-469C-9525-CBB04D45B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910C7-5F3C-40CD-8B32-D9B862CDE93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06850" name="Rectangle 1026">
            <a:extLst>
              <a:ext uri="{FF2B5EF4-FFF2-40B4-BE49-F238E27FC236}">
                <a16:creationId xmlns:a16="http://schemas.microsoft.com/office/drawing/2014/main" id="{72C066B4-F10F-4FC6-BDF9-4A0F52441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1027">
            <a:extLst>
              <a:ext uri="{FF2B5EF4-FFF2-40B4-BE49-F238E27FC236}">
                <a16:creationId xmlns:a16="http://schemas.microsoft.com/office/drawing/2014/main" id="{A6A80D4F-2C8C-40B6-94A8-51024430B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3CB6FC-01A9-4B24-9E79-B56618FF2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20B95-09E8-4095-B736-879152CC9CD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BB8E4244-CA75-4AA1-A2F1-6E0CAEDF2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77397CD-EA38-4BD3-8D9F-ECFA0BE64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19373D-E6D2-4525-ACB8-71F4297CC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F8439-76B0-4753-836C-6677DC9A1C0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61AE242D-AF14-4861-9ECC-4CDAFAA0B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D05CF26-1BB9-4DC4-8DC1-3BEEF1667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2992E8-D6BD-46BA-8AE4-05A3151E2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C2D8F-3B58-4C69-92A7-D2E3B29B24B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61506718-91E7-4D2C-9731-A6B1F976F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3AA7C48-3882-4EE5-B386-77D1BE22E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EA3D5667-E722-4E7A-AA54-250A1F81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FDF"/>
              </a:clrFrom>
              <a:clrTo>
                <a:srgbClr val="EEE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228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" name="Picture 3">
            <a:extLst>
              <a:ext uri="{FF2B5EF4-FFF2-40B4-BE49-F238E27FC236}">
                <a16:creationId xmlns:a16="http://schemas.microsoft.com/office/drawing/2014/main" id="{A7BFD859-D77D-4581-A79D-84D16D13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6359525"/>
            <a:ext cx="91440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Rectangle 4">
            <a:extLst>
              <a:ext uri="{FF2B5EF4-FFF2-40B4-BE49-F238E27FC236}">
                <a16:creationId xmlns:a16="http://schemas.microsoft.com/office/drawing/2014/main" id="{4BEFB0DD-3DA4-4CE3-9590-6031A8E81F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50E2D04-3EE0-4CC0-B53A-4E0178E957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pic>
        <p:nvPicPr>
          <p:cNvPr id="61446" name="Picture 6">
            <a:extLst>
              <a:ext uri="{FF2B5EF4-FFF2-40B4-BE49-F238E27FC236}">
                <a16:creationId xmlns:a16="http://schemas.microsoft.com/office/drawing/2014/main" id="{ECDE14EA-863C-44AE-82C9-A255E765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7" name="Rectangle 7">
            <a:extLst>
              <a:ext uri="{FF2B5EF4-FFF2-40B4-BE49-F238E27FC236}">
                <a16:creationId xmlns:a16="http://schemas.microsoft.com/office/drawing/2014/main" id="{0A419F99-A718-46DD-8E75-D2B827376A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8D3669-3522-49AA-86F4-D7E77881B19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978944F4-2436-453A-A231-AB390CED181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80B8AA46-4309-4383-8445-B654DF34017F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AE76-E95F-4E04-911C-A070E37A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D9B89-D662-4F93-8926-C2C5C12AD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EA84-5EA5-4AFB-B310-B11870E2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CA3D-0533-4A8D-8822-3DF25C5D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0CF9-1921-40CB-BF26-E81DBB4F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4F23D-B13B-4310-970C-A64A4B0625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08267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28DA5-D34B-4BDA-9257-9F28B160A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D83CF-4A91-47D5-BE1B-1066B107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0F98-C47A-4B47-A80D-BE6D807F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B6C6-D71C-4F70-BCE8-750BB5D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22F5-D96B-4DD2-8B23-FB319CA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6DDDA-2919-4FA5-8087-4C15E8D1F7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799959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440C-F780-4492-9A32-8C81171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7F4F-4F81-4B5B-85D5-B9564425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B7D9-F2CA-4F4A-9482-C5567AD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CB1D-025C-405C-9D20-DDB90CBE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6608-31C4-4FEC-B0C4-5A897F3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BC7EE-9C94-4616-9310-0C2DFB69B1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801341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C3DB-4B47-42D6-8488-18641957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2FDF-E238-4671-8410-6B407203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2FB0-4398-4973-AF76-BA861834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7546-D459-4E58-8E58-0A6143A9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ED2D-B6BF-4BD8-AB1C-E20F981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4E1E8-5493-4618-A7C1-7C43690515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7850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DC6E-7D6F-49C9-A5EF-FF73CE60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F733-26CD-4C73-A3C7-5628474FA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AAD4-B430-4D53-8EEA-56F4BBAC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C42FA-C5A5-4866-A624-4A694D1F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728-9DD9-43E4-BF9B-E214BF12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CD02-164A-474B-9378-13C5A63E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33873-C950-43EA-8881-DC3A83DE58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501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A9E0-89D2-44E3-AD77-AD32A420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5359-7F5A-494B-AFFF-7E7F2F87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E7E60-7662-47FB-B3B9-DF2C9866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C905C-7E43-4C05-9E22-6A5F10729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E5036-AB65-4FB4-A837-7A657BBC8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04BA2-F45B-4D33-B772-3A00AB60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CCF0C-51CE-4B36-8902-821F8E89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898D7-D3E5-4771-84C1-F1A73DB8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F864B-A942-482E-9D2C-ADD261BC66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855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2B1A-74D6-4B2E-866B-AABCAFFF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13F4C-AE91-4819-AC3D-B8CAF03A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EE5A-07CA-4CCD-BF11-77301A4A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B186-F94E-497F-B888-5FB0FDF7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4D17F-7908-48AF-99D4-CDCA0A2164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11972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655BD-EC1B-44AC-B8A1-892D9F2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476D-B263-4DDD-97A3-B9BD7F03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5376-65E1-4BF8-B5B8-77651A94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F22FA-8E9F-4A4F-ABD2-3E2820170C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15807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087B-3B7E-4D0C-ACA8-BC5AECD1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D765-BDF5-4000-8D73-49EBD6E6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257E7-03BC-43E7-A1B4-4124B2E6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AB57-8B10-498D-AA0D-803C0FCE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09C84-693E-4BD5-8E63-1D70DF30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1F2E-1C0A-485F-A3AB-8E29769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E7AF4-FB80-4B57-BFF8-1605D84318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33362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6C16-5DD9-4A26-9F4C-9103F4E9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3D1AC-AFBC-410A-89C7-7ED79B87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C262-3A0E-4E0A-B585-FEFA179E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9534-58FD-444C-B5B9-37D3C82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7671C-0E67-4988-922A-91487581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F99A-8104-48DB-90B8-09BEAE16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2D9C1-D243-4B84-8958-DFD9179BF1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87656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6FF91">
                <a:gamma/>
                <a:tint val="0"/>
                <a:invGamma/>
              </a:srgbClr>
            </a:gs>
            <a:gs pos="100000">
              <a:srgbClr val="E6FF9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33463B98-33FE-4D9B-9875-5D4F674D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EEFDF"/>
              </a:clrFrom>
              <a:clrTo>
                <a:srgbClr val="EEE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228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19" name="Picture 3">
            <a:extLst>
              <a:ext uri="{FF2B5EF4-FFF2-40B4-BE49-F238E27FC236}">
                <a16:creationId xmlns:a16="http://schemas.microsoft.com/office/drawing/2014/main" id="{2E976937-DA52-4939-806C-6C6ED3E0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6359525"/>
            <a:ext cx="91440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Rectangle 4">
            <a:extLst>
              <a:ext uri="{FF2B5EF4-FFF2-40B4-BE49-F238E27FC236}">
                <a16:creationId xmlns:a16="http://schemas.microsoft.com/office/drawing/2014/main" id="{9CFAE4AA-D978-4199-A677-9FE4942DE2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10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1092968-5F7E-464B-97CB-2CF8845F7B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100">
                <a:ea typeface="+mn-ea"/>
              </a:defRPr>
            </a:lvl1pPr>
          </a:lstStyle>
          <a:p>
            <a:endParaRPr lang="en-US" altLang="ko-KR"/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46023F0A-C592-435A-A22A-0AA91F2F8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Rectangle 7">
            <a:extLst>
              <a:ext uri="{FF2B5EF4-FFF2-40B4-BE49-F238E27FC236}">
                <a16:creationId xmlns:a16="http://schemas.microsoft.com/office/drawing/2014/main" id="{114F62CE-1D61-4B30-B20F-B63A7D551F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100">
                <a:ea typeface="+mn-ea"/>
              </a:defRPr>
            </a:lvl1pPr>
          </a:lstStyle>
          <a:p>
            <a:fld id="{65375D08-85C9-4C69-BE6D-B5B528F630B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EA997CA6-3AC8-41AA-B818-BE91FBCDF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C816DC2F-859E-48DC-95F6-FFA91B048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advClick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Blip>
          <a:blip r:embed="rId16"/>
        </a:buBlip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®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 2" panose="05020102010507070707" pitchFamily="18" charset="2"/>
        <a:buChar char="®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®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 2" panose="05020102010507070707" pitchFamily="18" charset="2"/>
        <a:buChar char="®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echonnet.co.kr/15512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t.go.k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iceprof.hihome.com/danwon/danwon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iceprof.hihome.com/danwon/danwon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iceprof.hihome.com/danwon/danwon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>
            <a:extLst>
              <a:ext uri="{FF2B5EF4-FFF2-40B4-BE49-F238E27FC236}">
                <a16:creationId xmlns:a16="http://schemas.microsoft.com/office/drawing/2014/main" id="{66E81BBC-0C9A-4092-8E95-FA31BE0F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6096000" cy="2209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0" scaled="1"/>
          </a:gradFill>
          <a:ln w="9525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0" lang="ko-KR" altLang="en-US" sz="47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작품과 작가</a:t>
            </a:r>
          </a:p>
          <a:p>
            <a:pPr algn="ctr"/>
            <a:r>
              <a:rPr kumimoji="0"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0" lang="ko-KR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조선 </a:t>
            </a:r>
            <a:r>
              <a:rPr kumimoji="0"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kumimoji="0" lang="ko-KR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대 화가를 중심으로</a:t>
            </a:r>
            <a:r>
              <a:rPr kumimoji="0"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10E4D87D-F9F1-4C90-8A46-7515C778237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"/>
            <a:ext cx="7840663" cy="838200"/>
            <a:chOff x="384" y="432"/>
            <a:chExt cx="5037" cy="384"/>
          </a:xfrm>
        </p:grpSpPr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D98F59CA-E7DB-4460-9DCB-53C7BEA3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 sz="17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동양 예술사</a:t>
              </a:r>
              <a:endParaRPr lang="en-US" altLang="ko-KR" sz="17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5BEC5766-A187-4B37-B908-4FA570CF3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0" name="Group 38">
                <a:extLst>
                  <a:ext uri="{FF2B5EF4-FFF2-40B4-BE49-F238E27FC236}">
                    <a16:creationId xmlns:a16="http://schemas.microsoft.com/office/drawing/2014/main" id="{18C81E25-41AB-49EB-9846-E805614D0E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2" name="AutoShape 39">
                  <a:extLst>
                    <a:ext uri="{FF2B5EF4-FFF2-40B4-BE49-F238E27FC236}">
                      <a16:creationId xmlns:a16="http://schemas.microsoft.com/office/drawing/2014/main" id="{E1FDD266-5213-4CD1-BD21-9FD3676A65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AutoShape 40">
                  <a:extLst>
                    <a:ext uri="{FF2B5EF4-FFF2-40B4-BE49-F238E27FC236}">
                      <a16:creationId xmlns:a16="http://schemas.microsoft.com/office/drawing/2014/main" id="{CA44B033-BFB6-47D5-86C0-8824A33015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96A84DFD-EFD5-4525-BCCC-BB119E58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>
            <a:extLst>
              <a:ext uri="{FF2B5EF4-FFF2-40B4-BE49-F238E27FC236}">
                <a16:creationId xmlns:a16="http://schemas.microsoft.com/office/drawing/2014/main" id="{C9689F36-832F-4085-9A7B-B90C3D05962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"/>
            <a:ext cx="7840663" cy="609600"/>
            <a:chOff x="384" y="432"/>
            <a:chExt cx="5037" cy="384"/>
          </a:xfrm>
        </p:grpSpPr>
        <p:sp>
          <p:nvSpPr>
            <p:cNvPr id="179203" name="Rectangle 3">
              <a:extLst>
                <a:ext uri="{FF2B5EF4-FFF2-40B4-BE49-F238E27FC236}">
                  <a16:creationId xmlns:a16="http://schemas.microsoft.com/office/drawing/2014/main" id="{DFBCF082-F3E1-4A66-BDBC-E37998F3D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4-3.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 윤 복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무무도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79204" name="Group 4">
              <a:extLst>
                <a:ext uri="{FF2B5EF4-FFF2-40B4-BE49-F238E27FC236}">
                  <a16:creationId xmlns:a16="http://schemas.microsoft.com/office/drawing/2014/main" id="{4B01AB32-06F0-4709-AF8F-77EB13155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79205" name="Group 5">
                <a:extLst>
                  <a:ext uri="{FF2B5EF4-FFF2-40B4-BE49-F238E27FC236}">
                    <a16:creationId xmlns:a16="http://schemas.microsoft.com/office/drawing/2014/main" id="{17BAAAAE-036F-404E-96B1-F273459F6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79206" name="AutoShape 6">
                  <a:extLst>
                    <a:ext uri="{FF2B5EF4-FFF2-40B4-BE49-F238E27FC236}">
                      <a16:creationId xmlns:a16="http://schemas.microsoft.com/office/drawing/2014/main" id="{DFA67FEF-7B71-4705-8C41-3A9708498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207" name="AutoShape 7">
                  <a:extLst>
                    <a:ext uri="{FF2B5EF4-FFF2-40B4-BE49-F238E27FC236}">
                      <a16:creationId xmlns:a16="http://schemas.microsoft.com/office/drawing/2014/main" id="{ECF9B717-E05F-428C-ADBB-8928593F8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9208" name="Rectangle 8">
                <a:extLst>
                  <a:ext uri="{FF2B5EF4-FFF2-40B4-BE49-F238E27FC236}">
                    <a16:creationId xmlns:a16="http://schemas.microsoft.com/office/drawing/2014/main" id="{FA95F429-3309-4873-B19E-27DB054C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06071186-26EA-4679-9BE6-5330B924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52600"/>
            <a:ext cx="2514600" cy="4378325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조선 후기의 풍속화가 신윤복의 그림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ea typeface="굴림" panose="020B0600000101010101" pitchFamily="34" charset="-127"/>
              </a:rPr>
              <a:t>굿하는 안마당의 광경을 적나라하게 묘사한 것으로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인물표정과 동작이 생동감 있게 다루어졌다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ea typeface="굴림" panose="020B0600000101010101" pitchFamily="34" charset="-127"/>
              </a:rPr>
              <a:t>화면을 가로지르는 대각선구도의 왼편은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간단히 초가지붕을 스케치해 놓음으로써 시선을 굿판에 집중시키도록 구성하였다</a:t>
            </a:r>
            <a:r>
              <a:rPr lang="en-US" altLang="ko-KR" sz="1700">
                <a:ea typeface="굴림" panose="020B0600000101010101" pitchFamily="34" charset="-127"/>
              </a:rPr>
              <a:t>.</a:t>
            </a:r>
          </a:p>
        </p:txBody>
      </p:sp>
      <p:pic>
        <p:nvPicPr>
          <p:cNvPr id="179244" name="Picture 44">
            <a:extLst>
              <a:ext uri="{FF2B5EF4-FFF2-40B4-BE49-F238E27FC236}">
                <a16:creationId xmlns:a16="http://schemas.microsoft.com/office/drawing/2014/main" id="{AD4956B7-BC4E-478C-A332-34689476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3"/>
          <a:stretch>
            <a:fillRect/>
          </a:stretch>
        </p:blipFill>
        <p:spPr bwMode="auto">
          <a:xfrm>
            <a:off x="228600" y="1524000"/>
            <a:ext cx="6019800" cy="4572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246" name="Text Box 46">
            <a:extLst>
              <a:ext uri="{FF2B5EF4-FFF2-40B4-BE49-F238E27FC236}">
                <a16:creationId xmlns:a16="http://schemas.microsoft.com/office/drawing/2014/main" id="{97D7A7FD-32CA-41E9-962D-23860CF5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0668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73BDDF72-BAD3-42F5-B0E4-73C52C2FDE4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33400"/>
            <a:ext cx="7840663" cy="609600"/>
            <a:chOff x="384" y="432"/>
            <a:chExt cx="5037" cy="384"/>
          </a:xfrm>
        </p:grpSpPr>
        <p:sp>
          <p:nvSpPr>
            <p:cNvPr id="123907" name="Rectangle 3">
              <a:extLst>
                <a:ext uri="{FF2B5EF4-FFF2-40B4-BE49-F238E27FC236}">
                  <a16:creationId xmlns:a16="http://schemas.microsoft.com/office/drawing/2014/main" id="{A25E7E32-5E0B-4DF0-80B3-A39725A1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4-4.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 윤 복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미인도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23908" name="Group 4">
              <a:extLst>
                <a:ext uri="{FF2B5EF4-FFF2-40B4-BE49-F238E27FC236}">
                  <a16:creationId xmlns:a16="http://schemas.microsoft.com/office/drawing/2014/main" id="{69D0214D-8D40-4529-ABC5-4DB8082E2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23909" name="Group 5">
                <a:extLst>
                  <a:ext uri="{FF2B5EF4-FFF2-40B4-BE49-F238E27FC236}">
                    <a16:creationId xmlns:a16="http://schemas.microsoft.com/office/drawing/2014/main" id="{732B6E80-4DDA-437F-BB3C-A29CD1D24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23910" name="AutoShape 6">
                  <a:extLst>
                    <a:ext uri="{FF2B5EF4-FFF2-40B4-BE49-F238E27FC236}">
                      <a16:creationId xmlns:a16="http://schemas.microsoft.com/office/drawing/2014/main" id="{ECDAD255-21E4-47AD-87D0-3D1BA967D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911" name="AutoShape 7">
                  <a:extLst>
                    <a:ext uri="{FF2B5EF4-FFF2-40B4-BE49-F238E27FC236}">
                      <a16:creationId xmlns:a16="http://schemas.microsoft.com/office/drawing/2014/main" id="{CA30D6B3-EB04-4BBE-B445-834304CBF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912" name="Rectangle 8">
                <a:extLst>
                  <a:ext uri="{FF2B5EF4-FFF2-40B4-BE49-F238E27FC236}">
                    <a16:creationId xmlns:a16="http://schemas.microsoft.com/office/drawing/2014/main" id="{A1C1F93D-E57A-4E20-8B28-1978B41FA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23947" name="Rectangle 43">
            <a:extLst>
              <a:ext uri="{FF2B5EF4-FFF2-40B4-BE49-F238E27FC236}">
                <a16:creationId xmlns:a16="http://schemas.microsoft.com/office/drawing/2014/main" id="{68AE34A1-798F-413E-A44E-2D11E09D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96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59" name="Text Box 55">
            <a:extLst>
              <a:ext uri="{FF2B5EF4-FFF2-40B4-BE49-F238E27FC236}">
                <a16:creationId xmlns:a16="http://schemas.microsoft.com/office/drawing/2014/main" id="{59C45CF8-9793-47F4-AAFB-E1C1372B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4495800" cy="3768725"/>
          </a:xfrm>
          <a:prstGeom prst="rect">
            <a:avLst/>
          </a:prstGeom>
          <a:solidFill>
            <a:srgbClr val="CCFFCC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700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실제의 인물을 모델로 했을 것 같은 </a:t>
            </a:r>
            <a:r>
              <a:rPr lang="en-US" altLang="ko-KR" sz="1700" b="1">
                <a:ea typeface="굴림" panose="020B0600000101010101" pitchFamily="34" charset="-127"/>
              </a:rPr>
              <a:t>&lt;</a:t>
            </a:r>
            <a:r>
              <a:rPr lang="ko-KR" altLang="en-US" sz="1700" b="1">
                <a:ea typeface="굴림" panose="020B0600000101010101" pitchFamily="34" charset="-127"/>
              </a:rPr>
              <a:t>미인도</a:t>
            </a:r>
            <a:r>
              <a:rPr lang="en-US" altLang="ko-KR" sz="1700" b="1">
                <a:ea typeface="굴림" panose="020B0600000101010101" pitchFamily="34" charset="-127"/>
              </a:rPr>
              <a:t>&gt;</a:t>
            </a:r>
            <a:r>
              <a:rPr lang="ko-KR" altLang="en-US" sz="1700" b="1">
                <a:ea typeface="굴림" panose="020B0600000101010101" pitchFamily="34" charset="-127"/>
              </a:rPr>
              <a:t>는 신윤복의 뛰어난 묘사력을 보여주는 작품이다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머리는 트레머리라고 하는 가발을 얹어 장식하고 저고리 춤이 짧고 폭이 넓은 치마를 입고 노리개를 만지작거리고 있는 젊고 어여쁜 여인을 묘사하였다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신윤복은 특유의 섬세하고 깔끔한 선으로 그려내고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거기에 엷은 채색을 가미하여 더욱 단아한 분위기를 이끌어 내었다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</p:txBody>
      </p:sp>
      <p:pic>
        <p:nvPicPr>
          <p:cNvPr id="123960" name="Picture 56">
            <a:extLst>
              <a:ext uri="{FF2B5EF4-FFF2-40B4-BE49-F238E27FC236}">
                <a16:creationId xmlns:a16="http://schemas.microsoft.com/office/drawing/2014/main" id="{4008F392-2F6F-46C2-9662-30DA0954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1970088" cy="46482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62" name="Text Box 58">
            <a:extLst>
              <a:ext uri="{FF2B5EF4-FFF2-40B4-BE49-F238E27FC236}">
                <a16:creationId xmlns:a16="http://schemas.microsoft.com/office/drawing/2014/main" id="{96713D67-BB11-42D7-8D7C-592F20DC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2954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50" name="Text Box 42">
            <a:extLst>
              <a:ext uri="{FF2B5EF4-FFF2-40B4-BE49-F238E27FC236}">
                <a16:creationId xmlns:a16="http://schemas.microsoft.com/office/drawing/2014/main" id="{16F4B86A-FC4F-472D-AD6B-16F928AD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9700"/>
            <a:ext cx="8321675" cy="468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ko-KR" sz="1700" b="1">
                <a:solidFill>
                  <a:srgbClr val="FFFFFF"/>
                </a:solidFill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자는 원백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元伯</a:t>
            </a:r>
            <a:r>
              <a:rPr lang="en-US" altLang="ko-KR" sz="1700" b="1"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ea typeface="굴림" panose="020B0600000101010101" pitchFamily="34" charset="-127"/>
              </a:rPr>
              <a:t>호는 겸재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謙齋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이며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가세가 몰락한  양반 출신이다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r>
              <a:rPr lang="ko-KR" altLang="en-US" sz="1700" b="1">
                <a:ea typeface="굴림" panose="020B0600000101010101" pitchFamily="34" charset="-127"/>
              </a:rPr>
              <a:t>어려서부터 그림에 재주가 있었고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그 재주 때문에 관료로 추천을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받았다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  <a:p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당시 노론의 거두 김수항의 아들인 김창집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金昌集</a:t>
            </a:r>
            <a:r>
              <a:rPr lang="en-US" altLang="ko-KR" sz="1700" b="1">
                <a:ea typeface="굴림" panose="020B0600000101010101" pitchFamily="34" charset="-127"/>
              </a:rPr>
              <a:t>) </a:t>
            </a:r>
            <a:r>
              <a:rPr lang="ko-KR" altLang="en-US" sz="1700" b="1">
                <a:ea typeface="굴림" panose="020B0600000101010101" pitchFamily="34" charset="-127"/>
              </a:rPr>
              <a:t>형제의 도움으로 벼슬길에 올라 양천 현감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楊川縣監</a:t>
            </a:r>
            <a:r>
              <a:rPr lang="en-US" altLang="ko-KR" sz="1700" b="1">
                <a:ea typeface="굴림" panose="020B0600000101010101" pitchFamily="34" charset="-127"/>
              </a:rPr>
              <a:t>) </a:t>
            </a:r>
            <a:r>
              <a:rPr lang="ko-KR" altLang="en-US" sz="1700" b="1">
                <a:ea typeface="굴림" panose="020B0600000101010101" pitchFamily="34" charset="-127"/>
              </a:rPr>
              <a:t>등 화가로서는 파격적인 높은 벼슬을 지냈다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우리의 산천을 소재로 하여 그리는 진경산수를 그는 자기 나름대로의 독특한 필묵법으로 화면에 담아내었다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ea typeface="굴림" panose="020B0600000101010101" pitchFamily="34" charset="-127"/>
              </a:rPr>
              <a:t>강한 직선의 수직준법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대담한 산형의 변형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굵은 미점 등을 적절하게 사용하여 자연미의 특성을 가장 효과적으로 표현해 내었다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그는 어느 화가보다 많은 작품을 남겼고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후대의 화가들에게 많은 영향을 미쳤다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endParaRPr lang="en-US" altLang="ko-KR" sz="1700" b="1">
              <a:ea typeface="굴림" panose="020B0600000101010101" pitchFamily="34" charset="-127"/>
            </a:endParaRPr>
          </a:p>
          <a:p>
            <a:r>
              <a:rPr lang="ko-KR" altLang="en-US" sz="1700" b="1">
                <a:ea typeface="굴림" panose="020B0600000101010101" pitchFamily="34" charset="-127"/>
              </a:rPr>
              <a:t>대표작으로는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금강전도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金剛全圖</a:t>
            </a:r>
            <a:r>
              <a:rPr lang="en-US" altLang="ko-KR" sz="1700" b="1">
                <a:ea typeface="굴림" panose="020B0600000101010101" pitchFamily="34" charset="-127"/>
              </a:rPr>
              <a:t>)〉</a:t>
            </a:r>
            <a:r>
              <a:rPr lang="ko-KR" altLang="en-US" sz="1700" b="1">
                <a:ea typeface="굴림" panose="020B0600000101010101" pitchFamily="34" charset="-127"/>
              </a:rPr>
              <a:t>와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인왕제색도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仁王霽色圖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를 비롯한 많은 작품이 전한다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</p:txBody>
      </p:sp>
      <p:grpSp>
        <p:nvGrpSpPr>
          <p:cNvPr id="171052" name="Group 44">
            <a:extLst>
              <a:ext uri="{FF2B5EF4-FFF2-40B4-BE49-F238E27FC236}">
                <a16:creationId xmlns:a16="http://schemas.microsoft.com/office/drawing/2014/main" id="{C49EC1DE-864F-4A1B-8F4F-58C2D0B3618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"/>
            <a:ext cx="7840663" cy="914400"/>
            <a:chOff x="384" y="432"/>
            <a:chExt cx="5037" cy="384"/>
          </a:xfrm>
        </p:grpSpPr>
        <p:sp>
          <p:nvSpPr>
            <p:cNvPr id="171053" name="Rectangle 45">
              <a:extLst>
                <a:ext uri="{FF2B5EF4-FFF2-40B4-BE49-F238E27FC236}">
                  <a16:creationId xmlns:a16="http://schemas.microsoft.com/office/drawing/2014/main" id="{63EFDB73-93AB-439F-BFD1-30AF06EA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5-1.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정선의 작품을 감상해 봅시다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         </a:t>
              </a:r>
              <a:r>
                <a:rPr lang="ko-KR" altLang="en-US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작가소개     정선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(1676~1759)</a:t>
              </a:r>
            </a:p>
          </p:txBody>
        </p:sp>
        <p:grpSp>
          <p:nvGrpSpPr>
            <p:cNvPr id="171054" name="Group 46">
              <a:extLst>
                <a:ext uri="{FF2B5EF4-FFF2-40B4-BE49-F238E27FC236}">
                  <a16:creationId xmlns:a16="http://schemas.microsoft.com/office/drawing/2014/main" id="{1E6611D3-397B-466D-8B44-3B0265FE0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71055" name="Group 47">
                <a:extLst>
                  <a:ext uri="{FF2B5EF4-FFF2-40B4-BE49-F238E27FC236}">
                    <a16:creationId xmlns:a16="http://schemas.microsoft.com/office/drawing/2014/main" id="{92FEBFB6-CA62-40FA-B717-424AE8F492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71056" name="AutoShape 48">
                  <a:extLst>
                    <a:ext uri="{FF2B5EF4-FFF2-40B4-BE49-F238E27FC236}">
                      <a16:creationId xmlns:a16="http://schemas.microsoft.com/office/drawing/2014/main" id="{DFFEC4FA-8F7B-4D68-89E1-1BB27E33B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057" name="AutoShape 49">
                  <a:extLst>
                    <a:ext uri="{FF2B5EF4-FFF2-40B4-BE49-F238E27FC236}">
                      <a16:creationId xmlns:a16="http://schemas.microsoft.com/office/drawing/2014/main" id="{1DA4CC7A-A7FE-49D9-A4C2-B2C63DEA0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1058" name="Rectangle 50">
                <a:extLst>
                  <a:ext uri="{FF2B5EF4-FFF2-40B4-BE49-F238E27FC236}">
                    <a16:creationId xmlns:a16="http://schemas.microsoft.com/office/drawing/2014/main" id="{EB1DA25A-0269-449E-9EB7-B15736D2E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>
            <a:extLst>
              <a:ext uri="{FF2B5EF4-FFF2-40B4-BE49-F238E27FC236}">
                <a16:creationId xmlns:a16="http://schemas.microsoft.com/office/drawing/2014/main" id="{96F4F55A-B73A-408F-A699-0E531A79EA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33400"/>
            <a:ext cx="7840663" cy="609600"/>
            <a:chOff x="384" y="432"/>
            <a:chExt cx="5037" cy="384"/>
          </a:xfrm>
        </p:grpSpPr>
        <p:sp>
          <p:nvSpPr>
            <p:cNvPr id="183299" name="Rectangle 3">
              <a:extLst>
                <a:ext uri="{FF2B5EF4-FFF2-40B4-BE49-F238E27FC236}">
                  <a16:creationId xmlns:a16="http://schemas.microsoft.com/office/drawing/2014/main" id="{181E0204-84BB-493D-BDA3-3C6C12C7E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5-2.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정선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금강전도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83300" name="Group 4">
              <a:extLst>
                <a:ext uri="{FF2B5EF4-FFF2-40B4-BE49-F238E27FC236}">
                  <a16:creationId xmlns:a16="http://schemas.microsoft.com/office/drawing/2014/main" id="{DFAC4324-F71C-4E2C-A82B-45E9DCA40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83301" name="Group 5">
                <a:extLst>
                  <a:ext uri="{FF2B5EF4-FFF2-40B4-BE49-F238E27FC236}">
                    <a16:creationId xmlns:a16="http://schemas.microsoft.com/office/drawing/2014/main" id="{2B64558F-0490-4CDD-94EB-95C6D520CA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83302" name="AutoShape 6">
                  <a:extLst>
                    <a:ext uri="{FF2B5EF4-FFF2-40B4-BE49-F238E27FC236}">
                      <a16:creationId xmlns:a16="http://schemas.microsoft.com/office/drawing/2014/main" id="{24342089-0EED-4505-A0C0-14D54E148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03" name="AutoShape 7">
                  <a:extLst>
                    <a:ext uri="{FF2B5EF4-FFF2-40B4-BE49-F238E27FC236}">
                      <a16:creationId xmlns:a16="http://schemas.microsoft.com/office/drawing/2014/main" id="{E8FDF1CB-1D7E-4064-8878-5E902BF71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304" name="Rectangle 8">
                <a:extLst>
                  <a:ext uri="{FF2B5EF4-FFF2-40B4-BE49-F238E27FC236}">
                    <a16:creationId xmlns:a16="http://schemas.microsoft.com/office/drawing/2014/main" id="{01F8DB98-38FC-417F-943F-0D3C94BB0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83337" name="Rectangle 41">
            <a:extLst>
              <a:ext uri="{FF2B5EF4-FFF2-40B4-BE49-F238E27FC236}">
                <a16:creationId xmlns:a16="http://schemas.microsoft.com/office/drawing/2014/main" id="{DDA27ABB-FCE3-4B60-8BA8-3EE026A3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96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38" name="Text Box 42">
            <a:extLst>
              <a:ext uri="{FF2B5EF4-FFF2-40B4-BE49-F238E27FC236}">
                <a16:creationId xmlns:a16="http://schemas.microsoft.com/office/drawing/2014/main" id="{81CE6512-CA2B-425F-A401-2D3006381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09800"/>
            <a:ext cx="3810000" cy="3463925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정선의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금강전도</a:t>
            </a:r>
            <a:r>
              <a:rPr lang="en-US" altLang="ko-KR" sz="1700" b="1">
                <a:ea typeface="굴림" panose="020B0600000101010101" pitchFamily="34" charset="-127"/>
              </a:rPr>
              <a:t>〉</a:t>
            </a:r>
            <a:r>
              <a:rPr lang="ko-KR" altLang="en-US" sz="1700" b="1">
                <a:ea typeface="굴림" panose="020B0600000101010101" pitchFamily="34" charset="-127"/>
              </a:rPr>
              <a:t>는 금강산 일만 이천 봉을 한눈에 볼 수 있도록 한 화폭에 담았다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화면의 오른쪽에는 강한 바위산을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왼쪽에는 부드러운 토산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土山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을 배치해 대조를 보인다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산들은 서로 대조를 보이면서도 조화를 이루는 화면 구성과 특유의 필법에서 정선의 강한 개성과 자유자재로 구사하는 필치를 엿볼 수 있다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</p:txBody>
      </p:sp>
      <p:pic>
        <p:nvPicPr>
          <p:cNvPr id="183340" name="Picture 44">
            <a:extLst>
              <a:ext uri="{FF2B5EF4-FFF2-40B4-BE49-F238E27FC236}">
                <a16:creationId xmlns:a16="http://schemas.microsoft.com/office/drawing/2014/main" id="{A8B69270-87F0-4F46-AA3E-904E7788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495800" cy="40640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41" name="Text Box 45">
            <a:extLst>
              <a:ext uri="{FF2B5EF4-FFF2-40B4-BE49-F238E27FC236}">
                <a16:creationId xmlns:a16="http://schemas.microsoft.com/office/drawing/2014/main" id="{8BA31914-1461-4A78-900C-FE5772E8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62600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종이에 채색 </a:t>
            </a:r>
            <a:r>
              <a:rPr lang="en-US" altLang="ko-KR" sz="1700" b="1">
                <a:ea typeface="굴림" panose="020B0600000101010101" pitchFamily="34" charset="-127"/>
              </a:rPr>
              <a:t>130.7cm x 59cm </a:t>
            </a:r>
            <a:r>
              <a:rPr lang="ko-KR" altLang="en-US" sz="1700" b="1">
                <a:ea typeface="굴림" panose="020B0600000101010101" pitchFamily="34" charset="-127"/>
              </a:rPr>
              <a:t>호암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미술관 </a:t>
            </a:r>
            <a:r>
              <a:rPr lang="en-US" altLang="ko-KR" sz="1700" b="1">
                <a:ea typeface="굴림" panose="020B0600000101010101" pitchFamily="34" charset="-127"/>
              </a:rPr>
              <a:t>1734(</a:t>
            </a:r>
            <a:r>
              <a:rPr lang="ko-KR" altLang="en-US" sz="1700" b="1">
                <a:ea typeface="굴림" panose="020B0600000101010101" pitchFamily="34" charset="-127"/>
              </a:rPr>
              <a:t>영조 </a:t>
            </a:r>
            <a:r>
              <a:rPr lang="en-US" altLang="ko-KR" sz="1700" b="1">
                <a:ea typeface="굴림" panose="020B0600000101010101" pitchFamily="34" charset="-127"/>
              </a:rPr>
              <a:t>10) </a:t>
            </a:r>
            <a:r>
              <a:rPr lang="ko-KR" altLang="en-US" sz="1700" b="1">
                <a:ea typeface="굴림" panose="020B0600000101010101" pitchFamily="34" charset="-127"/>
              </a:rPr>
              <a:t>국보 </a:t>
            </a:r>
            <a:r>
              <a:rPr lang="en-US" altLang="ko-KR" sz="1700" b="1">
                <a:ea typeface="굴림" panose="020B0600000101010101" pitchFamily="34" charset="-127"/>
              </a:rPr>
              <a:t>217</a:t>
            </a:r>
            <a:r>
              <a:rPr lang="ko-KR" altLang="en-US" sz="1700" b="1">
                <a:ea typeface="굴림" panose="020B0600000101010101" pitchFamily="34" charset="-127"/>
              </a:rPr>
              <a:t>호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183342" name="Rectangle 46">
            <a:extLst>
              <a:ext uri="{FF2B5EF4-FFF2-40B4-BE49-F238E27FC236}">
                <a16:creationId xmlns:a16="http://schemas.microsoft.com/office/drawing/2014/main" id="{F1534F7C-E705-4B2E-820C-3637011A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09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 선</a:t>
            </a:r>
          </a:p>
        </p:txBody>
      </p:sp>
      <p:sp>
        <p:nvSpPr>
          <p:cNvPr id="183343" name="Text Box 47">
            <a:extLst>
              <a:ext uri="{FF2B5EF4-FFF2-40B4-BE49-F238E27FC236}">
                <a16:creationId xmlns:a16="http://schemas.microsoft.com/office/drawing/2014/main" id="{7F4AA619-6F7C-416E-B99C-B007FEE20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>
            <a:extLst>
              <a:ext uri="{FF2B5EF4-FFF2-40B4-BE49-F238E27FC236}">
                <a16:creationId xmlns:a16="http://schemas.microsoft.com/office/drawing/2014/main" id="{0031BF5A-EE9E-46EB-BBA7-ECE6CB11873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33400"/>
            <a:ext cx="7840663" cy="609600"/>
            <a:chOff x="384" y="432"/>
            <a:chExt cx="5037" cy="384"/>
          </a:xfrm>
        </p:grpSpPr>
        <p:sp>
          <p:nvSpPr>
            <p:cNvPr id="185347" name="Rectangle 3">
              <a:extLst>
                <a:ext uri="{FF2B5EF4-FFF2-40B4-BE49-F238E27FC236}">
                  <a16:creationId xmlns:a16="http://schemas.microsoft.com/office/drawing/2014/main" id="{243B7F48-04B1-4DB9-8E19-02EF81B8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5-3.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 선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인왕제색도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85348" name="Group 4">
              <a:extLst>
                <a:ext uri="{FF2B5EF4-FFF2-40B4-BE49-F238E27FC236}">
                  <a16:creationId xmlns:a16="http://schemas.microsoft.com/office/drawing/2014/main" id="{3F2A71F8-B043-400F-B931-E0FAD38A1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85349" name="Group 5">
                <a:extLst>
                  <a:ext uri="{FF2B5EF4-FFF2-40B4-BE49-F238E27FC236}">
                    <a16:creationId xmlns:a16="http://schemas.microsoft.com/office/drawing/2014/main" id="{2EBF9DB4-7A8B-4E48-B961-0E67438F3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85350" name="AutoShape 6">
                  <a:extLst>
                    <a:ext uri="{FF2B5EF4-FFF2-40B4-BE49-F238E27FC236}">
                      <a16:creationId xmlns:a16="http://schemas.microsoft.com/office/drawing/2014/main" id="{A7CAB4D7-CC49-4A0C-B794-3FA34AA9B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51" name="AutoShape 7">
                  <a:extLst>
                    <a:ext uri="{FF2B5EF4-FFF2-40B4-BE49-F238E27FC236}">
                      <a16:creationId xmlns:a16="http://schemas.microsoft.com/office/drawing/2014/main" id="{55944A00-E00B-4327-B225-E4AB2D0F5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352" name="Rectangle 8">
                <a:extLst>
                  <a:ext uri="{FF2B5EF4-FFF2-40B4-BE49-F238E27FC236}">
                    <a16:creationId xmlns:a16="http://schemas.microsoft.com/office/drawing/2014/main" id="{89526D18-F130-4219-96A4-80C0353C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pic>
        <p:nvPicPr>
          <p:cNvPr id="185388" name="Picture 44">
            <a:extLst>
              <a:ext uri="{FF2B5EF4-FFF2-40B4-BE49-F238E27FC236}">
                <a16:creationId xmlns:a16="http://schemas.microsoft.com/office/drawing/2014/main" id="{3BBCAA4C-D9FF-4096-B8F7-965A916E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638800" cy="44958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90" name="Text Box 46">
            <a:extLst>
              <a:ext uri="{FF2B5EF4-FFF2-40B4-BE49-F238E27FC236}">
                <a16:creationId xmlns:a16="http://schemas.microsoft.com/office/drawing/2014/main" id="{61419929-17F7-43DB-98C1-89792C94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57400"/>
            <a:ext cx="2438400" cy="3463925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비 갠 후의 인왕산의 모습을 직접 본 듯 실감나게 표현하고 있다 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전경에는 진한 숲이 있고 사이사이 구름이 에워싸고 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진한 숲을 따라 시선을 옮기면 정상의 바위산과 만나게 된다</a:t>
            </a:r>
          </a:p>
        </p:txBody>
      </p:sp>
      <p:sp>
        <p:nvSpPr>
          <p:cNvPr id="185393" name="Text Box 49">
            <a:extLst>
              <a:ext uri="{FF2B5EF4-FFF2-40B4-BE49-F238E27FC236}">
                <a16:creationId xmlns:a16="http://schemas.microsoft.com/office/drawing/2014/main" id="{2B3B991F-5F19-4D5C-93A1-FF8CDC2F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98" name="Text Box 42">
            <a:extLst>
              <a:ext uri="{FF2B5EF4-FFF2-40B4-BE49-F238E27FC236}">
                <a16:creationId xmlns:a16="http://schemas.microsoft.com/office/drawing/2014/main" id="{1FAAEE3E-E44A-4FA8-8424-46081849D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21675" cy="4378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조선시대 말기 한국 회화를 꽃피운 최대의 거장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 </a:t>
            </a:r>
            <a:b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</a:b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그의 자는 경유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(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景猶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호는 오원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(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吾園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)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또는 취명거사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(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醉瞑居士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)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등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</a:b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그는 일찍 부모를 여의고  의탁할 곳이 없어 이응헌이라는 사람의 집에서 살았다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글은 배우지 못했으나 그 집 아이들의 글 읽는 것을 옆에서 듣고 글을 이해했으며 그 집에 소장되어 있는 중국 원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,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명대의 유명한 회화 작품들을 접했고  그 이후 이름이 높아지면서 왕실의 초빙을 받아 궁중의 그림을 그리기도 했다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그는 성품이 호탕하고 어느 것에도 얽매이기 싫어하는 성격으로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술을 매우 좋아하여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몹시 취하여야 좋은 그림이 나왔다고 한다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이러한 그의 기질은  산수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(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山水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인물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(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人物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영모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(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翎毛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),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  <a:hlinkClick r:id="rId3"/>
              </a:rPr>
              <a:t>기명절지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사군자 등 여러 분야의 소재에 폭넓게 나타났다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 </a:t>
            </a:r>
          </a:p>
          <a:p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화풍은 그의 성격만큼이나 호방하고 활달하여 격조 면에서보다는 기량 면에서 뛰어나다는 평을 듣는다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 </a:t>
            </a:r>
            <a:b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</a:br>
            <a:endParaRPr lang="en-US" altLang="ko-KR" sz="1700" b="1">
              <a:solidFill>
                <a:schemeClr val="tx2"/>
              </a:solidFill>
              <a:ea typeface="굴림" panose="020B0600000101010101" pitchFamily="34" charset="-127"/>
            </a:endParaRPr>
          </a:p>
          <a:p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&lt;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방황자구법산수도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&gt;, &lt;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귀거래도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&gt;, &lt;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호취도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&gt; </a:t>
            </a:r>
            <a:r>
              <a:rPr lang="ko-KR" altLang="en-US" sz="1700" b="1">
                <a:solidFill>
                  <a:schemeClr val="tx2"/>
                </a:solidFill>
                <a:ea typeface="굴림" panose="020B0600000101010101" pitchFamily="34" charset="-127"/>
              </a:rPr>
              <a:t>등이 전한다</a:t>
            </a:r>
            <a:r>
              <a:rPr lang="en-US" altLang="ko-KR" sz="1700" b="1">
                <a:solidFill>
                  <a:schemeClr val="tx2"/>
                </a:solidFill>
                <a:ea typeface="굴림" panose="020B0600000101010101" pitchFamily="34" charset="-127"/>
              </a:rPr>
              <a:t>.</a:t>
            </a:r>
          </a:p>
        </p:txBody>
      </p:sp>
      <p:grpSp>
        <p:nvGrpSpPr>
          <p:cNvPr id="173099" name="Group 43">
            <a:extLst>
              <a:ext uri="{FF2B5EF4-FFF2-40B4-BE49-F238E27FC236}">
                <a16:creationId xmlns:a16="http://schemas.microsoft.com/office/drawing/2014/main" id="{F0D1DFB4-50F7-4939-A847-84BCB58B0C1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7840663" cy="838200"/>
            <a:chOff x="384" y="432"/>
            <a:chExt cx="5037" cy="384"/>
          </a:xfrm>
        </p:grpSpPr>
        <p:sp>
          <p:nvSpPr>
            <p:cNvPr id="173100" name="Rectangle 44">
              <a:extLst>
                <a:ext uri="{FF2B5EF4-FFF2-40B4-BE49-F238E27FC236}">
                  <a16:creationId xmlns:a16="http://schemas.microsoft.com/office/drawing/2014/main" id="{0F13D878-3C83-45C4-BDD1-541F61838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6-1.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장승업의 작품을 감상해 봅시다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            </a:t>
              </a:r>
              <a:r>
                <a:rPr lang="ko-KR" altLang="en-US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작가소개     장승업 </a:t>
              </a:r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(1843-1897)</a:t>
              </a:r>
            </a:p>
          </p:txBody>
        </p:sp>
        <p:grpSp>
          <p:nvGrpSpPr>
            <p:cNvPr id="173101" name="Group 45">
              <a:extLst>
                <a:ext uri="{FF2B5EF4-FFF2-40B4-BE49-F238E27FC236}">
                  <a16:creationId xmlns:a16="http://schemas.microsoft.com/office/drawing/2014/main" id="{5539C87F-8110-4452-8AFD-396ECA10D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73102" name="Group 46">
                <a:extLst>
                  <a:ext uri="{FF2B5EF4-FFF2-40B4-BE49-F238E27FC236}">
                    <a16:creationId xmlns:a16="http://schemas.microsoft.com/office/drawing/2014/main" id="{50AC312C-CA79-4B63-9D0A-64A71A1966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73103" name="AutoShape 47">
                  <a:extLst>
                    <a:ext uri="{FF2B5EF4-FFF2-40B4-BE49-F238E27FC236}">
                      <a16:creationId xmlns:a16="http://schemas.microsoft.com/office/drawing/2014/main" id="{36F09BC5-F21E-48C9-907C-C658226CD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104" name="AutoShape 48">
                  <a:extLst>
                    <a:ext uri="{FF2B5EF4-FFF2-40B4-BE49-F238E27FC236}">
                      <a16:creationId xmlns:a16="http://schemas.microsoft.com/office/drawing/2014/main" id="{517583F6-6B46-4C4F-8B52-AD4EDBDA4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105" name="Rectangle 49">
                <a:extLst>
                  <a:ext uri="{FF2B5EF4-FFF2-40B4-BE49-F238E27FC236}">
                    <a16:creationId xmlns:a16="http://schemas.microsoft.com/office/drawing/2014/main" id="{BD2F4F52-376F-4523-ACB2-9CDE596C1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42" name="Group 2">
            <a:extLst>
              <a:ext uri="{FF2B5EF4-FFF2-40B4-BE49-F238E27FC236}">
                <a16:creationId xmlns:a16="http://schemas.microsoft.com/office/drawing/2014/main" id="{A99FE5BA-6EF1-4F92-8A11-FB3717980DD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7840663" cy="914400"/>
            <a:chOff x="384" y="432"/>
            <a:chExt cx="5037" cy="384"/>
          </a:xfrm>
        </p:grpSpPr>
        <p:sp>
          <p:nvSpPr>
            <p:cNvPr id="189443" name="Rectangle 3">
              <a:extLst>
                <a:ext uri="{FF2B5EF4-FFF2-40B4-BE49-F238E27FC236}">
                  <a16:creationId xmlns:a16="http://schemas.microsoft.com/office/drawing/2014/main" id="{9DC76F1F-5D2D-4238-9B27-9C9706BA5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6-2.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장승업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방황자구법산수도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  <a:p>
              <a:r>
                <a:rPr lang="en-US" altLang="ko-KR" sz="25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</a:t>
              </a:r>
              <a:r>
                <a:rPr lang="en-US" altLang="ko-KR" sz="17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hlinkClick r:id="rId3"/>
                </a:rPr>
                <a:t>http://www.mct.go.kr</a:t>
              </a:r>
              <a:r>
                <a:rPr lang="en-US" altLang="ko-KR" sz="17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(</a:t>
              </a:r>
              <a:r>
                <a:rPr lang="ko-KR" altLang="en-US" sz="17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문화관광부</a:t>
              </a:r>
              <a:r>
                <a:rPr lang="en-US" altLang="ko-KR" sz="17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grpSp>
          <p:nvGrpSpPr>
            <p:cNvPr id="189444" name="Group 4">
              <a:extLst>
                <a:ext uri="{FF2B5EF4-FFF2-40B4-BE49-F238E27FC236}">
                  <a16:creationId xmlns:a16="http://schemas.microsoft.com/office/drawing/2014/main" id="{62659B40-3431-453F-9BE5-BAC7BEA33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89445" name="Group 5">
                <a:extLst>
                  <a:ext uri="{FF2B5EF4-FFF2-40B4-BE49-F238E27FC236}">
                    <a16:creationId xmlns:a16="http://schemas.microsoft.com/office/drawing/2014/main" id="{0BB10EE0-ADE9-43C0-8B56-B18CFF95B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89446" name="AutoShape 6">
                  <a:extLst>
                    <a:ext uri="{FF2B5EF4-FFF2-40B4-BE49-F238E27FC236}">
                      <a16:creationId xmlns:a16="http://schemas.microsoft.com/office/drawing/2014/main" id="{111D0683-09FC-459C-8BED-B77984A09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47" name="AutoShape 7">
                  <a:extLst>
                    <a:ext uri="{FF2B5EF4-FFF2-40B4-BE49-F238E27FC236}">
                      <a16:creationId xmlns:a16="http://schemas.microsoft.com/office/drawing/2014/main" id="{A09BF59A-365A-46B6-8032-2BDFAB2D05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448" name="Rectangle 8">
                <a:extLst>
                  <a:ext uri="{FF2B5EF4-FFF2-40B4-BE49-F238E27FC236}">
                    <a16:creationId xmlns:a16="http://schemas.microsoft.com/office/drawing/2014/main" id="{C89B2563-5D91-4388-B075-DF6F7496A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89481" name="Rectangle 41">
            <a:extLst>
              <a:ext uri="{FF2B5EF4-FFF2-40B4-BE49-F238E27FC236}">
                <a16:creationId xmlns:a16="http://schemas.microsoft.com/office/drawing/2014/main" id="{FF17ECB3-D59F-4D3B-B3F5-9F32A65C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96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82" name="Text Box 42">
            <a:extLst>
              <a:ext uri="{FF2B5EF4-FFF2-40B4-BE49-F238E27FC236}">
                <a16:creationId xmlns:a16="http://schemas.microsoft.com/office/drawing/2014/main" id="{FCA452AB-A04B-41DE-891F-45C98BB0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0"/>
            <a:ext cx="5105400" cy="284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장승업의 그림은 대체로 화폭이 좁고 긴 족자 형태를 띠는 것이 많다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이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방황자구법 산수도</a:t>
            </a:r>
            <a:r>
              <a:rPr lang="en-US" altLang="ko-KR" sz="1700" b="1">
                <a:ea typeface="굴림" panose="020B0600000101010101" pitchFamily="34" charset="-127"/>
              </a:rPr>
              <a:t>〉</a:t>
            </a:r>
            <a:r>
              <a:rPr lang="ko-KR" altLang="en-US" sz="1700" b="1">
                <a:ea typeface="굴림" panose="020B0600000101010101" pitchFamily="34" charset="-127"/>
              </a:rPr>
              <a:t>도 긴 화폭에 원근이 급격히 변하여 포개지듯 겹쳐지는 구도를 보인다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그러나 부분적으로는 여러 요소들을 취하면서도 이를 소화하여 능숙한 필치로 거침없이 그려냄으로써 그의 필력을 유감없이 보여주었다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</p:txBody>
      </p:sp>
      <p:pic>
        <p:nvPicPr>
          <p:cNvPr id="189484" name="Picture 44">
            <a:extLst>
              <a:ext uri="{FF2B5EF4-FFF2-40B4-BE49-F238E27FC236}">
                <a16:creationId xmlns:a16="http://schemas.microsoft.com/office/drawing/2014/main" id="{BAD7AD97-2DF7-4BDD-BBD5-DBCE2369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42672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485" name="Text Box 45">
            <a:extLst>
              <a:ext uri="{FF2B5EF4-FFF2-40B4-BE49-F238E27FC236}">
                <a16:creationId xmlns:a16="http://schemas.microsoft.com/office/drawing/2014/main" id="{3D7D5B5D-82F6-40DA-8627-EFEB5862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장승업</a:t>
            </a:r>
          </a:p>
        </p:txBody>
      </p:sp>
      <p:sp>
        <p:nvSpPr>
          <p:cNvPr id="189486" name="Text Box 46">
            <a:extLst>
              <a:ext uri="{FF2B5EF4-FFF2-40B4-BE49-F238E27FC236}">
                <a16:creationId xmlns:a16="http://schemas.microsoft.com/office/drawing/2014/main" id="{150E93A7-099A-4360-96AA-82B07693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비단에 담채 </a:t>
            </a:r>
            <a:r>
              <a:rPr lang="en-US" altLang="ko-KR" sz="1700" b="1">
                <a:ea typeface="굴림" panose="020B0600000101010101" pitchFamily="34" charset="-127"/>
              </a:rPr>
              <a:t>151.2cm x 31cm </a:t>
            </a:r>
            <a:r>
              <a:rPr lang="ko-KR" altLang="en-US" sz="1700" b="1">
                <a:ea typeface="굴림" panose="020B0600000101010101" pitchFamily="34" charset="-127"/>
              </a:rPr>
              <a:t>호암미술관 </a:t>
            </a:r>
          </a:p>
        </p:txBody>
      </p:sp>
      <p:sp>
        <p:nvSpPr>
          <p:cNvPr id="189488" name="Text Box 48">
            <a:extLst>
              <a:ext uri="{FF2B5EF4-FFF2-40B4-BE49-F238E27FC236}">
                <a16:creationId xmlns:a16="http://schemas.microsoft.com/office/drawing/2014/main" id="{EE3EA664-88F6-4474-B5BE-FA51B0303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240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1026">
            <a:extLst>
              <a:ext uri="{FF2B5EF4-FFF2-40B4-BE49-F238E27FC236}">
                <a16:creationId xmlns:a16="http://schemas.microsoft.com/office/drawing/2014/main" id="{AAB83A57-491C-420B-8418-B6880065211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7916863" cy="685800"/>
            <a:chOff x="384" y="432"/>
            <a:chExt cx="5037" cy="384"/>
          </a:xfrm>
        </p:grpSpPr>
        <p:sp>
          <p:nvSpPr>
            <p:cNvPr id="191491" name="Rectangle 1027">
              <a:extLst>
                <a:ext uri="{FF2B5EF4-FFF2-40B4-BE49-F238E27FC236}">
                  <a16:creationId xmlns:a16="http://schemas.microsoft.com/office/drawing/2014/main" id="{A6CB5E12-16DC-4024-AE7A-7AFC8D65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6-3.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장승업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귀거래도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91492" name="Group 1028">
              <a:extLst>
                <a:ext uri="{FF2B5EF4-FFF2-40B4-BE49-F238E27FC236}">
                  <a16:creationId xmlns:a16="http://schemas.microsoft.com/office/drawing/2014/main" id="{F053355E-5D71-4152-90D5-32DB77CA2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91493" name="Group 1029">
                <a:extLst>
                  <a:ext uri="{FF2B5EF4-FFF2-40B4-BE49-F238E27FC236}">
                    <a16:creationId xmlns:a16="http://schemas.microsoft.com/office/drawing/2014/main" id="{83BAEA16-CD81-486A-9570-577416EE22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91494" name="AutoShape 1030">
                  <a:extLst>
                    <a:ext uri="{FF2B5EF4-FFF2-40B4-BE49-F238E27FC236}">
                      <a16:creationId xmlns:a16="http://schemas.microsoft.com/office/drawing/2014/main" id="{13A3FD6A-1ACE-4C2C-8FDE-8D0D63EA0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495" name="AutoShape 1031">
                  <a:extLst>
                    <a:ext uri="{FF2B5EF4-FFF2-40B4-BE49-F238E27FC236}">
                      <a16:creationId xmlns:a16="http://schemas.microsoft.com/office/drawing/2014/main" id="{8DA40ED3-4EF8-4C1F-BB43-204E3A8EC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1496" name="Rectangle 1032">
                <a:extLst>
                  <a:ext uri="{FF2B5EF4-FFF2-40B4-BE49-F238E27FC236}">
                    <a16:creationId xmlns:a16="http://schemas.microsoft.com/office/drawing/2014/main" id="{93E16E80-9D05-4B3B-AA4C-8D1B58CF3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91529" name="Rectangle 1065">
            <a:extLst>
              <a:ext uri="{FF2B5EF4-FFF2-40B4-BE49-F238E27FC236}">
                <a16:creationId xmlns:a16="http://schemas.microsoft.com/office/drawing/2014/main" id="{DD2985C3-3F89-460A-981D-53B2D06A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96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1530" name="Text Box 1066">
            <a:extLst>
              <a:ext uri="{FF2B5EF4-FFF2-40B4-BE49-F238E27FC236}">
                <a16:creationId xmlns:a16="http://schemas.microsoft.com/office/drawing/2014/main" id="{B31DA547-0E36-47A5-897D-FAF21B13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09800"/>
            <a:ext cx="5257800" cy="3454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장승업의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귀거래도</a:t>
            </a:r>
            <a:r>
              <a:rPr lang="en-US" altLang="ko-KR" sz="1700" b="1">
                <a:ea typeface="굴림" panose="020B0600000101010101" pitchFamily="34" charset="-127"/>
              </a:rPr>
              <a:t>〉</a:t>
            </a:r>
            <a:r>
              <a:rPr lang="ko-KR" altLang="en-US" sz="1700" b="1">
                <a:ea typeface="굴림" panose="020B0600000101010101" pitchFamily="34" charset="-127"/>
              </a:rPr>
              <a:t>는 중국 진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晉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나라 때 도연명이 지은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solidFill>
                  <a:srgbClr val="0000CC"/>
                </a:solidFill>
                <a:ea typeface="굴림" panose="020B0600000101010101" pitchFamily="34" charset="-127"/>
              </a:rPr>
              <a:t>귀거래사</a:t>
            </a:r>
            <a:r>
              <a:rPr lang="en-US" altLang="ko-KR" sz="1700" b="1">
                <a:ea typeface="굴림" panose="020B0600000101010101" pitchFamily="34" charset="-127"/>
              </a:rPr>
              <a:t>〉</a:t>
            </a:r>
            <a:r>
              <a:rPr lang="ko-KR" altLang="en-US" sz="1700" b="1">
                <a:ea typeface="굴림" panose="020B0600000101010101" pitchFamily="34" charset="-127"/>
              </a:rPr>
              <a:t>의 내용을 바탕으로 그린 그림이다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장승업 그림의 일반적인 특징처럼 위아래로 긴 화면에 전경에서 원경으로 급격하게 포개지듯 이어진 구도이다 열린 사립문에는 병아리들이 한가로이 노닐고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담벼락에는 수탉이 올라앉아 홰를 치고 있다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또한 바람에 나부끼는 가지의 표현 등에서 장승업의 활달한 필력을 느끼게 한다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</p:txBody>
      </p:sp>
      <p:pic>
        <p:nvPicPr>
          <p:cNvPr id="191532" name="Picture 1068">
            <a:extLst>
              <a:ext uri="{FF2B5EF4-FFF2-40B4-BE49-F238E27FC236}">
                <a16:creationId xmlns:a16="http://schemas.microsoft.com/office/drawing/2014/main" id="{513A45BC-BF1E-4141-8619-BDFC1705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2209800" cy="43434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534" name="Text Box 1070">
            <a:extLst>
              <a:ext uri="{FF2B5EF4-FFF2-40B4-BE49-F238E27FC236}">
                <a16:creationId xmlns:a16="http://schemas.microsoft.com/office/drawing/2014/main" id="{BE451059-4EB0-4CD3-A483-01B2990F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43588"/>
            <a:ext cx="504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비단에 담채 </a:t>
            </a:r>
            <a:r>
              <a:rPr lang="en-US" altLang="ko-KR" sz="1700" b="1">
                <a:ea typeface="굴림" panose="020B0600000101010101" pitchFamily="34" charset="-127"/>
              </a:rPr>
              <a:t>136cm x 32.5cm </a:t>
            </a:r>
            <a:r>
              <a:rPr lang="ko-KR" altLang="en-US" sz="1700" b="1">
                <a:ea typeface="굴림" panose="020B0600000101010101" pitchFamily="34" charset="-127"/>
              </a:rPr>
              <a:t>간송미술관</a:t>
            </a:r>
            <a:r>
              <a:rPr lang="ko-KR" altLang="en-US" sz="160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191535" name="Text Box 1071">
            <a:extLst>
              <a:ext uri="{FF2B5EF4-FFF2-40B4-BE49-F238E27FC236}">
                <a16:creationId xmlns:a16="http://schemas.microsoft.com/office/drawing/2014/main" id="{CE7AFA81-2D6A-4F9F-AFC3-F2196A07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1403350" cy="457200"/>
          </a:xfrm>
          <a:prstGeom prst="rect">
            <a:avLst/>
          </a:prstGeom>
          <a:solidFill>
            <a:srgbClr val="00666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1026">
            <a:extLst>
              <a:ext uri="{FF2B5EF4-FFF2-40B4-BE49-F238E27FC236}">
                <a16:creationId xmlns:a16="http://schemas.microsoft.com/office/drawing/2014/main" id="{6ED55C26-0892-4526-A103-1B25FA103C6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7840663" cy="609600"/>
            <a:chOff x="384" y="432"/>
            <a:chExt cx="5037" cy="384"/>
          </a:xfrm>
        </p:grpSpPr>
        <p:sp>
          <p:nvSpPr>
            <p:cNvPr id="193539" name="Rectangle 1027">
              <a:extLst>
                <a:ext uri="{FF2B5EF4-FFF2-40B4-BE49-F238E27FC236}">
                  <a16:creationId xmlns:a16="http://schemas.microsoft.com/office/drawing/2014/main" id="{F30C9213-2F5A-47C9-A823-9A3B0759B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6-4.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장승업  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호취도 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93540" name="Group 1028">
              <a:extLst>
                <a:ext uri="{FF2B5EF4-FFF2-40B4-BE49-F238E27FC236}">
                  <a16:creationId xmlns:a16="http://schemas.microsoft.com/office/drawing/2014/main" id="{1D3E6C5F-0820-46F0-8DA8-DCBE4CDDA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93541" name="Group 1029">
                <a:extLst>
                  <a:ext uri="{FF2B5EF4-FFF2-40B4-BE49-F238E27FC236}">
                    <a16:creationId xmlns:a16="http://schemas.microsoft.com/office/drawing/2014/main" id="{80AAFAE2-29B7-4D42-8322-CDF4531A61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93542" name="AutoShape 1030">
                  <a:extLst>
                    <a:ext uri="{FF2B5EF4-FFF2-40B4-BE49-F238E27FC236}">
                      <a16:creationId xmlns:a16="http://schemas.microsoft.com/office/drawing/2014/main" id="{31EE5341-7DA1-4C51-88A3-F707BBED2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543" name="AutoShape 1031">
                  <a:extLst>
                    <a:ext uri="{FF2B5EF4-FFF2-40B4-BE49-F238E27FC236}">
                      <a16:creationId xmlns:a16="http://schemas.microsoft.com/office/drawing/2014/main" id="{A8EF289A-B293-4CAC-BFBF-71C0E31C3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3544" name="Rectangle 1032">
                <a:extLst>
                  <a:ext uri="{FF2B5EF4-FFF2-40B4-BE49-F238E27FC236}">
                    <a16:creationId xmlns:a16="http://schemas.microsoft.com/office/drawing/2014/main" id="{49CD4A63-4C1C-4EFD-B7E2-16B5CF26E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93577" name="Rectangle 1065">
            <a:extLst>
              <a:ext uri="{FF2B5EF4-FFF2-40B4-BE49-F238E27FC236}">
                <a16:creationId xmlns:a16="http://schemas.microsoft.com/office/drawing/2014/main" id="{97845FD2-32D1-4F9F-B078-D5969B3E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96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78" name="Text Box 1066">
            <a:extLst>
              <a:ext uri="{FF2B5EF4-FFF2-40B4-BE49-F238E27FC236}">
                <a16:creationId xmlns:a16="http://schemas.microsoft.com/office/drawing/2014/main" id="{1566784D-C1FE-407F-AE19-B17C7F35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5181600" cy="3463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>
                <a:ea typeface="굴림" panose="020B0600000101010101" pitchFamily="34" charset="-127"/>
              </a:rPr>
              <a:t>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호취도</a:t>
            </a:r>
            <a:r>
              <a:rPr lang="en-US" altLang="ko-KR" sz="1700" b="1">
                <a:ea typeface="굴림" panose="020B0600000101010101" pitchFamily="34" charset="-127"/>
              </a:rPr>
              <a:t>〉</a:t>
            </a:r>
            <a:r>
              <a:rPr lang="ko-KR" altLang="en-US" sz="1700" b="1">
                <a:ea typeface="굴림" panose="020B0600000101010101" pitchFamily="34" charset="-127"/>
              </a:rPr>
              <a:t>는 영모화에 있어서 장승업의 재능과 필묵법을 잘 보여주는 작품이다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목에 앉아 있는 두 마리의 매를 그렸는데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살기 등등한 매의 매서운 눈매와 날카로운 발톱 등을 매우 세밀하게 묘사하여 마치 살아 있는 매를 보는 듯하다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또한 고목은 진한 먹을 써 힘차게 표현한 반면 꽃과 풀 등은 연하게 채색을 가미하여 가냘프게 묘사하여 조화를 이루고 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대상에 따라 짙고 옅게 먹을 다루는 그의 솜씨가 가히 천재적이라 할 수 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</p:txBody>
      </p:sp>
      <p:pic>
        <p:nvPicPr>
          <p:cNvPr id="193580" name="Picture 1068">
            <a:extLst>
              <a:ext uri="{FF2B5EF4-FFF2-40B4-BE49-F238E27FC236}">
                <a16:creationId xmlns:a16="http://schemas.microsoft.com/office/drawing/2014/main" id="{321B4A09-ABDB-4F93-BD92-DB7E4EA1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2057400" cy="4267200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81" name="Text Box 1069">
            <a:extLst>
              <a:ext uri="{FF2B5EF4-FFF2-40B4-BE49-F238E27FC236}">
                <a16:creationId xmlns:a16="http://schemas.microsoft.com/office/drawing/2014/main" id="{90528053-0096-4F02-A5E4-46AD2B44F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종이에 담채 </a:t>
            </a:r>
            <a:r>
              <a:rPr lang="en-US" altLang="ko-KR" sz="1700" b="1">
                <a:ea typeface="굴림" panose="020B0600000101010101" pitchFamily="34" charset="-127"/>
              </a:rPr>
              <a:t>135.5cm x 55cm </a:t>
            </a:r>
            <a:r>
              <a:rPr lang="ko-KR" altLang="en-US" sz="1700" b="1">
                <a:ea typeface="굴림" panose="020B0600000101010101" pitchFamily="34" charset="-127"/>
              </a:rPr>
              <a:t>호암미술관 </a:t>
            </a:r>
          </a:p>
        </p:txBody>
      </p:sp>
      <p:sp>
        <p:nvSpPr>
          <p:cNvPr id="193583" name="Text Box 1071">
            <a:extLst>
              <a:ext uri="{FF2B5EF4-FFF2-40B4-BE49-F238E27FC236}">
                <a16:creationId xmlns:a16="http://schemas.microsoft.com/office/drawing/2014/main" id="{31B150D8-65FC-495C-92F5-C46FA083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5788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 승 업</a:t>
            </a:r>
          </a:p>
        </p:txBody>
      </p:sp>
      <p:sp>
        <p:nvSpPr>
          <p:cNvPr id="193584" name="Text Box 1072">
            <a:extLst>
              <a:ext uri="{FF2B5EF4-FFF2-40B4-BE49-F238E27FC236}">
                <a16:creationId xmlns:a16="http://schemas.microsoft.com/office/drawing/2014/main" id="{4162B576-A28C-475C-9D4F-C463293F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716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003" name="Group 35">
            <a:extLst>
              <a:ext uri="{FF2B5EF4-FFF2-40B4-BE49-F238E27FC236}">
                <a16:creationId xmlns:a16="http://schemas.microsoft.com/office/drawing/2014/main" id="{7444CF7C-F406-4886-8156-87A34185CD5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"/>
            <a:ext cx="7840663" cy="838200"/>
            <a:chOff x="384" y="432"/>
            <a:chExt cx="5037" cy="384"/>
          </a:xfrm>
        </p:grpSpPr>
        <p:sp>
          <p:nvSpPr>
            <p:cNvPr id="212004" name="Rectangle 36">
              <a:extLst>
                <a:ext uri="{FF2B5EF4-FFF2-40B4-BE49-F238E27FC236}">
                  <a16:creationId xmlns:a16="http://schemas.microsoft.com/office/drawing/2014/main" id="{9D0C02C3-DBAB-462D-AEF5-E1C47054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2-1.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안견의 작품을 감상해 봅시다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         </a:t>
              </a:r>
              <a:r>
                <a:rPr lang="ko-KR" altLang="en-US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작가소개     안견 </a:t>
              </a:r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생졸 연대 미상</a:t>
              </a:r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grpSp>
          <p:nvGrpSpPr>
            <p:cNvPr id="212005" name="Group 37">
              <a:extLst>
                <a:ext uri="{FF2B5EF4-FFF2-40B4-BE49-F238E27FC236}">
                  <a16:creationId xmlns:a16="http://schemas.microsoft.com/office/drawing/2014/main" id="{1477BE4E-EB67-4C88-B29E-4D20AE464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212006" name="Group 38">
                <a:extLst>
                  <a:ext uri="{FF2B5EF4-FFF2-40B4-BE49-F238E27FC236}">
                    <a16:creationId xmlns:a16="http://schemas.microsoft.com/office/drawing/2014/main" id="{3EC4CD55-4A71-4C6B-978D-A9159271C1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212007" name="AutoShape 39">
                  <a:extLst>
                    <a:ext uri="{FF2B5EF4-FFF2-40B4-BE49-F238E27FC236}">
                      <a16:creationId xmlns:a16="http://schemas.microsoft.com/office/drawing/2014/main" id="{CE826F56-2039-48BE-94CB-AFC10B14E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008" name="AutoShape 40">
                  <a:extLst>
                    <a:ext uri="{FF2B5EF4-FFF2-40B4-BE49-F238E27FC236}">
                      <a16:creationId xmlns:a16="http://schemas.microsoft.com/office/drawing/2014/main" id="{1390AF51-E431-4907-B3A7-2C2E10B9A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2009" name="Rectangle 41">
                <a:extLst>
                  <a:ext uri="{FF2B5EF4-FFF2-40B4-BE49-F238E27FC236}">
                    <a16:creationId xmlns:a16="http://schemas.microsoft.com/office/drawing/2014/main" id="{171BCC18-9996-4E96-AEB1-4B2267747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212010" name="Rectangle 42">
            <a:extLst>
              <a:ext uri="{FF2B5EF4-FFF2-40B4-BE49-F238E27FC236}">
                <a16:creationId xmlns:a16="http://schemas.microsoft.com/office/drawing/2014/main" id="{C056C835-FBBD-421D-8284-04135FF4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05800" cy="4801314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en-US" altLang="ko-KR" sz="1700" b="1" dirty="0">
              <a:ea typeface="굴림" panose="020B0600000101010101" pitchFamily="34" charset="-127"/>
            </a:endParaRPr>
          </a:p>
          <a:p>
            <a:r>
              <a:rPr lang="ko-KR" altLang="en-US" sz="1700" b="1" dirty="0" err="1">
                <a:ea typeface="굴림" panose="020B0600000101010101" pitchFamily="34" charset="-127"/>
              </a:rPr>
              <a:t>현동자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玄洞子</a:t>
            </a:r>
            <a:r>
              <a:rPr lang="en-US" altLang="ko-KR" sz="1700" b="1" dirty="0">
                <a:ea typeface="굴림" panose="020B0600000101010101" pitchFamily="34" charset="-127"/>
              </a:rPr>
              <a:t>)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안견은</a:t>
            </a:r>
            <a:r>
              <a:rPr lang="ko-KR" altLang="en-US" sz="1700" b="1" dirty="0">
                <a:ea typeface="굴림" panose="020B0600000101010101" pitchFamily="34" charset="-127"/>
              </a:rPr>
              <a:t> 조선조 초기 화가 중 가장 뛰어난 화가이나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생애에 대해서는 자세히 알려져 있지 않다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>
                <a:ea typeface="굴림" panose="020B0600000101010101" pitchFamily="34" charset="-127"/>
              </a:rPr>
              <a:t>후대의 화가나 </a:t>
            </a:r>
            <a:r>
              <a:rPr lang="ko-KR" altLang="en-US" sz="1700" b="1" dirty="0" err="1">
                <a:ea typeface="굴림" panose="020B0600000101010101" pitchFamily="34" charset="-127"/>
              </a:rPr>
              <a:t>화론가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畵論家</a:t>
            </a:r>
            <a:r>
              <a:rPr lang="en-US" altLang="ko-KR" sz="1700" b="1" dirty="0">
                <a:ea typeface="굴림" panose="020B0600000101010101" pitchFamily="34" charset="-127"/>
              </a:rPr>
              <a:t>) </a:t>
            </a:r>
            <a:r>
              <a:rPr lang="ko-KR" altLang="en-US" sz="1700" b="1" dirty="0">
                <a:ea typeface="굴림" panose="020B0600000101010101" pitchFamily="34" charset="-127"/>
              </a:rPr>
              <a:t>들이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안견를</a:t>
            </a:r>
            <a:r>
              <a:rPr lang="ko-KR" altLang="en-US" sz="1700" b="1" dirty="0">
                <a:ea typeface="굴림" panose="020B0600000101010101" pitchFamily="34" charset="-127"/>
              </a:rPr>
              <a:t> 찬탄하는 글을 남기고 있는데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>
                <a:ea typeface="굴림" panose="020B0600000101010101" pitchFamily="34" charset="-127"/>
              </a:rPr>
              <a:t>성현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成俔</a:t>
            </a:r>
            <a:r>
              <a:rPr lang="en-US" altLang="ko-KR" sz="1700" b="1" dirty="0">
                <a:ea typeface="굴림" panose="020B0600000101010101" pitchFamily="34" charset="-127"/>
              </a:rPr>
              <a:t>)</a:t>
            </a:r>
            <a:r>
              <a:rPr lang="ko-KR" altLang="en-US" sz="1700" b="1" dirty="0">
                <a:ea typeface="굴림" panose="020B0600000101010101" pitchFamily="34" charset="-127"/>
              </a:rPr>
              <a:t>은 </a:t>
            </a:r>
            <a:r>
              <a:rPr lang="en-US" altLang="ko-KR" sz="1700" b="1" dirty="0">
                <a:ea typeface="굴림" panose="020B0600000101010101" pitchFamily="34" charset="-127"/>
              </a:rPr>
              <a:t>《</a:t>
            </a:r>
            <a:r>
              <a:rPr lang="ko-KR" altLang="en-US" sz="1700" b="1" dirty="0">
                <a:ea typeface="굴림" panose="020B0600000101010101" pitchFamily="34" charset="-127"/>
              </a:rPr>
              <a:t>용재총화</a:t>
            </a:r>
            <a:r>
              <a:rPr lang="en-US" altLang="ko-KR" sz="1700" b="1" dirty="0">
                <a:ea typeface="굴림" panose="020B0600000101010101" pitchFamily="34" charset="-127"/>
              </a:rPr>
              <a:t>》</a:t>
            </a:r>
            <a:r>
              <a:rPr lang="ko-KR" altLang="en-US" sz="1700" b="1" dirty="0">
                <a:ea typeface="굴림" panose="020B0600000101010101" pitchFamily="34" charset="-127"/>
              </a:rPr>
              <a:t>에서 </a:t>
            </a:r>
            <a:r>
              <a:rPr lang="en-US" altLang="ko-KR" sz="1700" b="1" dirty="0">
                <a:ea typeface="굴림" panose="020B0600000101010101" pitchFamily="34" charset="-127"/>
              </a:rPr>
              <a:t>＂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안견은</a:t>
            </a:r>
            <a:r>
              <a:rPr lang="ko-KR" altLang="en-US" sz="1700" b="1" dirty="0">
                <a:ea typeface="굴림" panose="020B0600000101010101" pitchFamily="34" charset="-127"/>
              </a:rPr>
              <a:t> 천성이 </a:t>
            </a:r>
            <a:r>
              <a:rPr lang="ko-KR" altLang="en-US" sz="1700" b="1" dirty="0" err="1">
                <a:ea typeface="굴림" panose="020B0600000101010101" pitchFamily="34" charset="-127"/>
              </a:rPr>
              <a:t>총민한데다</a:t>
            </a:r>
            <a:r>
              <a:rPr lang="ko-KR" altLang="en-US" sz="1700" b="1" dirty="0">
                <a:ea typeface="굴림" panose="020B0600000101010101" pitchFamily="34" charset="-127"/>
              </a:rPr>
              <a:t> 고래의 </a:t>
            </a:r>
            <a:r>
              <a:rPr lang="ko-KR" altLang="en-US" sz="1700" b="1" dirty="0" err="1">
                <a:ea typeface="굴림" panose="020B0600000101010101" pitchFamily="34" charset="-127"/>
              </a:rPr>
              <a:t>명적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名籍</a:t>
            </a:r>
            <a:r>
              <a:rPr lang="en-US" altLang="ko-KR" sz="1700" b="1" dirty="0">
                <a:ea typeface="굴림" panose="020B0600000101010101" pitchFamily="34" charset="-127"/>
              </a:rPr>
              <a:t>)</a:t>
            </a:r>
            <a:r>
              <a:rPr lang="ko-KR" altLang="en-US" sz="1700" b="1" dirty="0">
                <a:ea typeface="굴림" panose="020B0600000101010101" pitchFamily="34" charset="-127"/>
              </a:rPr>
              <a:t>을 많이 보고 연구하여 그 요체를 터득하고 고금 명가들의 장점을 모두 규합 절충하여 자기 것으로 소화하였으며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산수화는 특히 빼어났다</a:t>
            </a:r>
            <a:r>
              <a:rPr lang="en-US" altLang="ko-KR" sz="1700" b="1" dirty="0">
                <a:ea typeface="굴림" panose="020B0600000101010101" pitchFamily="34" charset="-127"/>
              </a:rPr>
              <a:t>"</a:t>
            </a:r>
            <a:r>
              <a:rPr lang="ko-KR" altLang="en-US" sz="1700" b="1" dirty="0">
                <a:ea typeface="굴림" panose="020B0600000101010101" pitchFamily="34" charset="-127"/>
              </a:rPr>
              <a:t>고 적고 있다</a:t>
            </a:r>
            <a:r>
              <a:rPr lang="en-US" altLang="ko-KR" sz="1700" b="1" dirty="0">
                <a:ea typeface="굴림" panose="020B0600000101010101" pitchFamily="34" charset="-127"/>
              </a:rPr>
              <a:t>.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안견은</a:t>
            </a:r>
            <a:r>
              <a:rPr lang="ko-KR" altLang="en-US" sz="1700" b="1" dirty="0">
                <a:ea typeface="굴림" panose="020B0600000101010101" pitchFamily="34" charset="-127"/>
              </a:rPr>
              <a:t> 세종의 셋째 아들인 </a:t>
            </a:r>
            <a:r>
              <a:rPr lang="ko-KR" altLang="en-US" sz="1700" b="1" dirty="0" err="1">
                <a:ea typeface="굴림" panose="020B0600000101010101" pitchFamily="34" charset="-127"/>
              </a:rPr>
              <a:t>안평대군의</a:t>
            </a:r>
            <a:r>
              <a:rPr lang="ko-KR" altLang="en-US" sz="1700" b="1" dirty="0">
                <a:ea typeface="굴림" panose="020B0600000101010101" pitchFamily="34" charset="-127"/>
              </a:rPr>
              <a:t> 총애를 받았고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 err="1">
                <a:ea typeface="굴림" panose="020B0600000101010101" pitchFamily="34" charset="-127"/>
              </a:rPr>
              <a:t>안평대군의</a:t>
            </a:r>
            <a:r>
              <a:rPr lang="ko-KR" altLang="en-US" sz="1700" b="1" dirty="0">
                <a:ea typeface="굴림" panose="020B0600000101010101" pitchFamily="34" charset="-127"/>
              </a:rPr>
              <a:t> </a:t>
            </a:r>
            <a:r>
              <a:rPr lang="ko-KR" altLang="en-US" sz="1700" b="1" dirty="0" err="1">
                <a:ea typeface="굴림" panose="020B0600000101010101" pitchFamily="34" charset="-127"/>
              </a:rPr>
              <a:t>수장품</a:t>
            </a:r>
            <a:r>
              <a:rPr lang="ko-KR" altLang="en-US" sz="1700" b="1" dirty="0">
                <a:ea typeface="굴림" panose="020B0600000101010101" pitchFamily="34" charset="-127"/>
              </a:rPr>
              <a:t> 중에 많은 수를 차지한 </a:t>
            </a:r>
            <a:r>
              <a:rPr lang="ko-KR" altLang="en-US" sz="1700" b="1" dirty="0" err="1">
                <a:ea typeface="굴림" panose="020B0600000101010101" pitchFamily="34" charset="-127"/>
              </a:rPr>
              <a:t>북송대</a:t>
            </a:r>
            <a:r>
              <a:rPr lang="ko-KR" altLang="en-US" sz="1700" b="1" dirty="0">
                <a:ea typeface="굴림" panose="020B0600000101010101" pitchFamily="34" charset="-127"/>
              </a:rPr>
              <a:t> </a:t>
            </a:r>
            <a:r>
              <a:rPr lang="ko-KR" altLang="en-US" sz="1700" b="1" dirty="0" err="1">
                <a:ea typeface="굴림" panose="020B0600000101010101" pitchFamily="34" charset="-127"/>
              </a:rPr>
              <a:t>곽희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郭熙</a:t>
            </a:r>
            <a:r>
              <a:rPr lang="en-US" altLang="ko-KR" sz="1700" b="1" dirty="0">
                <a:ea typeface="굴림" panose="020B0600000101010101" pitchFamily="34" charset="-127"/>
              </a:rPr>
              <a:t>)</a:t>
            </a:r>
            <a:r>
              <a:rPr lang="ko-KR" altLang="en-US" sz="1700" b="1" dirty="0">
                <a:ea typeface="굴림" panose="020B0600000101010101" pitchFamily="34" charset="-127"/>
              </a:rPr>
              <a:t>의 화풍을 토대로 여러 화풍을 소화하여 나름대로 독특한 양식을 형성하였다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안견은</a:t>
            </a:r>
            <a:r>
              <a:rPr lang="ko-KR" altLang="en-US" sz="1700" b="1" dirty="0">
                <a:ea typeface="굴림" panose="020B0600000101010101" pitchFamily="34" charset="-127"/>
              </a:rPr>
              <a:t> 산수화에 가장 특출하였으며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>
                <a:ea typeface="굴림" panose="020B0600000101010101" pitchFamily="34" charset="-127"/>
              </a:rPr>
              <a:t>그 밖에도 초상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肖像</a:t>
            </a:r>
            <a:r>
              <a:rPr lang="en-US" altLang="ko-KR" sz="1700" b="1" dirty="0">
                <a:ea typeface="굴림" panose="020B0600000101010101" pitchFamily="34" charset="-127"/>
              </a:rPr>
              <a:t>), </a:t>
            </a:r>
            <a:r>
              <a:rPr lang="ko-KR" altLang="en-US" sz="1700" b="1" dirty="0">
                <a:ea typeface="굴림" panose="020B0600000101010101" pitchFamily="34" charset="-127"/>
              </a:rPr>
              <a:t>화훼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花卉</a:t>
            </a:r>
            <a:r>
              <a:rPr lang="en-US" altLang="ko-KR" sz="1700" b="1" dirty="0">
                <a:ea typeface="굴림" panose="020B0600000101010101" pitchFamily="34" charset="-127"/>
              </a:rPr>
              <a:t>), </a:t>
            </a:r>
            <a:r>
              <a:rPr lang="ko-KR" altLang="en-US" sz="1700" b="1" dirty="0" err="1">
                <a:ea typeface="굴림" panose="020B0600000101010101" pitchFamily="34" charset="-127"/>
              </a:rPr>
              <a:t>매죽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梅竹</a:t>
            </a:r>
            <a:r>
              <a:rPr lang="en-US" altLang="ko-KR" sz="1700" b="1" dirty="0">
                <a:ea typeface="굴림" panose="020B0600000101010101" pitchFamily="34" charset="-127"/>
              </a:rPr>
              <a:t>), </a:t>
            </a:r>
            <a:r>
              <a:rPr lang="ko-KR" altLang="en-US" sz="1700" b="1" dirty="0">
                <a:ea typeface="굴림" panose="020B0600000101010101" pitchFamily="34" charset="-127"/>
              </a:rPr>
              <a:t>노안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蘆雁</a:t>
            </a:r>
            <a:r>
              <a:rPr lang="en-US" altLang="ko-KR" sz="1700" b="1" dirty="0">
                <a:ea typeface="굴림" panose="020B0600000101010101" pitchFamily="34" charset="-127"/>
              </a:rPr>
              <a:t>), </a:t>
            </a:r>
            <a:r>
              <a:rPr lang="ko-KR" altLang="en-US" sz="1700" b="1" dirty="0">
                <a:ea typeface="굴림" panose="020B0600000101010101" pitchFamily="34" charset="-127"/>
              </a:rPr>
              <a:t>누각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樓閣</a:t>
            </a:r>
            <a:r>
              <a:rPr lang="en-US" altLang="ko-KR" sz="1700" b="1" dirty="0">
                <a:ea typeface="굴림" panose="020B0600000101010101" pitchFamily="34" charset="-127"/>
              </a:rPr>
              <a:t>) </a:t>
            </a:r>
            <a:r>
              <a:rPr lang="ko-KR" altLang="en-US" sz="1700" b="1" dirty="0">
                <a:ea typeface="굴림" panose="020B0600000101010101" pitchFamily="34" charset="-127"/>
              </a:rPr>
              <a:t>등 다양한 소재를 그렸다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>
                <a:ea typeface="굴림" panose="020B0600000101010101" pitchFamily="34" charset="-127"/>
              </a:rPr>
              <a:t>그러나 기록과는 달리 실제로 남아 있는 작품은 </a:t>
            </a:r>
            <a:r>
              <a:rPr lang="en-US" altLang="ko-KR" sz="1700" b="1" dirty="0">
                <a:ea typeface="굴림" panose="020B0600000101010101" pitchFamily="34" charset="-127"/>
              </a:rPr>
              <a:t>〈</a:t>
            </a:r>
            <a:r>
              <a:rPr lang="ko-KR" altLang="en-US" sz="1700" b="1" dirty="0" err="1">
                <a:ea typeface="굴림" panose="020B0600000101010101" pitchFamily="34" charset="-127"/>
              </a:rPr>
              <a:t>몽유도원도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夢遊桃園圖</a:t>
            </a:r>
            <a:r>
              <a:rPr lang="en-US" altLang="ko-KR" sz="1700" b="1" dirty="0">
                <a:ea typeface="굴림" panose="020B0600000101010101" pitchFamily="34" charset="-127"/>
              </a:rPr>
              <a:t>)〉 </a:t>
            </a:r>
            <a:r>
              <a:rPr lang="ko-KR" altLang="en-US" sz="1700" b="1" dirty="0">
                <a:ea typeface="굴림" panose="020B0600000101010101" pitchFamily="34" charset="-127"/>
              </a:rPr>
              <a:t>한 </a:t>
            </a:r>
            <a:r>
              <a:rPr lang="ko-KR" altLang="en-US" sz="1700" b="1" dirty="0" err="1">
                <a:ea typeface="굴림" panose="020B0600000101010101" pitchFamily="34" charset="-127"/>
              </a:rPr>
              <a:t>점밖에</a:t>
            </a:r>
            <a:r>
              <a:rPr lang="ko-KR" altLang="en-US" sz="1700" b="1" dirty="0">
                <a:ea typeface="굴림" panose="020B0600000101010101" pitchFamily="34" charset="-127"/>
              </a:rPr>
              <a:t> 없다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>
                <a:ea typeface="굴림" panose="020B0600000101010101" pitchFamily="34" charset="-127"/>
              </a:rPr>
              <a:t>그 외에 </a:t>
            </a:r>
            <a:r>
              <a:rPr lang="en-US" altLang="ko-KR" sz="1700" b="1" dirty="0">
                <a:ea typeface="굴림" panose="020B0600000101010101" pitchFamily="34" charset="-127"/>
              </a:rPr>
              <a:t>〈</a:t>
            </a:r>
            <a:r>
              <a:rPr lang="ko-KR" altLang="en-US" sz="1700" b="1" dirty="0">
                <a:ea typeface="굴림" panose="020B0600000101010101" pitchFamily="34" charset="-127"/>
              </a:rPr>
              <a:t>사시팔경도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四時八景圖</a:t>
            </a:r>
            <a:r>
              <a:rPr lang="en-US" altLang="ko-KR" sz="1700" b="1" dirty="0">
                <a:ea typeface="굴림" panose="020B0600000101010101" pitchFamily="34" charset="-127"/>
              </a:rPr>
              <a:t>)〉</a:t>
            </a:r>
            <a:r>
              <a:rPr lang="ko-KR" altLang="en-US" sz="1700" b="1" dirty="0">
                <a:ea typeface="굴림" panose="020B0600000101010101" pitchFamily="34" charset="-127"/>
              </a:rPr>
              <a:t>와 </a:t>
            </a:r>
            <a:r>
              <a:rPr lang="en-US" altLang="ko-KR" sz="1700" b="1" dirty="0">
                <a:ea typeface="굴림" panose="020B0600000101010101" pitchFamily="34" charset="-127"/>
              </a:rPr>
              <a:t>〈</a:t>
            </a:r>
            <a:r>
              <a:rPr lang="ko-KR" altLang="en-US" sz="1700" b="1" dirty="0" err="1">
                <a:ea typeface="굴림" panose="020B0600000101010101" pitchFamily="34" charset="-127"/>
              </a:rPr>
              <a:t>적벽도</a:t>
            </a:r>
            <a:r>
              <a:rPr lang="en-US" altLang="ko-KR" sz="1700" b="1" dirty="0">
                <a:ea typeface="굴림" panose="020B0600000101010101" pitchFamily="34" charset="-127"/>
              </a:rPr>
              <a:t>(</a:t>
            </a:r>
            <a:r>
              <a:rPr lang="ko-KR" altLang="en-US" sz="1700" b="1" dirty="0">
                <a:ea typeface="굴림" panose="020B0600000101010101" pitchFamily="34" charset="-127"/>
              </a:rPr>
              <a:t>赤壁圖</a:t>
            </a:r>
            <a:r>
              <a:rPr lang="en-US" altLang="ko-KR" sz="1700" b="1" dirty="0">
                <a:ea typeface="굴림" panose="020B0600000101010101" pitchFamily="34" charset="-127"/>
              </a:rPr>
              <a:t>)〉 </a:t>
            </a:r>
            <a:r>
              <a:rPr lang="ko-KR" altLang="en-US" sz="1700" b="1" dirty="0">
                <a:ea typeface="굴림" panose="020B0600000101010101" pitchFamily="34" charset="-127"/>
              </a:rPr>
              <a:t>등이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작품이라고 하는데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>
                <a:ea typeface="굴림" panose="020B0600000101010101" pitchFamily="34" charset="-127"/>
              </a:rPr>
              <a:t>이들 작품을 통해서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화풍의 일단을 짐작할 수 있다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>
                <a:ea typeface="굴림" panose="020B0600000101010101" pitchFamily="34" charset="-127"/>
              </a:rPr>
              <a:t>그러나 확실한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그림인 </a:t>
            </a:r>
            <a:r>
              <a:rPr lang="en-US" altLang="ko-KR" sz="1700" b="1" dirty="0">
                <a:ea typeface="굴림" panose="020B0600000101010101" pitchFamily="34" charset="-127"/>
              </a:rPr>
              <a:t>〈</a:t>
            </a:r>
            <a:r>
              <a:rPr lang="ko-KR" altLang="en-US" sz="1700" b="1" dirty="0" err="1">
                <a:ea typeface="굴림" panose="020B0600000101010101" pitchFamily="34" charset="-127"/>
              </a:rPr>
              <a:t>몽유도원도</a:t>
            </a:r>
            <a:r>
              <a:rPr lang="en-US" altLang="ko-KR" sz="1700" b="1" dirty="0">
                <a:ea typeface="굴림" panose="020B0600000101010101" pitchFamily="34" charset="-127"/>
              </a:rPr>
              <a:t>〉 </a:t>
            </a:r>
            <a:r>
              <a:rPr lang="ko-KR" altLang="en-US" sz="1700" b="1" dirty="0">
                <a:ea typeface="굴림" panose="020B0600000101010101" pitchFamily="34" charset="-127"/>
              </a:rPr>
              <a:t>한 폭만 보더라도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뛰어난 기량을 충분히 확인할 수 있다</a:t>
            </a:r>
            <a:r>
              <a:rPr lang="en-US" altLang="ko-KR" sz="1700" b="1" dirty="0">
                <a:ea typeface="굴림" panose="020B0600000101010101" pitchFamily="34" charset="-127"/>
              </a:rPr>
              <a:t>.</a:t>
            </a:r>
            <a:r>
              <a:rPr lang="en-US" altLang="ko-KR" sz="1700" dirty="0">
                <a:ea typeface="굴림" panose="020B0600000101010101" pitchFamily="34" charset="-127"/>
              </a:rPr>
              <a:t> </a:t>
            </a:r>
          </a:p>
          <a:p>
            <a:endParaRPr lang="en-US" altLang="ko-KR" sz="1700" dirty="0">
              <a:ea typeface="굴림" panose="020B0600000101010101" pitchFamily="34" charset="-127"/>
            </a:endParaRPr>
          </a:p>
          <a:p>
            <a:endParaRPr lang="en-US" altLang="ko-KR" sz="1700" dirty="0">
              <a:ea typeface="굴림" panose="020B0600000101010101" pitchFamily="34" charset="-127"/>
            </a:endParaRPr>
          </a:p>
          <a:p>
            <a:endParaRPr lang="en-US" altLang="ko-KR" sz="1700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50" name="Group 34">
            <a:extLst>
              <a:ext uri="{FF2B5EF4-FFF2-40B4-BE49-F238E27FC236}">
                <a16:creationId xmlns:a16="http://schemas.microsoft.com/office/drawing/2014/main" id="{25A8A633-BE2F-486E-8B86-1B82A859FEE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"/>
            <a:ext cx="7840663" cy="762000"/>
            <a:chOff x="384" y="432"/>
            <a:chExt cx="5037" cy="384"/>
          </a:xfrm>
        </p:grpSpPr>
        <p:sp>
          <p:nvSpPr>
            <p:cNvPr id="214051" name="Rectangle 35">
              <a:extLst>
                <a:ext uri="{FF2B5EF4-FFF2-40B4-BE49-F238E27FC236}">
                  <a16:creationId xmlns:a16="http://schemas.microsoft.com/office/drawing/2014/main" id="{CAD6DE56-1093-4057-B41F-A3AF4C5D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2-2.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안견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몽유도원도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  <a:p>
              <a:r>
                <a:rPr lang="en-US" altLang="ko-KR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</a:t>
              </a:r>
            </a:p>
          </p:txBody>
        </p:sp>
        <p:grpSp>
          <p:nvGrpSpPr>
            <p:cNvPr id="214052" name="Group 36">
              <a:extLst>
                <a:ext uri="{FF2B5EF4-FFF2-40B4-BE49-F238E27FC236}">
                  <a16:creationId xmlns:a16="http://schemas.microsoft.com/office/drawing/2014/main" id="{0D26F439-C09D-42D2-BEAF-B3DDB5C0D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214053" name="Group 37">
                <a:extLst>
                  <a:ext uri="{FF2B5EF4-FFF2-40B4-BE49-F238E27FC236}">
                    <a16:creationId xmlns:a16="http://schemas.microsoft.com/office/drawing/2014/main" id="{560E6D09-FD6B-4C64-A0C8-0994ACD331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214054" name="AutoShape 38">
                  <a:extLst>
                    <a:ext uri="{FF2B5EF4-FFF2-40B4-BE49-F238E27FC236}">
                      <a16:creationId xmlns:a16="http://schemas.microsoft.com/office/drawing/2014/main" id="{270421EF-E097-42D5-A862-EABAE0A26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055" name="AutoShape 39">
                  <a:extLst>
                    <a:ext uri="{FF2B5EF4-FFF2-40B4-BE49-F238E27FC236}">
                      <a16:creationId xmlns:a16="http://schemas.microsoft.com/office/drawing/2014/main" id="{86B094F7-503B-4372-8FF7-162254421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4056" name="Rectangle 40">
                <a:extLst>
                  <a:ext uri="{FF2B5EF4-FFF2-40B4-BE49-F238E27FC236}">
                    <a16:creationId xmlns:a16="http://schemas.microsoft.com/office/drawing/2014/main" id="{1106FD8B-9714-47D1-870F-FBB643D86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pic>
        <p:nvPicPr>
          <p:cNvPr id="214058" name="Picture 42">
            <a:extLst>
              <a:ext uri="{FF2B5EF4-FFF2-40B4-BE49-F238E27FC236}">
                <a16:creationId xmlns:a16="http://schemas.microsoft.com/office/drawing/2014/main" id="{AA207CDB-67FF-42C6-8141-88F18A76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467600" cy="269875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67" name="Text Box 51">
            <a:extLst>
              <a:ext uri="{FF2B5EF4-FFF2-40B4-BE49-F238E27FC236}">
                <a16:creationId xmlns:a16="http://schemas.microsoft.com/office/drawing/2014/main" id="{31B4CA0F-686F-470C-AA65-B5E540BA2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685800" cy="1552575"/>
          </a:xfrm>
          <a:prstGeom prst="rect">
            <a:avLst/>
          </a:prstGeom>
          <a:solidFill>
            <a:srgbClr val="00666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  <p:sp>
        <p:nvSpPr>
          <p:cNvPr id="214069" name="Text Box 53">
            <a:extLst>
              <a:ext uri="{FF2B5EF4-FFF2-40B4-BE49-F238E27FC236}">
                <a16:creationId xmlns:a16="http://schemas.microsoft.com/office/drawing/2014/main" id="{D63A5DFF-FCE0-4781-87CA-B3CBFE7B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8763000" cy="19843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 dirty="0" err="1">
                <a:ea typeface="굴림" panose="020B0600000101010101" pitchFamily="34" charset="-127"/>
              </a:rPr>
              <a:t>안평대군이</a:t>
            </a:r>
            <a:r>
              <a:rPr lang="ko-KR" altLang="en-US" sz="1700" b="1" dirty="0">
                <a:ea typeface="굴림" panose="020B0600000101010101" pitchFamily="34" charset="-127"/>
              </a:rPr>
              <a:t> 꿈에 도원에서 논 광경을 안견에게 말하여 그리게 한 것으로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</a:p>
          <a:p>
            <a:r>
              <a:rPr lang="ko-KR" altLang="en-US" sz="1700" b="1" dirty="0">
                <a:ea typeface="굴림" panose="020B0600000101010101" pitchFamily="34" charset="-127"/>
              </a:rPr>
              <a:t>큰 특징은 그림의 줄거리가 두루마리 그림의 통례와는 달리 왼편 하단부</a:t>
            </a:r>
          </a:p>
          <a:p>
            <a:r>
              <a:rPr lang="ko-KR" altLang="en-US" sz="1700" b="1" dirty="0">
                <a:ea typeface="굴림" panose="020B0600000101010101" pitchFamily="34" charset="-127"/>
              </a:rPr>
              <a:t>에서 오른편 상단부로 전개되고 있으며 왼편의 현실세계와 오른편의 도원세계가 대조를 이루고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>
                <a:ea typeface="굴림" panose="020B0600000101010101" pitchFamily="34" charset="-127"/>
              </a:rPr>
              <a:t>몇 개의 경관이 따로 독립되어 있으면서도 전체적으로는 큰 조화를 이루고 있다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>
                <a:ea typeface="굴림" panose="020B0600000101010101" pitchFamily="34" charset="-127"/>
              </a:rPr>
              <a:t>또 왼편의 현실세계는 정면에서 보고 그렸으나 오른편의 도원세계는 부감법을 구사하였다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 err="1">
                <a:ea typeface="굴림" panose="020B0600000101010101" pitchFamily="34" charset="-127"/>
              </a:rPr>
              <a:t>안평대군의</a:t>
            </a:r>
            <a:r>
              <a:rPr lang="ko-KR" altLang="en-US" sz="1700" b="1" dirty="0">
                <a:ea typeface="굴림" panose="020B0600000101010101" pitchFamily="34" charset="-127"/>
              </a:rPr>
              <a:t> 발문을 보면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안견은</a:t>
            </a:r>
            <a:r>
              <a:rPr lang="ko-KR" altLang="en-US" sz="1700" b="1" dirty="0">
                <a:ea typeface="굴림" panose="020B0600000101010101" pitchFamily="34" charset="-127"/>
              </a:rPr>
              <a:t> 이 그림을 </a:t>
            </a:r>
            <a:r>
              <a:rPr lang="en-US" altLang="ko-KR" sz="1700" b="1" dirty="0">
                <a:ea typeface="굴림" panose="020B0600000101010101" pitchFamily="34" charset="-127"/>
              </a:rPr>
              <a:t>3</a:t>
            </a:r>
            <a:r>
              <a:rPr lang="ko-KR" altLang="en-US" sz="1700" b="1" dirty="0">
                <a:ea typeface="굴림" panose="020B0600000101010101" pitchFamily="34" charset="-127"/>
              </a:rPr>
              <a:t>일 만에 완성하였다고 한다</a:t>
            </a:r>
            <a:r>
              <a:rPr lang="en-US" altLang="ko-KR" sz="1700" b="1" dirty="0">
                <a:ea typeface="굴림" panose="020B0600000101010101" pitchFamily="34" charset="-127"/>
              </a:rPr>
              <a:t>. </a:t>
            </a:r>
            <a:r>
              <a:rPr lang="ko-KR" altLang="en-US" sz="1700" b="1" dirty="0">
                <a:ea typeface="굴림" panose="020B0600000101010101" pitchFamily="34" charset="-127"/>
              </a:rPr>
              <a:t>이 그림은 </a:t>
            </a:r>
            <a:r>
              <a:rPr lang="ko-KR" altLang="en-US" sz="1700" b="1" dirty="0" err="1">
                <a:ea typeface="굴림" panose="020B0600000101010101" pitchFamily="34" charset="-127"/>
              </a:rPr>
              <a:t>안견의</a:t>
            </a:r>
            <a:r>
              <a:rPr lang="ko-KR" altLang="en-US" sz="1700" b="1" dirty="0">
                <a:ea typeface="굴림" panose="020B0600000101010101" pitchFamily="34" charset="-127"/>
              </a:rPr>
              <a:t> 대표적인 작품으로</a:t>
            </a:r>
            <a:r>
              <a:rPr lang="en-US" altLang="ko-KR" sz="1700" b="1" dirty="0">
                <a:ea typeface="굴림" panose="020B0600000101010101" pitchFamily="34" charset="-127"/>
              </a:rPr>
              <a:t>, </a:t>
            </a:r>
            <a:r>
              <a:rPr lang="ko-KR" altLang="en-US" sz="1700" b="1" dirty="0">
                <a:ea typeface="굴림" panose="020B0600000101010101" pitchFamily="34" charset="-127"/>
              </a:rPr>
              <a:t>그 후의 한국 산수화 발전에 큰 영향을 끼쳤다</a:t>
            </a:r>
            <a:r>
              <a:rPr lang="en-US" altLang="ko-KR" b="1" dirty="0">
                <a:ea typeface="굴림" panose="020B0600000101010101" pitchFamily="34" charset="-127"/>
              </a:rPr>
              <a:t>.</a:t>
            </a:r>
            <a:endParaRPr lang="en-US" altLang="ko-KR" sz="1700" b="1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2" name="Text Box 12">
            <a:extLst>
              <a:ext uri="{FF2B5EF4-FFF2-40B4-BE49-F238E27FC236}">
                <a16:creationId xmlns:a16="http://schemas.microsoft.com/office/drawing/2014/main" id="{8390EAEB-5C4C-474F-AE5D-2B757FFE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321675" cy="425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자를 사능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士能</a:t>
            </a:r>
            <a:r>
              <a:rPr lang="en-US" altLang="ko-KR" sz="1700" b="1"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ea typeface="굴림" panose="020B0600000101010101" pitchFamily="34" charset="-127"/>
              </a:rPr>
              <a:t>호를 단원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檀園</a:t>
            </a:r>
            <a:r>
              <a:rPr lang="en-US" altLang="ko-KR" sz="1700" b="1"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ea typeface="굴림" panose="020B0600000101010101" pitchFamily="34" charset="-127"/>
              </a:rPr>
              <a:t>단구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檀丘</a:t>
            </a:r>
            <a:r>
              <a:rPr lang="en-US" altLang="ko-KR" sz="1700" b="1"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ea typeface="굴림" panose="020B0600000101010101" pitchFamily="34" charset="-127"/>
              </a:rPr>
              <a:t>서호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西湖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라 했던 조선 후기의 대표적인 화원 화가임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en-US" altLang="ko-KR" sz="1700" b="1">
                <a:ea typeface="굴림" panose="020B0600000101010101" pitchFamily="34" charset="-127"/>
              </a:rPr>
              <a:t> 29</a:t>
            </a:r>
            <a:r>
              <a:rPr lang="ko-KR" altLang="en-US" sz="1700" b="1">
                <a:ea typeface="굴림" panose="020B0600000101010101" pitchFamily="34" charset="-127"/>
              </a:rPr>
              <a:t>세인 </a:t>
            </a:r>
            <a:r>
              <a:rPr lang="en-US" altLang="ko-KR" sz="1700" b="1">
                <a:ea typeface="굴림" panose="020B0600000101010101" pitchFamily="34" charset="-127"/>
              </a:rPr>
              <a:t>1773</a:t>
            </a:r>
            <a:r>
              <a:rPr lang="ko-KR" altLang="en-US" sz="1700" b="1">
                <a:ea typeface="굴림" panose="020B0600000101010101" pitchFamily="34" charset="-127"/>
              </a:rPr>
              <a:t>년에는 영조와 왕세자의 초상을 그렸고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그로 인하여 벼슬길에 올라 여러 관직을 거쳐 충청도 연풍 현감까지 지냄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김홍도는 풍속화를 잘 그리기로 일반에 알려져 있으나 실제로는 남종화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평생도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신선도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풍속화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도석인물화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화조화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花鳥畵</a:t>
            </a:r>
            <a:r>
              <a:rPr lang="en-US" altLang="ko-KR" sz="1700" b="1"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ea typeface="굴림" panose="020B0600000101010101" pitchFamily="34" charset="-127"/>
              </a:rPr>
              <a:t>진경산수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초상화 등 전반에 걸쳐 탁월한 기량을 보임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그의 산수화는 여백을 적절히 남기면서 대상을 압축하는 밀도있는 구도법과형상을 집약해서 표현해 내는 묘사력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그리고 운치있는 운염법 등으로 김홍도의 산수화는 진경산수와 남종문인화가 하나로 만나는 높은 예술적 경지를보여줌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그의 풍속화는 조선 후기 서민들의 생활상을 간략하면서도 짜임새 있는 원형 구도를 써서 익살스럽게 표현함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대표작 </a:t>
            </a:r>
            <a:r>
              <a:rPr lang="en-US" altLang="ko-KR" sz="1700" b="1">
                <a:ea typeface="굴림" panose="020B0600000101010101" pitchFamily="34" charset="-127"/>
              </a:rPr>
              <a:t>: &lt;</a:t>
            </a:r>
            <a:r>
              <a:rPr lang="ko-KR" altLang="en-US" sz="1700" b="1">
                <a:ea typeface="굴림" panose="020B0600000101010101" pitchFamily="34" charset="-127"/>
              </a:rPr>
              <a:t>소림명월도</a:t>
            </a:r>
            <a:r>
              <a:rPr lang="en-US" altLang="ko-KR" sz="1700" b="1">
                <a:ea typeface="굴림" panose="020B0600000101010101" pitchFamily="34" charset="-127"/>
              </a:rPr>
              <a:t>&gt;〈</a:t>
            </a:r>
            <a:r>
              <a:rPr lang="ko-KR" altLang="en-US" sz="1700" b="1">
                <a:ea typeface="굴림" panose="020B0600000101010101" pitchFamily="34" charset="-127"/>
              </a:rPr>
              <a:t>신선도팔곡병</a:t>
            </a:r>
            <a:r>
              <a:rPr lang="en-US" altLang="ko-KR" sz="1700" b="1">
                <a:ea typeface="굴림" panose="020B0600000101010101" pitchFamily="34" charset="-127"/>
              </a:rPr>
              <a:t>&gt; ,《</a:t>
            </a:r>
            <a:r>
              <a:rPr lang="ko-KR" altLang="en-US" sz="1700" b="1">
                <a:ea typeface="굴림" panose="020B0600000101010101" pitchFamily="34" charset="-127"/>
              </a:rPr>
              <a:t>풍속화첩</a:t>
            </a:r>
            <a:r>
              <a:rPr lang="en-US" altLang="ko-KR" sz="1700" b="1">
                <a:ea typeface="굴림" panose="020B0600000101010101" pitchFamily="34" charset="-127"/>
              </a:rPr>
              <a:t>》 </a:t>
            </a:r>
            <a:r>
              <a:rPr lang="ko-KR" altLang="en-US" sz="1700" b="1">
                <a:ea typeface="굴림" panose="020B0600000101010101" pitchFamily="34" charset="-127"/>
              </a:rPr>
              <a:t>외에 여러 작품이 있음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  <a:p>
            <a:endParaRPr lang="en-US" altLang="ko-KR" sz="1700" b="1">
              <a:ea typeface="굴림" panose="020B0600000101010101" pitchFamily="34" charset="-127"/>
            </a:endParaRPr>
          </a:p>
          <a:p>
            <a:endParaRPr lang="en-US" altLang="ko-KR" sz="1700" b="1">
              <a:ea typeface="굴림" panose="020B0600000101010101" pitchFamily="34" charset="-127"/>
            </a:endParaRPr>
          </a:p>
          <a:p>
            <a:endParaRPr lang="en-US" altLang="ko-KR" sz="1700" b="1">
              <a:ea typeface="굴림" panose="020B0600000101010101" pitchFamily="34" charset="-127"/>
            </a:endParaRPr>
          </a:p>
        </p:txBody>
      </p:sp>
      <p:grpSp>
        <p:nvGrpSpPr>
          <p:cNvPr id="76805" name="Group 5">
            <a:extLst>
              <a:ext uri="{FF2B5EF4-FFF2-40B4-BE49-F238E27FC236}">
                <a16:creationId xmlns:a16="http://schemas.microsoft.com/office/drawing/2014/main" id="{988747C8-7DBE-4EBB-8034-55BD043A4E5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"/>
            <a:ext cx="7840663" cy="990600"/>
            <a:chOff x="384" y="432"/>
            <a:chExt cx="5037" cy="384"/>
          </a:xfrm>
        </p:grpSpPr>
        <p:sp>
          <p:nvSpPr>
            <p:cNvPr id="76811" name="Rectangle 11">
              <a:extLst>
                <a:ext uri="{FF2B5EF4-FFF2-40B4-BE49-F238E27FC236}">
                  <a16:creationId xmlns:a16="http://schemas.microsoft.com/office/drawing/2014/main" id="{60B1246A-731D-4479-8C73-F6F810D7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3-1.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김홍도의 작품을 감상해 봅시다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         </a:t>
              </a:r>
              <a:r>
                <a:rPr lang="ko-KR" altLang="en-US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작가소개     김홍도</a:t>
              </a:r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(1745~1806)</a:t>
              </a:r>
            </a:p>
          </p:txBody>
        </p:sp>
        <p:grpSp>
          <p:nvGrpSpPr>
            <p:cNvPr id="76806" name="Group 6">
              <a:extLst>
                <a:ext uri="{FF2B5EF4-FFF2-40B4-BE49-F238E27FC236}">
                  <a16:creationId xmlns:a16="http://schemas.microsoft.com/office/drawing/2014/main" id="{2AE334C0-D5CE-4CA9-B3F4-7DC8944ED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76808" name="Group 8">
                <a:extLst>
                  <a:ext uri="{FF2B5EF4-FFF2-40B4-BE49-F238E27FC236}">
                    <a16:creationId xmlns:a16="http://schemas.microsoft.com/office/drawing/2014/main" id="{3F023493-A109-4646-A29A-D59D048E0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76810" name="AutoShape 10">
                  <a:extLst>
                    <a:ext uri="{FF2B5EF4-FFF2-40B4-BE49-F238E27FC236}">
                      <a16:creationId xmlns:a16="http://schemas.microsoft.com/office/drawing/2014/main" id="{4F335F39-8C6A-453A-B4BE-80C78169E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9" name="AutoShape 9">
                  <a:extLst>
                    <a:ext uri="{FF2B5EF4-FFF2-40B4-BE49-F238E27FC236}">
                      <a16:creationId xmlns:a16="http://schemas.microsoft.com/office/drawing/2014/main" id="{486C3E46-893C-4C7F-AFB1-DB2872D43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807" name="Rectangle 7">
                <a:extLst>
                  <a:ext uri="{FF2B5EF4-FFF2-40B4-BE49-F238E27FC236}">
                    <a16:creationId xmlns:a16="http://schemas.microsoft.com/office/drawing/2014/main" id="{4B8FCEB1-2C73-4721-B478-D1527A5BD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8" name="Group 8">
            <a:extLst>
              <a:ext uri="{FF2B5EF4-FFF2-40B4-BE49-F238E27FC236}">
                <a16:creationId xmlns:a16="http://schemas.microsoft.com/office/drawing/2014/main" id="{6C9554AB-3A37-407C-8C84-39FD5421E4F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7840663" cy="762000"/>
            <a:chOff x="384" y="432"/>
            <a:chExt cx="5037" cy="384"/>
          </a:xfrm>
        </p:grpSpPr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882AB79F-BB94-4CBF-AE86-870D36E5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3-2.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김홍도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소림 명월도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r>
                <a:rPr lang="en-US" altLang="ko-KR" sz="25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b="1">
                  <a:solidFill>
                    <a:schemeClr val="hlin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hlinkClick r:id="rId3"/>
                </a:rPr>
                <a:t>http://niceprof.hihome.com/danwon/danwon.htm</a:t>
              </a:r>
              <a:endParaRPr lang="en-US" altLang="ko-KR" sz="1400" b="1">
                <a:solidFill>
                  <a:schemeClr val="hlin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40649" name="Group 9">
              <a:extLst>
                <a:ext uri="{FF2B5EF4-FFF2-40B4-BE49-F238E27FC236}">
                  <a16:creationId xmlns:a16="http://schemas.microsoft.com/office/drawing/2014/main" id="{A9BADAFB-BB4A-40F0-A5C5-C499C3A51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240651" name="Group 11">
                <a:extLst>
                  <a:ext uri="{FF2B5EF4-FFF2-40B4-BE49-F238E27FC236}">
                    <a16:creationId xmlns:a16="http://schemas.microsoft.com/office/drawing/2014/main" id="{E6ACBD29-D8FC-41B9-97E4-EC7C9F0E2F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240653" name="AutoShape 13">
                  <a:extLst>
                    <a:ext uri="{FF2B5EF4-FFF2-40B4-BE49-F238E27FC236}">
                      <a16:creationId xmlns:a16="http://schemas.microsoft.com/office/drawing/2014/main" id="{4E7565EB-082C-4E2B-AD27-FCB26BA85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52" name="AutoShape 12">
                  <a:extLst>
                    <a:ext uri="{FF2B5EF4-FFF2-40B4-BE49-F238E27FC236}">
                      <a16:creationId xmlns:a16="http://schemas.microsoft.com/office/drawing/2014/main" id="{5F107FDA-0D72-4D80-A8F6-81FC09D8D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650" name="Rectangle 10">
                <a:extLst>
                  <a:ext uri="{FF2B5EF4-FFF2-40B4-BE49-F238E27FC236}">
                    <a16:creationId xmlns:a16="http://schemas.microsoft.com/office/drawing/2014/main" id="{D050B188-0D71-4E54-8412-A5E8BC386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pic>
        <p:nvPicPr>
          <p:cNvPr id="240647" name="Picture 7">
            <a:extLst>
              <a:ext uri="{FF2B5EF4-FFF2-40B4-BE49-F238E27FC236}">
                <a16:creationId xmlns:a16="http://schemas.microsoft.com/office/drawing/2014/main" id="{323ADC96-F1C1-4941-981D-FBA3B3DF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419600" cy="46482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6" name="Text Box 6">
            <a:extLst>
              <a:ext uri="{FF2B5EF4-FFF2-40B4-BE49-F238E27FC236}">
                <a16:creationId xmlns:a16="http://schemas.microsoft.com/office/drawing/2014/main" id="{46222FB5-81EE-4F53-BBD5-72A9BE762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3886200" cy="3768725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나무를 표현하는 방법이 다양하게 변화를 보여주고 있다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. </a:t>
            </a:r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여기에서 나무는 아주 담담하고 단아하게 표현하고 둥글게 떠오른 달이 운치를 더해주고 있다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. </a:t>
            </a:r>
            <a:b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</a:br>
            <a:endParaRPr lang="en-US" altLang="ko-KR" sz="1700">
              <a:solidFill>
                <a:srgbClr val="0000FF"/>
              </a:solidFill>
              <a:ea typeface="굴림" panose="020B0600000101010101" pitchFamily="34" charset="-127"/>
            </a:endParaRPr>
          </a:p>
          <a:p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특히 먹의 농담을 잘 이용하여 앞 쪽의 나무는 진하고 소방하게 묘사하였고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, </a:t>
            </a:r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뒷 쪽의 나무는 간결하고 변화있게 처리하여 화면의 깊이를 잘 나타내고 달은 화면상의 은은한 초점이 되고 있다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.</a:t>
            </a:r>
            <a:endParaRPr lang="en-US" altLang="ko-KR" sz="1700">
              <a:ea typeface="굴림" panose="020B0600000101010101" pitchFamily="34" charset="-127"/>
            </a:endParaRPr>
          </a:p>
        </p:txBody>
      </p:sp>
      <p:sp>
        <p:nvSpPr>
          <p:cNvPr id="240645" name="Text Box 5">
            <a:extLst>
              <a:ext uri="{FF2B5EF4-FFF2-40B4-BE49-F238E27FC236}">
                <a16:creationId xmlns:a16="http://schemas.microsoft.com/office/drawing/2014/main" id="{81094B86-3DC6-41B8-AADC-7026B2475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95400"/>
            <a:ext cx="1403350" cy="457200"/>
          </a:xfrm>
          <a:prstGeom prst="rect">
            <a:avLst/>
          </a:prstGeom>
          <a:solidFill>
            <a:srgbClr val="00666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65" name="Text Box 41">
            <a:extLst>
              <a:ext uri="{FF2B5EF4-FFF2-40B4-BE49-F238E27FC236}">
                <a16:creationId xmlns:a16="http://schemas.microsoft.com/office/drawing/2014/main" id="{81785623-BB37-46E5-9FA5-1825B169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8610600" cy="1360488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900" b="1">
                <a:solidFill>
                  <a:srgbClr val="0000FF"/>
                </a:solidFill>
                <a:ea typeface="굴림" panose="020B0600000101010101" pitchFamily="34" charset="-127"/>
              </a:rPr>
              <a:t>&lt;</a:t>
            </a:r>
            <a:r>
              <a:rPr lang="ko-KR" altLang="en-US" sz="1900" b="1">
                <a:solidFill>
                  <a:srgbClr val="0000FF"/>
                </a:solidFill>
                <a:ea typeface="굴림" panose="020B0600000101010101" pitchFamily="34" charset="-127"/>
              </a:rPr>
              <a:t>신선도 </a:t>
            </a:r>
            <a:r>
              <a:rPr lang="en-US" altLang="ko-KR" sz="1900" b="1">
                <a:solidFill>
                  <a:srgbClr val="0000FF"/>
                </a:solidFill>
                <a:ea typeface="굴림" panose="020B0600000101010101" pitchFamily="34" charset="-127"/>
              </a:rPr>
              <a:t>8</a:t>
            </a:r>
            <a:r>
              <a:rPr lang="ko-KR" altLang="en-US" sz="1900" b="1">
                <a:solidFill>
                  <a:srgbClr val="0000FF"/>
                </a:solidFill>
                <a:ea typeface="굴림" panose="020B0600000101010101" pitchFamily="34" charset="-127"/>
              </a:rPr>
              <a:t>곡병중 </a:t>
            </a:r>
            <a:r>
              <a:rPr lang="en-US" altLang="ko-KR" sz="1900" b="1">
                <a:solidFill>
                  <a:srgbClr val="0000FF"/>
                </a:solidFill>
                <a:ea typeface="굴림" panose="020B0600000101010101" pitchFamily="34" charset="-127"/>
              </a:rPr>
              <a:t>6</a:t>
            </a:r>
            <a:r>
              <a:rPr lang="ko-KR" altLang="en-US" sz="1900" b="1">
                <a:solidFill>
                  <a:srgbClr val="0000FF"/>
                </a:solidFill>
                <a:ea typeface="굴림" panose="020B0600000101010101" pitchFamily="34" charset="-127"/>
              </a:rPr>
              <a:t>폭 견본담채 각 </a:t>
            </a:r>
            <a:r>
              <a:rPr lang="en-US" altLang="ko-KR" sz="1900" b="1">
                <a:solidFill>
                  <a:srgbClr val="0000FF"/>
                </a:solidFill>
                <a:ea typeface="굴림" panose="020B0600000101010101" pitchFamily="34" charset="-127"/>
              </a:rPr>
              <a:t>128.4x36.4cm </a:t>
            </a:r>
            <a:r>
              <a:rPr lang="ko-KR" altLang="en-US" sz="1900" b="1">
                <a:solidFill>
                  <a:srgbClr val="0000FF"/>
                </a:solidFill>
                <a:ea typeface="굴림" panose="020B0600000101010101" pitchFamily="34" charset="-127"/>
              </a:rPr>
              <a:t>국립중앙박물관</a:t>
            </a:r>
            <a:r>
              <a:rPr lang="en-US" altLang="ko-KR" sz="1900" b="1">
                <a:solidFill>
                  <a:srgbClr val="0000FF"/>
                </a:solidFill>
                <a:ea typeface="굴림" panose="020B0600000101010101" pitchFamily="34" charset="-127"/>
              </a:rPr>
              <a:t>&gt;</a:t>
            </a:r>
            <a:endParaRPr lang="en-US" altLang="ko-KR" sz="1900" b="1">
              <a:ea typeface="굴림" panose="020B0600000101010101" pitchFamily="34" charset="-127"/>
            </a:endParaRPr>
          </a:p>
          <a:p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6</a:t>
            </a:r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폭으로 된 이 신선도는 선동취적과 같은 크기이며 매폭마다 강세황의 평이 있어 수성도와 더불어 원래 함께 꾸며진 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8</a:t>
            </a:r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곡병이었을 가능성이 크다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. </a:t>
            </a:r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이 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3</a:t>
            </a:r>
            <a:r>
              <a:rPr lang="ko-KR" altLang="en-US" sz="1700">
                <a:solidFill>
                  <a:srgbClr val="0000FF"/>
                </a:solidFill>
                <a:ea typeface="굴림" panose="020B0600000101010101" pitchFamily="34" charset="-127"/>
              </a:rPr>
              <a:t>폭은 군선도병과는 달리 진채가 두드러지며 금채를 가한 부분도 있다</a:t>
            </a:r>
            <a:r>
              <a:rPr lang="en-US" altLang="ko-KR" sz="1700">
                <a:solidFill>
                  <a:srgbClr val="0000FF"/>
                </a:solidFill>
                <a:ea typeface="굴림" panose="020B0600000101010101" pitchFamily="34" charset="-127"/>
              </a:rPr>
              <a:t>. </a:t>
            </a:r>
            <a:endParaRPr lang="en-US" altLang="ko-KR" sz="1700">
              <a:ea typeface="굴림" panose="020B0600000101010101" pitchFamily="34" charset="-127"/>
            </a:endParaRPr>
          </a:p>
        </p:txBody>
      </p:sp>
      <p:pic>
        <p:nvPicPr>
          <p:cNvPr id="205866" name="Picture 42">
            <a:extLst>
              <a:ext uri="{FF2B5EF4-FFF2-40B4-BE49-F238E27FC236}">
                <a16:creationId xmlns:a16="http://schemas.microsoft.com/office/drawing/2014/main" id="{4D0CD3FE-20B7-44D9-83C0-99669F76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70104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68" name="Text Box 44">
            <a:extLst>
              <a:ext uri="{FF2B5EF4-FFF2-40B4-BE49-F238E27FC236}">
                <a16:creationId xmlns:a16="http://schemas.microsoft.com/office/drawing/2014/main" id="{43D14DE7-199F-457F-8B25-5A38511E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86200"/>
            <a:ext cx="1403350" cy="457200"/>
          </a:xfrm>
          <a:prstGeom prst="rect">
            <a:avLst/>
          </a:prstGeom>
          <a:solidFill>
            <a:srgbClr val="00666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  <p:grpSp>
        <p:nvGrpSpPr>
          <p:cNvPr id="205869" name="Group 45">
            <a:extLst>
              <a:ext uri="{FF2B5EF4-FFF2-40B4-BE49-F238E27FC236}">
                <a16:creationId xmlns:a16="http://schemas.microsoft.com/office/drawing/2014/main" id="{B831C7B7-11AB-41AD-8BC4-3E2A6366CE4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7840663" cy="762000"/>
            <a:chOff x="384" y="432"/>
            <a:chExt cx="5037" cy="384"/>
          </a:xfrm>
        </p:grpSpPr>
        <p:sp>
          <p:nvSpPr>
            <p:cNvPr id="205870" name="Rectangle 46">
              <a:extLst>
                <a:ext uri="{FF2B5EF4-FFF2-40B4-BE49-F238E27FC236}">
                  <a16:creationId xmlns:a16="http://schemas.microsoft.com/office/drawing/2014/main" id="{A46AA54A-5852-4213-9804-E8C683D8D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3-3.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김홍도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신선도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곡병중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r>
                <a:rPr lang="en-US" altLang="ko-KR" sz="25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b="1">
                  <a:solidFill>
                    <a:schemeClr val="hlin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hlinkClick r:id="rId4"/>
                </a:rPr>
                <a:t>http://niceprof.hihome.com/danwon/danwon.htm</a:t>
              </a:r>
              <a:endParaRPr lang="en-US" altLang="ko-KR" sz="1400" b="1">
                <a:solidFill>
                  <a:schemeClr val="hlin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05871" name="Group 47">
              <a:extLst>
                <a:ext uri="{FF2B5EF4-FFF2-40B4-BE49-F238E27FC236}">
                  <a16:creationId xmlns:a16="http://schemas.microsoft.com/office/drawing/2014/main" id="{86FE79DE-281B-4165-BF71-5C93C08A3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205872" name="Group 48">
                <a:extLst>
                  <a:ext uri="{FF2B5EF4-FFF2-40B4-BE49-F238E27FC236}">
                    <a16:creationId xmlns:a16="http://schemas.microsoft.com/office/drawing/2014/main" id="{5F571557-7267-4012-B3CB-8D530F428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205873" name="AutoShape 49">
                  <a:extLst>
                    <a:ext uri="{FF2B5EF4-FFF2-40B4-BE49-F238E27FC236}">
                      <a16:creationId xmlns:a16="http://schemas.microsoft.com/office/drawing/2014/main" id="{5A0E9301-EDE1-45C0-973C-AD21653D3F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74" name="AutoShape 50">
                  <a:extLst>
                    <a:ext uri="{FF2B5EF4-FFF2-40B4-BE49-F238E27FC236}">
                      <a16:creationId xmlns:a16="http://schemas.microsoft.com/office/drawing/2014/main" id="{6ACAC686-779E-4A98-9914-C2F809D59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875" name="Rectangle 51">
                <a:extLst>
                  <a:ext uri="{FF2B5EF4-FFF2-40B4-BE49-F238E27FC236}">
                    <a16:creationId xmlns:a16="http://schemas.microsoft.com/office/drawing/2014/main" id="{C09B0858-4781-4E44-AA65-472462C70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49" name="Text Box 45">
            <a:extLst>
              <a:ext uri="{FF2B5EF4-FFF2-40B4-BE49-F238E27FC236}">
                <a16:creationId xmlns:a16="http://schemas.microsoft.com/office/drawing/2014/main" id="{828C8A67-72D6-4A95-8B6A-8DC6E0BA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1403350" cy="457200"/>
          </a:xfrm>
          <a:prstGeom prst="rect">
            <a:avLst/>
          </a:prstGeom>
          <a:solidFill>
            <a:srgbClr val="006666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  <p:sp>
        <p:nvSpPr>
          <p:cNvPr id="175150" name="Text Box 46">
            <a:extLst>
              <a:ext uri="{FF2B5EF4-FFF2-40B4-BE49-F238E27FC236}">
                <a16:creationId xmlns:a16="http://schemas.microsoft.com/office/drawing/2014/main" id="{D931C3D4-63DA-4330-A963-6855BDE9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4343400" cy="4337050"/>
          </a:xfrm>
          <a:prstGeom prst="rect">
            <a:avLst/>
          </a:prstGeom>
          <a:solidFill>
            <a:schemeClr val="bg1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ko-KR" sz="1700" b="1">
              <a:solidFill>
                <a:srgbClr val="0000FF"/>
              </a:solidFill>
              <a:ea typeface="굴림" panose="020B0600000101010101" pitchFamily="34" charset="-127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두무리의 구경꾼들을 화면 상하단으로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둥글게 배치하여 가운데의 공간을 긴장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시킨 다음 서로 맞붙어 힘을 겨루는 두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사람의 씨름꾼을 그려 넣어 핵심을 구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성하였다</a:t>
            </a:r>
            <a:r>
              <a:rPr lang="en-US" altLang="ko-KR" sz="1700" b="1">
                <a:solidFill>
                  <a:srgbClr val="0000FF"/>
                </a:solidFill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왼편에 서있는 엿장수도 구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경꾼들의 관심밖에 있으면서 전체적인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 구도에 긴요한 역할을 하고 있으며 벗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어놓은 신발 또한 오른쪽으로 터진 여백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을 좁히는 구실을 하고 있다</a:t>
            </a:r>
            <a:r>
              <a:rPr lang="en-US" altLang="ko-KR" sz="1700" b="1">
                <a:solidFill>
                  <a:srgbClr val="0000FF"/>
                </a:solidFill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이처럼 빈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틈없이 짜여진 구성력을 통하여 김홍도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는 그리고자 하는 광경의 정황을 훨씬 실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ko-KR" altLang="en-US" sz="1700" b="1">
                <a:solidFill>
                  <a:srgbClr val="0000FF"/>
                </a:solidFill>
                <a:ea typeface="굴림" panose="020B0600000101010101" pitchFamily="34" charset="-127"/>
              </a:rPr>
              <a:t>감나게 전하였던 것이다</a:t>
            </a:r>
            <a:r>
              <a:rPr lang="en-US" altLang="ko-KR" sz="1700" b="1">
                <a:solidFill>
                  <a:srgbClr val="0000FF"/>
                </a:solidFill>
                <a:ea typeface="굴림" panose="020B0600000101010101" pitchFamily="34" charset="-127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ko-KR" sz="1700" b="1">
              <a:ea typeface="굴림" panose="020B0600000101010101" pitchFamily="34" charset="-127"/>
            </a:endParaRPr>
          </a:p>
        </p:txBody>
      </p:sp>
      <p:pic>
        <p:nvPicPr>
          <p:cNvPr id="175151" name="Picture 47">
            <a:extLst>
              <a:ext uri="{FF2B5EF4-FFF2-40B4-BE49-F238E27FC236}">
                <a16:creationId xmlns:a16="http://schemas.microsoft.com/office/drawing/2014/main" id="{42BF1815-0BCD-4D51-AD59-60C231E0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4038600" cy="4857750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152" name="Group 48">
            <a:extLst>
              <a:ext uri="{FF2B5EF4-FFF2-40B4-BE49-F238E27FC236}">
                <a16:creationId xmlns:a16="http://schemas.microsoft.com/office/drawing/2014/main" id="{C7EE7344-ADF8-4820-9B1B-381DBF737C2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7840663" cy="762000"/>
            <a:chOff x="384" y="432"/>
            <a:chExt cx="5037" cy="384"/>
          </a:xfrm>
        </p:grpSpPr>
        <p:sp>
          <p:nvSpPr>
            <p:cNvPr id="175153" name="Rectangle 49">
              <a:extLst>
                <a:ext uri="{FF2B5EF4-FFF2-40B4-BE49-F238E27FC236}">
                  <a16:creationId xmlns:a16="http://schemas.microsoft.com/office/drawing/2014/main" id="{7478FB49-2EBA-4E83-B0F8-76D579D9C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3-4.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김홍도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씨름도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r>
                <a:rPr lang="en-US" altLang="ko-KR" sz="2500" b="1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b="1">
                  <a:solidFill>
                    <a:schemeClr val="hlin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hlinkClick r:id="rId4"/>
                </a:rPr>
                <a:t>http://niceprof.hihome.com/danwon/danwon.htm</a:t>
              </a:r>
              <a:endParaRPr lang="en-US" altLang="ko-KR" sz="1400" b="1">
                <a:solidFill>
                  <a:schemeClr val="hlin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75154" name="Group 50">
              <a:extLst>
                <a:ext uri="{FF2B5EF4-FFF2-40B4-BE49-F238E27FC236}">
                  <a16:creationId xmlns:a16="http://schemas.microsoft.com/office/drawing/2014/main" id="{7DBBDE22-55A8-4F39-81CC-FCC95ECA2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75155" name="Group 51">
                <a:extLst>
                  <a:ext uri="{FF2B5EF4-FFF2-40B4-BE49-F238E27FC236}">
                    <a16:creationId xmlns:a16="http://schemas.microsoft.com/office/drawing/2014/main" id="{1631FBEC-7CB5-4685-BD2A-DC50566F5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75156" name="AutoShape 52">
                  <a:extLst>
                    <a:ext uri="{FF2B5EF4-FFF2-40B4-BE49-F238E27FC236}">
                      <a16:creationId xmlns:a16="http://schemas.microsoft.com/office/drawing/2014/main" id="{8242616C-986D-4ED8-A492-AE1C0DEF1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57" name="AutoShape 53">
                  <a:extLst>
                    <a:ext uri="{FF2B5EF4-FFF2-40B4-BE49-F238E27FC236}">
                      <a16:creationId xmlns:a16="http://schemas.microsoft.com/office/drawing/2014/main" id="{F214A6E8-6BB2-472B-9D4A-D8A9ACF56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58" name="Rectangle 54">
                <a:extLst>
                  <a:ext uri="{FF2B5EF4-FFF2-40B4-BE49-F238E27FC236}">
                    <a16:creationId xmlns:a16="http://schemas.microsoft.com/office/drawing/2014/main" id="{AC6B7A0D-AE18-473F-AAFA-024360C46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02" name="Text Box 42">
            <a:extLst>
              <a:ext uri="{FF2B5EF4-FFF2-40B4-BE49-F238E27FC236}">
                <a16:creationId xmlns:a16="http://schemas.microsoft.com/office/drawing/2014/main" id="{C032E72B-8EF3-41F1-81D5-7177C786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468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FFFFFF"/>
                </a:solidFill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조선 후기 풍속화에서 김홍도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金弘道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와 쌍벽을 이룸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본관은 고령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高靈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이며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자는 입부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笠父</a:t>
            </a:r>
            <a:r>
              <a:rPr lang="en-US" altLang="ko-KR" sz="1700" b="1">
                <a:ea typeface="굴림" panose="020B0600000101010101" pitchFamily="34" charset="-127"/>
              </a:rPr>
              <a:t>), </a:t>
            </a:r>
            <a:r>
              <a:rPr lang="ko-KR" altLang="en-US" sz="1700" b="1">
                <a:ea typeface="굴림" panose="020B0600000101010101" pitchFamily="34" charset="-127"/>
              </a:rPr>
              <a:t>호는 혜원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蕙園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으로 화원이었던 신한평</a:t>
            </a:r>
            <a:r>
              <a:rPr lang="en-US" altLang="ko-KR" sz="1700" b="1">
                <a:ea typeface="굴림" panose="020B0600000101010101" pitchFamily="34" charset="-127"/>
              </a:rPr>
              <a:t>(</a:t>
            </a:r>
            <a:r>
              <a:rPr lang="ko-KR" altLang="en-US" sz="1700" b="1">
                <a:ea typeface="굴림" panose="020B0600000101010101" pitchFamily="34" charset="-127"/>
              </a:rPr>
              <a:t>申漢枰</a:t>
            </a:r>
            <a:r>
              <a:rPr lang="en-US" altLang="ko-KR" sz="1700" b="1">
                <a:ea typeface="굴림" panose="020B0600000101010101" pitchFamily="34" charset="-127"/>
              </a:rPr>
              <a:t>)</a:t>
            </a:r>
            <a:r>
              <a:rPr lang="ko-KR" altLang="en-US" sz="1700" b="1">
                <a:ea typeface="굴림" panose="020B0600000101010101" pitchFamily="34" charset="-127"/>
              </a:rPr>
              <a:t>의 아들이다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그는 산수화에서도 참신한 색채 감각이 돋보이는 작품을 남기기도 하였지만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무엇보다도 기량이 뛰어난 낭만적인 풍속화이다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그의 풍속화는 소재의 선정이나 포착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구성 방법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인물들의 표현 방법과 색을 쓰는 법 등에서 김홍도와는 큰 차이를 보인다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  <a:p>
            <a:r>
              <a:rPr lang="en-US" altLang="ko-KR" sz="1700" b="1">
                <a:ea typeface="굴림" panose="020B0600000101010101" pitchFamily="34" charset="-127"/>
              </a:rPr>
              <a:t> </a:t>
            </a:r>
            <a:r>
              <a:rPr lang="ko-KR" altLang="en-US" sz="1700" b="1">
                <a:ea typeface="굴림" panose="020B0600000101010101" pitchFamily="34" charset="-127"/>
              </a:rPr>
              <a:t>김홍도가 소탈하고 익살맞은 서민 생활의 단면을 주로 다루었던 반면</a:t>
            </a:r>
            <a:r>
              <a:rPr lang="en-US" altLang="ko-KR" sz="1700" b="1">
                <a:ea typeface="굴림" panose="020B0600000101010101" pitchFamily="34" charset="-127"/>
              </a:rPr>
              <a:t>,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그는 한량과 기녀를 중심으로 한 남녀간의 애정을 다룬 풍속화를 주로 그렸다</a:t>
            </a:r>
            <a:r>
              <a:rPr lang="en-US" altLang="ko-KR" sz="1700" b="1">
                <a:ea typeface="굴림" panose="020B0600000101010101" pitchFamily="34" charset="-127"/>
              </a:rPr>
              <a:t>.  </a:t>
            </a:r>
            <a:r>
              <a:rPr lang="ko-KR" altLang="en-US" sz="1700" b="1">
                <a:ea typeface="굴림" panose="020B0600000101010101" pitchFamily="34" charset="-127"/>
              </a:rPr>
              <a:t>이러한 남녀간의 낭만적인 분위기를 효과적으로 나타내기 위하여 매우 섬세하고 유연한 선과 아름다운 채색을 즐겨 사용한 까닭에 그의 작품은 매우 세련된 감각을 지니고 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  <a:r>
              <a:rPr lang="ko-KR" altLang="en-US" sz="1700" b="1">
                <a:ea typeface="굴림" panose="020B0600000101010101" pitchFamily="34" charset="-127"/>
              </a:rPr>
              <a:t>또한 그의 풍속화는 당시의 살림살이와 복식 등을 사실적으로 보여주어 당시의 생활상과 멋을 생생하게 전해준다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  <a:p>
            <a:r>
              <a:rPr lang="ko-KR" altLang="en-US" sz="1700" b="1">
                <a:ea typeface="굴림" panose="020B0600000101010101" pitchFamily="34" charset="-127"/>
              </a:rPr>
              <a:t>대표작인 </a:t>
            </a:r>
            <a:r>
              <a:rPr lang="en-US" altLang="ko-KR" sz="1700" b="1">
                <a:ea typeface="굴림" panose="020B0600000101010101" pitchFamily="34" charset="-127"/>
              </a:rPr>
              <a:t>〈</a:t>
            </a:r>
            <a:r>
              <a:rPr lang="ko-KR" altLang="en-US" sz="1700" b="1">
                <a:ea typeface="굴림" panose="020B0600000101010101" pitchFamily="34" charset="-127"/>
              </a:rPr>
              <a:t>미인도</a:t>
            </a:r>
            <a:r>
              <a:rPr lang="en-US" altLang="ko-KR" sz="1700" b="1">
                <a:ea typeface="굴림" panose="020B0600000101010101" pitchFamily="34" charset="-127"/>
              </a:rPr>
              <a:t>〉&lt;</a:t>
            </a:r>
            <a:r>
              <a:rPr lang="ko-KR" altLang="en-US" sz="1700" b="1">
                <a:ea typeface="굴림" panose="020B0600000101010101" pitchFamily="34" charset="-127"/>
              </a:rPr>
              <a:t>단오도</a:t>
            </a:r>
            <a:r>
              <a:rPr lang="en-US" altLang="ko-KR" sz="1700" b="1">
                <a:ea typeface="굴림" panose="020B0600000101010101" pitchFamily="34" charset="-127"/>
              </a:rPr>
              <a:t>&gt; &lt;</a:t>
            </a:r>
            <a:r>
              <a:rPr lang="ko-KR" altLang="en-US" sz="1700" b="1">
                <a:ea typeface="굴림" panose="020B0600000101010101" pitchFamily="34" charset="-127"/>
              </a:rPr>
              <a:t>무무도</a:t>
            </a:r>
            <a:r>
              <a:rPr lang="en-US" altLang="ko-KR" sz="1700" b="1">
                <a:ea typeface="굴림" panose="020B0600000101010101" pitchFamily="34" charset="-127"/>
              </a:rPr>
              <a:t>&gt; </a:t>
            </a:r>
            <a:r>
              <a:rPr lang="ko-KR" altLang="en-US" sz="1700" b="1">
                <a:ea typeface="굴림" panose="020B0600000101010101" pitchFamily="34" charset="-127"/>
              </a:rPr>
              <a:t>외에 많은 수의 풍속화가 전함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</a:p>
        </p:txBody>
      </p:sp>
      <p:grpSp>
        <p:nvGrpSpPr>
          <p:cNvPr id="169003" name="Group 43">
            <a:extLst>
              <a:ext uri="{FF2B5EF4-FFF2-40B4-BE49-F238E27FC236}">
                <a16:creationId xmlns:a16="http://schemas.microsoft.com/office/drawing/2014/main" id="{F2741EF7-EDBA-46AF-9EBD-3FE9FAA15DA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600"/>
            <a:ext cx="7840663" cy="838200"/>
            <a:chOff x="384" y="432"/>
            <a:chExt cx="5037" cy="384"/>
          </a:xfrm>
        </p:grpSpPr>
        <p:sp>
          <p:nvSpPr>
            <p:cNvPr id="169004" name="Rectangle 44">
              <a:extLst>
                <a:ext uri="{FF2B5EF4-FFF2-40B4-BE49-F238E27FC236}">
                  <a16:creationId xmlns:a16="http://schemas.microsoft.com/office/drawing/2014/main" id="{16269CD3-08A8-4E88-9719-BB202ADEB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>
              <a:lvl1pPr marL="4572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9144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3716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8288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286000" indent="-457200"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4-1. </a:t>
              </a:r>
              <a:r>
                <a:rPr lang="ko-KR" altLang="en-US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신윤복의 작품을 감상해 봅시다</a:t>
              </a: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              </a:t>
              </a:r>
              <a:r>
                <a:rPr lang="ko-KR" altLang="en-US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작가소개    </a:t>
              </a:r>
              <a:r>
                <a:rPr lang="en-US" altLang="ko-KR" sz="17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(1758~?)</a:t>
              </a:r>
            </a:p>
          </p:txBody>
        </p:sp>
        <p:grpSp>
          <p:nvGrpSpPr>
            <p:cNvPr id="169005" name="Group 45">
              <a:extLst>
                <a:ext uri="{FF2B5EF4-FFF2-40B4-BE49-F238E27FC236}">
                  <a16:creationId xmlns:a16="http://schemas.microsoft.com/office/drawing/2014/main" id="{C1AA33A5-0DAC-49BE-915E-3E98E937A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69006" name="Group 46">
                <a:extLst>
                  <a:ext uri="{FF2B5EF4-FFF2-40B4-BE49-F238E27FC236}">
                    <a16:creationId xmlns:a16="http://schemas.microsoft.com/office/drawing/2014/main" id="{051B2C69-DABE-4E30-AB20-CBA86BBAF8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69007" name="AutoShape 47">
                  <a:extLst>
                    <a:ext uri="{FF2B5EF4-FFF2-40B4-BE49-F238E27FC236}">
                      <a16:creationId xmlns:a16="http://schemas.microsoft.com/office/drawing/2014/main" id="{03CF4770-A3A6-4D65-A48F-A5843C9C6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008" name="AutoShape 48">
                  <a:extLst>
                    <a:ext uri="{FF2B5EF4-FFF2-40B4-BE49-F238E27FC236}">
                      <a16:creationId xmlns:a16="http://schemas.microsoft.com/office/drawing/2014/main" id="{37196383-A6A8-4113-A3D3-70C95F758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009" name="Rectangle 49">
                <a:extLst>
                  <a:ext uri="{FF2B5EF4-FFF2-40B4-BE49-F238E27FC236}">
                    <a16:creationId xmlns:a16="http://schemas.microsoft.com/office/drawing/2014/main" id="{237EC4EE-DB74-4810-8480-6AFBC2134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>
            <a:extLst>
              <a:ext uri="{FF2B5EF4-FFF2-40B4-BE49-F238E27FC236}">
                <a16:creationId xmlns:a16="http://schemas.microsoft.com/office/drawing/2014/main" id="{28ED87AE-E8A4-4135-92EC-3E300A935FC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33400"/>
            <a:ext cx="7840663" cy="609600"/>
            <a:chOff x="384" y="432"/>
            <a:chExt cx="5037" cy="384"/>
          </a:xfrm>
        </p:grpSpPr>
        <p:sp>
          <p:nvSpPr>
            <p:cNvPr id="177155" name="Rectangle 3">
              <a:extLst>
                <a:ext uri="{FF2B5EF4-FFF2-40B4-BE49-F238E27FC236}">
                  <a16:creationId xmlns:a16="http://schemas.microsoft.com/office/drawing/2014/main" id="{E16A5793-AFD9-4D3E-86ED-B272873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2"/>
              <a:ext cx="4464" cy="384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 anchor="ctr"/>
            <a:lstStyle/>
            <a:p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4-2. 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신윤복  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단오도</a:t>
              </a:r>
              <a:r>
                <a:rPr lang="en-US" altLang="ko-KR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  <p:grpSp>
          <p:nvGrpSpPr>
            <p:cNvPr id="177156" name="Group 4">
              <a:extLst>
                <a:ext uri="{FF2B5EF4-FFF2-40B4-BE49-F238E27FC236}">
                  <a16:creationId xmlns:a16="http://schemas.microsoft.com/office/drawing/2014/main" id="{C87245F9-1DBF-45CD-AEAE-431B7C3B6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432"/>
              <a:ext cx="573" cy="384"/>
              <a:chOff x="4701" y="432"/>
              <a:chExt cx="720" cy="384"/>
            </a:xfrm>
          </p:grpSpPr>
          <p:grpSp>
            <p:nvGrpSpPr>
              <p:cNvPr id="177157" name="Group 5">
                <a:extLst>
                  <a:ext uri="{FF2B5EF4-FFF2-40B4-BE49-F238E27FC236}">
                    <a16:creationId xmlns:a16="http://schemas.microsoft.com/office/drawing/2014/main" id="{5522B0ED-DB7C-4FC2-8B22-E0F96322F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1" y="432"/>
                <a:ext cx="339" cy="384"/>
                <a:chOff x="4128" y="432"/>
                <a:chExt cx="384" cy="384"/>
              </a:xfrm>
            </p:grpSpPr>
            <p:sp>
              <p:nvSpPr>
                <p:cNvPr id="177158" name="AutoShape 6">
                  <a:extLst>
                    <a:ext uri="{FF2B5EF4-FFF2-40B4-BE49-F238E27FC236}">
                      <a16:creationId xmlns:a16="http://schemas.microsoft.com/office/drawing/2014/main" id="{A7B378E8-63DC-4A74-976C-4899BA6FD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159" name="AutoShape 7">
                  <a:extLst>
                    <a:ext uri="{FF2B5EF4-FFF2-40B4-BE49-F238E27FC236}">
                      <a16:creationId xmlns:a16="http://schemas.microsoft.com/office/drawing/2014/main" id="{CF4EC7B0-4118-4A0B-B71B-6F65EC0F6E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4176" y="432"/>
                  <a:ext cx="336" cy="384"/>
                </a:xfrm>
                <a:prstGeom prst="rtTriangle">
                  <a:avLst/>
                </a:prstGeom>
                <a:solidFill>
                  <a:srgbClr val="FF33CC"/>
                </a:solidFill>
                <a:ln>
                  <a:noFill/>
                </a:ln>
                <a:effectLst>
                  <a:outerShdw dist="107763" dir="27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160" name="Rectangle 8">
                <a:extLst>
                  <a:ext uri="{FF2B5EF4-FFF2-40B4-BE49-F238E27FC236}">
                    <a16:creationId xmlns:a16="http://schemas.microsoft.com/office/drawing/2014/main" id="{D74186E9-2D98-436B-AF64-88AEC68FA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432"/>
                <a:ext cx="381" cy="384"/>
              </a:xfrm>
              <a:prstGeom prst="rect">
                <a:avLst/>
              </a:prstGeom>
              <a:gradFill rotWithShape="0">
                <a:gsLst>
                  <a:gs pos="0">
                    <a:srgbClr val="FF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0000" bIns="90000" anchor="ctr"/>
              <a:lstStyle/>
              <a:p>
                <a:pPr algn="r" eaLnBrk="0" latinLnBrk="0" hangingPunct="0"/>
                <a:endParaRPr lang="en-US" altLang="en-US"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68C4D156-1D83-49C0-9F62-4EC6D772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09800"/>
            <a:ext cx="3200400" cy="3768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700" b="1">
                <a:ea typeface="굴림" panose="020B0600000101010101" pitchFamily="34" charset="-127"/>
              </a:rPr>
              <a:t>혜원 신윤복의 그림 중에 가장 널리 알려진 유명한 작품으로 단오절에 창포물에 머리 감고 그네를 뛰는 등의 세시풍속을 잘 보여주고 있다</a:t>
            </a:r>
            <a:r>
              <a:rPr lang="en-US" altLang="ko-KR" sz="1700" b="1">
                <a:ea typeface="굴림" panose="020B0600000101010101" pitchFamily="34" charset="-127"/>
              </a:rPr>
              <a:t>.</a:t>
            </a:r>
            <a:br>
              <a:rPr lang="en-US" altLang="ko-KR" sz="1700" b="1">
                <a:ea typeface="굴림" panose="020B0600000101010101" pitchFamily="34" charset="-127"/>
              </a:rPr>
            </a:br>
            <a:r>
              <a:rPr lang="ko-KR" altLang="en-US" sz="1700" b="1">
                <a:ea typeface="굴림" panose="020B0600000101010101" pitchFamily="34" charset="-127"/>
              </a:rPr>
              <a:t>시대적으로 노골적이며</a:t>
            </a:r>
            <a:r>
              <a:rPr lang="en-US" altLang="ko-KR" sz="1700" b="1">
                <a:ea typeface="굴림" panose="020B0600000101010101" pitchFamily="34" charset="-127"/>
              </a:rPr>
              <a:t>, </a:t>
            </a:r>
            <a:r>
              <a:rPr lang="ko-KR" altLang="en-US" sz="1700" b="1">
                <a:ea typeface="굴림" panose="020B0600000101010101" pitchFamily="34" charset="-127"/>
              </a:rPr>
              <a:t>대담한 표현을 감히 혜원이 구사했다는 사실이 선구적인 작가의식을 지닌 훌륭한 예술가임을 느낄 수 있다</a:t>
            </a:r>
            <a:r>
              <a:rPr lang="en-US" altLang="ko-KR" sz="1700" b="1">
                <a:ea typeface="굴림" panose="020B0600000101010101" pitchFamily="34" charset="-127"/>
              </a:rPr>
              <a:t>. </a:t>
            </a:r>
          </a:p>
        </p:txBody>
      </p:sp>
      <p:pic>
        <p:nvPicPr>
          <p:cNvPr id="177195" name="Picture 43">
            <a:extLst>
              <a:ext uri="{FF2B5EF4-FFF2-40B4-BE49-F238E27FC236}">
                <a16:creationId xmlns:a16="http://schemas.microsoft.com/office/drawing/2014/main" id="{0D3BBBC1-4782-4242-82E3-ADE8E5D8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4953000" cy="4572000"/>
          </a:xfrm>
          <a:prstGeom prst="rect">
            <a:avLst/>
          </a:prstGeom>
          <a:noFill/>
          <a:ln w="19050">
            <a:solidFill>
              <a:srgbClr val="D25A3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97" name="Text Box 45">
            <a:extLst>
              <a:ext uri="{FF2B5EF4-FFF2-40B4-BE49-F238E27FC236}">
                <a16:creationId xmlns:a16="http://schemas.microsoft.com/office/drawing/2014/main" id="{87C77BFB-4EEE-46D2-91F7-4A5A0CFF3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447800"/>
            <a:ext cx="160655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ea typeface="굴림" panose="020B0600000101010101" pitchFamily="34" charset="-127"/>
              </a:rPr>
              <a:t>작품설명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아자무늬">
  <a:themeElements>
    <a:clrScheme name="">
      <a:dk1>
        <a:srgbClr val="000000"/>
      </a:dk1>
      <a:lt1>
        <a:srgbClr val="FFFFFF"/>
      </a:lt1>
      <a:dk2>
        <a:srgbClr val="316950"/>
      </a:dk2>
      <a:lt2>
        <a:srgbClr val="808080"/>
      </a:lt2>
      <a:accent1>
        <a:srgbClr val="FFCC66"/>
      </a:accent1>
      <a:accent2>
        <a:srgbClr val="CC9900"/>
      </a:accent2>
      <a:accent3>
        <a:srgbClr val="FFFFFF"/>
      </a:accent3>
      <a:accent4>
        <a:srgbClr val="000000"/>
      </a:accent4>
      <a:accent5>
        <a:srgbClr val="FFE2B8"/>
      </a:accent5>
      <a:accent6>
        <a:srgbClr val="B98A00"/>
      </a:accent6>
      <a:hlink>
        <a:srgbClr val="0000FF"/>
      </a:hlink>
      <a:folHlink>
        <a:srgbClr val="B2B2B2"/>
      </a:folHlink>
    </a:clrScheme>
    <a:fontScheme name="아자무늬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바탕" panose="02030600000101010101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바탕" panose="02030600000101010101" pitchFamily="18" charset="-127"/>
          </a:defRPr>
        </a:defPPr>
      </a:lstStyle>
    </a:lnDef>
  </a:objectDefaults>
  <a:extraClrSchemeLst>
    <a:extraClrScheme>
      <a:clrScheme name="아자무늬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3">
        <a:dk1>
          <a:srgbClr val="32605B"/>
        </a:dk1>
        <a:lt1>
          <a:srgbClr val="FFFFFF"/>
        </a:lt1>
        <a:dk2>
          <a:srgbClr val="663865"/>
        </a:dk2>
        <a:lt2>
          <a:srgbClr val="80808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29514C"/>
        </a:accent4>
        <a:accent5>
          <a:srgbClr val="FFE2B8"/>
        </a:accent5>
        <a:accent6>
          <a:srgbClr val="E75C00"/>
        </a:accent6>
        <a:hlink>
          <a:srgbClr val="33CC3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4">
        <a:dk1>
          <a:srgbClr val="003366"/>
        </a:dk1>
        <a:lt1>
          <a:srgbClr val="FFFFFF"/>
        </a:lt1>
        <a:dk2>
          <a:srgbClr val="336699"/>
        </a:dk2>
        <a:lt2>
          <a:srgbClr val="000099"/>
        </a:lt2>
        <a:accent1>
          <a:srgbClr val="99FFCC"/>
        </a:accent1>
        <a:accent2>
          <a:srgbClr val="339966"/>
        </a:accent2>
        <a:accent3>
          <a:srgbClr val="FFFFFF"/>
        </a:accent3>
        <a:accent4>
          <a:srgbClr val="002A56"/>
        </a:accent4>
        <a:accent5>
          <a:srgbClr val="CAFFE2"/>
        </a:accent5>
        <a:accent6>
          <a:srgbClr val="2D8A5C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5">
        <a:dk1>
          <a:srgbClr val="003366"/>
        </a:dk1>
        <a:lt1>
          <a:srgbClr val="FFFFFF"/>
        </a:lt1>
        <a:dk2>
          <a:srgbClr val="666699"/>
        </a:dk2>
        <a:lt2>
          <a:srgbClr val="336699"/>
        </a:lt2>
        <a:accent1>
          <a:srgbClr val="FFFFCC"/>
        </a:accent1>
        <a:accent2>
          <a:srgbClr val="99FFCC"/>
        </a:accent2>
        <a:accent3>
          <a:srgbClr val="FFFFFF"/>
        </a:accent3>
        <a:accent4>
          <a:srgbClr val="002A56"/>
        </a:accent4>
        <a:accent5>
          <a:srgbClr val="FFFFE2"/>
        </a:accent5>
        <a:accent6>
          <a:srgbClr val="8AE7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6">
        <a:dk1>
          <a:srgbClr val="375F73"/>
        </a:dk1>
        <a:lt1>
          <a:srgbClr val="E6F0B6"/>
        </a:lt1>
        <a:dk2>
          <a:srgbClr val="640032"/>
        </a:dk2>
        <a:lt2>
          <a:srgbClr val="808080"/>
        </a:lt2>
        <a:accent1>
          <a:srgbClr val="99FF66"/>
        </a:accent1>
        <a:accent2>
          <a:srgbClr val="006600"/>
        </a:accent2>
        <a:accent3>
          <a:srgbClr val="F0F6D7"/>
        </a:accent3>
        <a:accent4>
          <a:srgbClr val="2D5061"/>
        </a:accent4>
        <a:accent5>
          <a:srgbClr val="CAFFB8"/>
        </a:accent5>
        <a:accent6>
          <a:srgbClr val="005C00"/>
        </a:accent6>
        <a:hlink>
          <a:srgbClr val="0000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7">
        <a:dk1>
          <a:srgbClr val="243038"/>
        </a:dk1>
        <a:lt1>
          <a:srgbClr val="E6F0B6"/>
        </a:lt1>
        <a:dk2>
          <a:srgbClr val="640032"/>
        </a:dk2>
        <a:lt2>
          <a:srgbClr val="808080"/>
        </a:lt2>
        <a:accent1>
          <a:srgbClr val="99FF66"/>
        </a:accent1>
        <a:accent2>
          <a:srgbClr val="006600"/>
        </a:accent2>
        <a:accent3>
          <a:srgbClr val="F0F6D7"/>
        </a:accent3>
        <a:accent4>
          <a:srgbClr val="1D272E"/>
        </a:accent4>
        <a:accent5>
          <a:srgbClr val="CAFFB8"/>
        </a:accent5>
        <a:accent6>
          <a:srgbClr val="005C00"/>
        </a:accent6>
        <a:hlink>
          <a:srgbClr val="0000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아자무늬 8">
        <a:dk1>
          <a:srgbClr val="243038"/>
        </a:dk1>
        <a:lt1>
          <a:srgbClr val="E6F0B6"/>
        </a:lt1>
        <a:dk2>
          <a:srgbClr val="437077"/>
        </a:dk2>
        <a:lt2>
          <a:srgbClr val="808080"/>
        </a:lt2>
        <a:accent1>
          <a:srgbClr val="99FF66"/>
        </a:accent1>
        <a:accent2>
          <a:srgbClr val="006600"/>
        </a:accent2>
        <a:accent3>
          <a:srgbClr val="F0F6D7"/>
        </a:accent3>
        <a:accent4>
          <a:srgbClr val="1D272E"/>
        </a:accent4>
        <a:accent5>
          <a:srgbClr val="CAFFB8"/>
        </a:accent5>
        <a:accent6>
          <a:srgbClr val="005C00"/>
        </a:accent6>
        <a:hlink>
          <a:srgbClr val="0000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Office\Templates\디자인\아자무늬.pot</Template>
  <TotalTime>3608</TotalTime>
  <Words>1700</Words>
  <Application>Microsoft Office PowerPoint</Application>
  <PresentationFormat>화면 슬라이드 쇼(4:3)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굴림</vt:lpstr>
      <vt:lpstr>Arial</vt:lpstr>
      <vt:lpstr>Times New Roman</vt:lpstr>
      <vt:lpstr>Wingdings 2</vt:lpstr>
      <vt:lpstr>아자무늬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교육정보화실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최연주</dc:creator>
  <cp:lastModifiedBy>김유현</cp:lastModifiedBy>
  <cp:revision>267</cp:revision>
  <dcterms:created xsi:type="dcterms:W3CDTF">2001-05-09T11:49:35Z</dcterms:created>
  <dcterms:modified xsi:type="dcterms:W3CDTF">2021-06-06T08:07:19Z</dcterms:modified>
</cp:coreProperties>
</file>