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97" r:id="rId19"/>
    <p:sldId id="298" r:id="rId20"/>
    <p:sldId id="299" r:id="rId21"/>
    <p:sldId id="275" r:id="rId22"/>
    <p:sldId id="276" r:id="rId23"/>
    <p:sldId id="277" r:id="rId24"/>
    <p:sldId id="278" r:id="rId25"/>
    <p:sldId id="279" r:id="rId26"/>
    <p:sldId id="280" r:id="rId27"/>
    <p:sldId id="281" r:id="rId28"/>
    <p:sldId id="282" r:id="rId29"/>
    <p:sldId id="283" r:id="rId30"/>
    <p:sldId id="290" r:id="rId31"/>
    <p:sldId id="291" r:id="rId32"/>
    <p:sldId id="285" r:id="rId33"/>
    <p:sldId id="287" r:id="rId34"/>
    <p:sldId id="288" r:id="rId35"/>
    <p:sldId id="292" r:id="rId36"/>
    <p:sldId id="293" r:id="rId37"/>
    <p:sldId id="294" r:id="rId38"/>
    <p:sldId id="295"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4660"/>
  </p:normalViewPr>
  <p:slideViewPr>
    <p:cSldViewPr snapToGrid="0">
      <p:cViewPr varScale="1">
        <p:scale>
          <a:sx n="92" d="100"/>
          <a:sy n="92" d="100"/>
        </p:scale>
        <p:origin x="72"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252EB8-8101-4513-91BA-4D686897DAB7}" type="datetimeFigureOut">
              <a:rPr lang="en-US" smtClean="0"/>
              <a:t>12/6/2017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4B23DC-53DE-4C19-B0E9-7F36569D852B}" type="slidenum">
              <a:rPr lang="en-US" smtClean="0"/>
              <a:t>‹#›</a:t>
            </a:fld>
            <a:endParaRPr lang="en-US"/>
          </a:p>
        </p:txBody>
      </p:sp>
    </p:spTree>
    <p:extLst>
      <p:ext uri="{BB962C8B-B14F-4D97-AF65-F5344CB8AC3E}">
        <p14:creationId xmlns:p14="http://schemas.microsoft.com/office/powerpoint/2010/main" val="36558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Joysticks have been around for too long, and they can be hard to use for some. We’ll go into their inefficiencies in the upcoming slides.</a:t>
            </a:r>
          </a:p>
          <a:p>
            <a:r>
              <a:rPr lang="en-US" dirty="0"/>
              <a:t>Given their popularity and appeal, we haven’t seen many products that try to replace them. An exploratory attempt to come up with something original could turn out to be beneficial in many ways.</a:t>
            </a:r>
          </a:p>
        </p:txBody>
      </p:sp>
      <p:sp>
        <p:nvSpPr>
          <p:cNvPr id="4" name="Slide Number Placeholder 3"/>
          <p:cNvSpPr>
            <a:spLocks noGrp="1"/>
          </p:cNvSpPr>
          <p:nvPr>
            <p:ph type="sldNum" sz="quarter" idx="10"/>
          </p:nvPr>
        </p:nvSpPr>
        <p:spPr/>
        <p:txBody>
          <a:bodyPr/>
          <a:lstStyle/>
          <a:p>
            <a:fld id="{564B23DC-53DE-4C19-B0E9-7F36569D852B}" type="slidenum">
              <a:rPr lang="en-US" smtClean="0"/>
              <a:t>2</a:t>
            </a:fld>
            <a:endParaRPr lang="en-US"/>
          </a:p>
        </p:txBody>
      </p:sp>
    </p:spTree>
    <p:extLst>
      <p:ext uri="{BB962C8B-B14F-4D97-AF65-F5344CB8AC3E}">
        <p14:creationId xmlns:p14="http://schemas.microsoft.com/office/powerpoint/2010/main" val="2217385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don’t have the time and budget to come up with something that has more than 2 degrees of freedom, but it can be done with a few modifications and a more advanced driver system.</a:t>
            </a:r>
          </a:p>
        </p:txBody>
      </p:sp>
      <p:sp>
        <p:nvSpPr>
          <p:cNvPr id="4" name="Slide Number Placeholder 3"/>
          <p:cNvSpPr>
            <a:spLocks noGrp="1"/>
          </p:cNvSpPr>
          <p:nvPr>
            <p:ph type="sldNum" sz="quarter" idx="10"/>
          </p:nvPr>
        </p:nvSpPr>
        <p:spPr/>
        <p:txBody>
          <a:bodyPr/>
          <a:lstStyle/>
          <a:p>
            <a:fld id="{564B23DC-53DE-4C19-B0E9-7F36569D852B}" type="slidenum">
              <a:rPr lang="en-US" smtClean="0"/>
              <a:t>11</a:t>
            </a:fld>
            <a:endParaRPr lang="en-US"/>
          </a:p>
        </p:txBody>
      </p:sp>
    </p:spTree>
    <p:extLst>
      <p:ext uri="{BB962C8B-B14F-4D97-AF65-F5344CB8AC3E}">
        <p14:creationId xmlns:p14="http://schemas.microsoft.com/office/powerpoint/2010/main" val="2653698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Cost – no point making something that does the same thing a joystick does for more money. People will make tradeoffs on performance if the cost is lower.</a:t>
            </a:r>
          </a:p>
          <a:p>
            <a:endParaRPr lang="en-US" dirty="0"/>
          </a:p>
          <a:p>
            <a:r>
              <a:rPr lang="en-US" dirty="0"/>
              <a:t>Wear – there are no moving parts here. It can be made more robust with a shell. The chances of mechanical wear are slim.</a:t>
            </a:r>
          </a:p>
          <a:p>
            <a:endParaRPr lang="en-US" dirty="0"/>
          </a:p>
          <a:p>
            <a:r>
              <a:rPr lang="en-US" dirty="0"/>
              <a:t>It’s as easy as moving your wrists. There is no gripping and tugging, no dexterity required.</a:t>
            </a:r>
          </a:p>
          <a:p>
            <a:endParaRPr lang="en-US" dirty="0"/>
          </a:p>
          <a:p>
            <a:r>
              <a:rPr lang="en-US" dirty="0"/>
              <a:t>With suitable filtering, the precision can be adjusted – just like a joystick!</a:t>
            </a:r>
          </a:p>
        </p:txBody>
      </p:sp>
      <p:sp>
        <p:nvSpPr>
          <p:cNvPr id="4" name="Slide Number Placeholder 3"/>
          <p:cNvSpPr>
            <a:spLocks noGrp="1"/>
          </p:cNvSpPr>
          <p:nvPr>
            <p:ph type="sldNum" sz="quarter" idx="10"/>
          </p:nvPr>
        </p:nvSpPr>
        <p:spPr/>
        <p:txBody>
          <a:bodyPr/>
          <a:lstStyle/>
          <a:p>
            <a:fld id="{564B23DC-53DE-4C19-B0E9-7F36569D852B}" type="slidenum">
              <a:rPr lang="en-US" smtClean="0"/>
              <a:t>12</a:t>
            </a:fld>
            <a:endParaRPr lang="en-US"/>
          </a:p>
        </p:txBody>
      </p:sp>
    </p:spTree>
    <p:extLst>
      <p:ext uri="{BB962C8B-B14F-4D97-AF65-F5344CB8AC3E}">
        <p14:creationId xmlns:p14="http://schemas.microsoft.com/office/powerpoint/2010/main" val="2897342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set out some basic goals and restrictions to stay within.</a:t>
            </a:r>
          </a:p>
          <a:p>
            <a:endParaRPr lang="en-US" dirty="0"/>
          </a:p>
          <a:p>
            <a:r>
              <a:rPr lang="en-US" dirty="0"/>
              <a:t>Focus is going to be on the controller. The robot chassis is just something to prove our controller circuit’s operation.</a:t>
            </a:r>
          </a:p>
        </p:txBody>
      </p:sp>
      <p:sp>
        <p:nvSpPr>
          <p:cNvPr id="4" name="Slide Number Placeholder 3"/>
          <p:cNvSpPr>
            <a:spLocks noGrp="1"/>
          </p:cNvSpPr>
          <p:nvPr>
            <p:ph type="sldNum" sz="quarter" idx="10"/>
          </p:nvPr>
        </p:nvSpPr>
        <p:spPr/>
        <p:txBody>
          <a:bodyPr/>
          <a:lstStyle/>
          <a:p>
            <a:fld id="{564B23DC-53DE-4C19-B0E9-7F36569D852B}" type="slidenum">
              <a:rPr lang="en-US" smtClean="0"/>
              <a:t>13</a:t>
            </a:fld>
            <a:endParaRPr lang="en-US"/>
          </a:p>
        </p:txBody>
      </p:sp>
    </p:spTree>
    <p:extLst>
      <p:ext uri="{BB962C8B-B14F-4D97-AF65-F5344CB8AC3E}">
        <p14:creationId xmlns:p14="http://schemas.microsoft.com/office/powerpoint/2010/main" val="1288486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going to go into heavy details for schedule – that will take too long. This is just an overview, and we’ve covered all major processes</a:t>
            </a:r>
          </a:p>
        </p:txBody>
      </p:sp>
      <p:sp>
        <p:nvSpPr>
          <p:cNvPr id="4" name="Slide Number Placeholder 3"/>
          <p:cNvSpPr>
            <a:spLocks noGrp="1"/>
          </p:cNvSpPr>
          <p:nvPr>
            <p:ph type="sldNum" sz="quarter" idx="10"/>
          </p:nvPr>
        </p:nvSpPr>
        <p:spPr/>
        <p:txBody>
          <a:bodyPr/>
          <a:lstStyle/>
          <a:p>
            <a:fld id="{564B23DC-53DE-4C19-B0E9-7F36569D852B}" type="slidenum">
              <a:rPr lang="en-US" smtClean="0"/>
              <a:t>14</a:t>
            </a:fld>
            <a:endParaRPr lang="en-US"/>
          </a:p>
        </p:txBody>
      </p:sp>
    </p:spTree>
    <p:extLst>
      <p:ext uri="{BB962C8B-B14F-4D97-AF65-F5344CB8AC3E}">
        <p14:creationId xmlns:p14="http://schemas.microsoft.com/office/powerpoint/2010/main" val="131147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didn’t consist of figuring out RLC values, impedances, etc. It was just putting blocks together and some calculated decisions.</a:t>
            </a:r>
          </a:p>
          <a:p>
            <a:endParaRPr lang="en-US" dirty="0"/>
          </a:p>
          <a:p>
            <a:r>
              <a:rPr lang="en-US" dirty="0"/>
              <a:t>We wanted to customize the voltage regulators, but decided to use standard VR chips anyway to simplify things.</a:t>
            </a:r>
          </a:p>
        </p:txBody>
      </p:sp>
      <p:sp>
        <p:nvSpPr>
          <p:cNvPr id="4" name="Slide Number Placeholder 3"/>
          <p:cNvSpPr>
            <a:spLocks noGrp="1"/>
          </p:cNvSpPr>
          <p:nvPr>
            <p:ph type="sldNum" sz="quarter" idx="10"/>
          </p:nvPr>
        </p:nvSpPr>
        <p:spPr/>
        <p:txBody>
          <a:bodyPr/>
          <a:lstStyle/>
          <a:p>
            <a:fld id="{564B23DC-53DE-4C19-B0E9-7F36569D852B}" type="slidenum">
              <a:rPr lang="en-US" smtClean="0"/>
              <a:t>16</a:t>
            </a:fld>
            <a:endParaRPr lang="en-US"/>
          </a:p>
        </p:txBody>
      </p:sp>
    </p:spTree>
    <p:extLst>
      <p:ext uri="{BB962C8B-B14F-4D97-AF65-F5344CB8AC3E}">
        <p14:creationId xmlns:p14="http://schemas.microsoft.com/office/powerpoint/2010/main" val="2624314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Lower level blocks in backup slides</a:t>
            </a:r>
          </a:p>
        </p:txBody>
      </p:sp>
      <p:sp>
        <p:nvSpPr>
          <p:cNvPr id="4" name="Slide Number Placeholder 3"/>
          <p:cNvSpPr>
            <a:spLocks noGrp="1"/>
          </p:cNvSpPr>
          <p:nvPr>
            <p:ph type="sldNum" sz="quarter" idx="10"/>
          </p:nvPr>
        </p:nvSpPr>
        <p:spPr/>
        <p:txBody>
          <a:bodyPr/>
          <a:lstStyle/>
          <a:p>
            <a:fld id="{564B23DC-53DE-4C19-B0E9-7F36569D852B}" type="slidenum">
              <a:rPr lang="en-US" smtClean="0"/>
              <a:t>17</a:t>
            </a:fld>
            <a:endParaRPr lang="en-US"/>
          </a:p>
        </p:txBody>
      </p:sp>
    </p:spTree>
    <p:extLst>
      <p:ext uri="{BB962C8B-B14F-4D97-AF65-F5344CB8AC3E}">
        <p14:creationId xmlns:p14="http://schemas.microsoft.com/office/powerpoint/2010/main" val="2915872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won’t go into schematic / layout of this board. This was our minimalistic test implementation, and we just built it to see if the parts work together and the whole idea works.</a:t>
            </a:r>
          </a:p>
          <a:p>
            <a:r>
              <a:rPr lang="en-US" dirty="0"/>
              <a:t>Note the Rx side uses a PIC microcontroller. This was present in our initial design, and we got rid of it because we realized the system works just as well without it – one less part. Also, we save on so much real estate.</a:t>
            </a:r>
          </a:p>
          <a:p>
            <a:r>
              <a:rPr lang="en-US" dirty="0"/>
              <a:t>Just leave slide on for few seconds, Gomathy will take questions about this board.</a:t>
            </a:r>
          </a:p>
        </p:txBody>
      </p:sp>
      <p:sp>
        <p:nvSpPr>
          <p:cNvPr id="4" name="Slide Number Placeholder 3"/>
          <p:cNvSpPr>
            <a:spLocks noGrp="1"/>
          </p:cNvSpPr>
          <p:nvPr>
            <p:ph type="sldNum" sz="quarter" idx="10"/>
          </p:nvPr>
        </p:nvSpPr>
        <p:spPr/>
        <p:txBody>
          <a:bodyPr/>
          <a:lstStyle/>
          <a:p>
            <a:fld id="{564B23DC-53DE-4C19-B0E9-7F36569D852B}" type="slidenum">
              <a:rPr lang="en-US" smtClean="0"/>
              <a:t>21</a:t>
            </a:fld>
            <a:endParaRPr lang="en-US"/>
          </a:p>
        </p:txBody>
      </p:sp>
    </p:spTree>
    <p:extLst>
      <p:ext uri="{BB962C8B-B14F-4D97-AF65-F5344CB8AC3E}">
        <p14:creationId xmlns:p14="http://schemas.microsoft.com/office/powerpoint/2010/main" val="835570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Prep for any questions</a:t>
            </a:r>
          </a:p>
          <a:p>
            <a:r>
              <a:rPr lang="en-US" dirty="0"/>
              <a:t>Know what all components do</a:t>
            </a:r>
          </a:p>
        </p:txBody>
      </p:sp>
      <p:sp>
        <p:nvSpPr>
          <p:cNvPr id="4" name="Slide Number Placeholder 3"/>
          <p:cNvSpPr>
            <a:spLocks noGrp="1"/>
          </p:cNvSpPr>
          <p:nvPr>
            <p:ph type="sldNum" sz="quarter" idx="10"/>
          </p:nvPr>
        </p:nvSpPr>
        <p:spPr/>
        <p:txBody>
          <a:bodyPr/>
          <a:lstStyle/>
          <a:p>
            <a:fld id="{564B23DC-53DE-4C19-B0E9-7F36569D852B}" type="slidenum">
              <a:rPr lang="en-US" smtClean="0"/>
              <a:t>22</a:t>
            </a:fld>
            <a:endParaRPr lang="en-US"/>
          </a:p>
        </p:txBody>
      </p:sp>
    </p:spTree>
    <p:extLst>
      <p:ext uri="{BB962C8B-B14F-4D97-AF65-F5344CB8AC3E}">
        <p14:creationId xmlns:p14="http://schemas.microsoft.com/office/powerpoint/2010/main" val="2101589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IEEE paper by Tao Lu was written specifically for wheelchairs. We took that concept and built on it for other applications as well</a:t>
            </a:r>
          </a:p>
          <a:p>
            <a:r>
              <a:rPr lang="en-US" dirty="0"/>
              <a:t>The video uses a wired system and an Arduino.</a:t>
            </a:r>
          </a:p>
        </p:txBody>
      </p:sp>
      <p:sp>
        <p:nvSpPr>
          <p:cNvPr id="4" name="Slide Number Placeholder 3"/>
          <p:cNvSpPr>
            <a:spLocks noGrp="1"/>
          </p:cNvSpPr>
          <p:nvPr>
            <p:ph type="sldNum" sz="quarter" idx="10"/>
          </p:nvPr>
        </p:nvSpPr>
        <p:spPr/>
        <p:txBody>
          <a:bodyPr/>
          <a:lstStyle/>
          <a:p>
            <a:fld id="{564B23DC-53DE-4C19-B0E9-7F36569D852B}" type="slidenum">
              <a:rPr lang="en-US" smtClean="0"/>
              <a:t>29</a:t>
            </a:fld>
            <a:endParaRPr lang="en-US"/>
          </a:p>
        </p:txBody>
      </p:sp>
    </p:spTree>
    <p:extLst>
      <p:ext uri="{BB962C8B-B14F-4D97-AF65-F5344CB8AC3E}">
        <p14:creationId xmlns:p14="http://schemas.microsoft.com/office/powerpoint/2010/main" val="611750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Shape 492"/>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493" name="Shape 4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186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Innovation – this type of navigation unit is still not mass produced for people to enjoy. When people see that they can do things like this, a drive to innovate is born in them. This will popularize STEM.</a:t>
            </a:r>
          </a:p>
        </p:txBody>
      </p:sp>
      <p:sp>
        <p:nvSpPr>
          <p:cNvPr id="4" name="Slide Number Placeholder 3"/>
          <p:cNvSpPr>
            <a:spLocks noGrp="1"/>
          </p:cNvSpPr>
          <p:nvPr>
            <p:ph type="sldNum" sz="quarter" idx="10"/>
          </p:nvPr>
        </p:nvSpPr>
        <p:spPr/>
        <p:txBody>
          <a:bodyPr/>
          <a:lstStyle/>
          <a:p>
            <a:fld id="{564B23DC-53DE-4C19-B0E9-7F36569D852B}" type="slidenum">
              <a:rPr lang="en-US" smtClean="0"/>
              <a:t>3</a:t>
            </a:fld>
            <a:endParaRPr lang="en-US"/>
          </a:p>
        </p:txBody>
      </p:sp>
    </p:spTree>
    <p:extLst>
      <p:ext uri="{BB962C8B-B14F-4D97-AF65-F5344CB8AC3E}">
        <p14:creationId xmlns:p14="http://schemas.microsoft.com/office/powerpoint/2010/main" val="27476360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Shape 506"/>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507" name="Shape 50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38221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r>
              <a:rPr lang="en-US"/>
              <a:t>Each person can elaborate what they did</a:t>
            </a:r>
          </a:p>
        </p:txBody>
      </p:sp>
      <p:sp>
        <p:nvSpPr>
          <p:cNvPr id="535" name="Shape 53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77174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1" name="Shape 541"/>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542" name="Shape 542"/>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36</a:t>
            </a:fld>
            <a:endParaRPr lang="en-US"/>
          </a:p>
        </p:txBody>
      </p:sp>
    </p:spTree>
    <p:extLst>
      <p:ext uri="{BB962C8B-B14F-4D97-AF65-F5344CB8AC3E}">
        <p14:creationId xmlns:p14="http://schemas.microsoft.com/office/powerpoint/2010/main" val="32716424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r>
              <a:rPr lang="en-US"/>
              <a:t>ON top of this, each person can talk about what they’ve learned</a:t>
            </a:r>
          </a:p>
        </p:txBody>
      </p:sp>
      <p:sp>
        <p:nvSpPr>
          <p:cNvPr id="548" name="Shape 5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40050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554" name="Shape 55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9604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Ease of use – using conventional systems (steering wheel, joystick) is easy, but this system can make things easier and more user friendly. Consider people with arthritis – if they can’t grip using their fingers, but can move their hands, they can steer a wheelchair with this system.</a:t>
            </a:r>
          </a:p>
        </p:txBody>
      </p:sp>
      <p:sp>
        <p:nvSpPr>
          <p:cNvPr id="4" name="Slide Number Placeholder 3"/>
          <p:cNvSpPr>
            <a:spLocks noGrp="1"/>
          </p:cNvSpPr>
          <p:nvPr>
            <p:ph type="sldNum" sz="quarter" idx="10"/>
          </p:nvPr>
        </p:nvSpPr>
        <p:spPr/>
        <p:txBody>
          <a:bodyPr/>
          <a:lstStyle/>
          <a:p>
            <a:fld id="{564B23DC-53DE-4C19-B0E9-7F36569D852B}" type="slidenum">
              <a:rPr lang="en-US" smtClean="0"/>
              <a:t>4</a:t>
            </a:fld>
            <a:endParaRPr lang="en-US"/>
          </a:p>
        </p:txBody>
      </p:sp>
    </p:spTree>
    <p:extLst>
      <p:ext uri="{BB962C8B-B14F-4D97-AF65-F5344CB8AC3E}">
        <p14:creationId xmlns:p14="http://schemas.microsoft.com/office/powerpoint/2010/main" val="2092616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Medical applications – again, like those with arthritis: might be easier for some people to control something with gestures instead of a joystick.</a:t>
            </a:r>
          </a:p>
          <a:p>
            <a:r>
              <a:rPr lang="en-US" dirty="0"/>
              <a:t>Recreational – could be used to drive remote controlled cars, boats, drones, </a:t>
            </a:r>
            <a:r>
              <a:rPr lang="en-US" dirty="0" err="1"/>
              <a:t>etc</a:t>
            </a:r>
            <a:endParaRPr lang="en-US" dirty="0"/>
          </a:p>
        </p:txBody>
      </p:sp>
      <p:sp>
        <p:nvSpPr>
          <p:cNvPr id="4" name="Slide Number Placeholder 3"/>
          <p:cNvSpPr>
            <a:spLocks noGrp="1"/>
          </p:cNvSpPr>
          <p:nvPr>
            <p:ph type="sldNum" sz="quarter" idx="10"/>
          </p:nvPr>
        </p:nvSpPr>
        <p:spPr/>
        <p:txBody>
          <a:bodyPr/>
          <a:lstStyle/>
          <a:p>
            <a:fld id="{564B23DC-53DE-4C19-B0E9-7F36569D852B}" type="slidenum">
              <a:rPr lang="en-US" smtClean="0"/>
              <a:t>5</a:t>
            </a:fld>
            <a:endParaRPr lang="en-US"/>
          </a:p>
        </p:txBody>
      </p:sp>
    </p:spTree>
    <p:extLst>
      <p:ext uri="{BB962C8B-B14F-4D97-AF65-F5344CB8AC3E}">
        <p14:creationId xmlns:p14="http://schemas.microsoft.com/office/powerpoint/2010/main" val="2276259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Wireless control makes it easier. While it is susceptible to hacking, that problem can be solved with encryption</a:t>
            </a:r>
          </a:p>
        </p:txBody>
      </p:sp>
      <p:sp>
        <p:nvSpPr>
          <p:cNvPr id="4" name="Slide Number Placeholder 3"/>
          <p:cNvSpPr>
            <a:spLocks noGrp="1"/>
          </p:cNvSpPr>
          <p:nvPr>
            <p:ph type="sldNum" sz="quarter" idx="10"/>
          </p:nvPr>
        </p:nvSpPr>
        <p:spPr/>
        <p:txBody>
          <a:bodyPr/>
          <a:lstStyle/>
          <a:p>
            <a:fld id="{564B23DC-53DE-4C19-B0E9-7F36569D852B}" type="slidenum">
              <a:rPr lang="en-US" smtClean="0"/>
              <a:t>6</a:t>
            </a:fld>
            <a:endParaRPr lang="en-US"/>
          </a:p>
        </p:txBody>
      </p:sp>
    </p:spTree>
    <p:extLst>
      <p:ext uri="{BB962C8B-B14F-4D97-AF65-F5344CB8AC3E}">
        <p14:creationId xmlns:p14="http://schemas.microsoft.com/office/powerpoint/2010/main" val="1148439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of how this idea can be improved. If it were implemented on a smartwatch, you would have a watch that controls a drone with just gestures. – that’s pretty cool. People love cool. Cool sells!</a:t>
            </a:r>
          </a:p>
        </p:txBody>
      </p:sp>
      <p:sp>
        <p:nvSpPr>
          <p:cNvPr id="4" name="Slide Number Placeholder 3"/>
          <p:cNvSpPr>
            <a:spLocks noGrp="1"/>
          </p:cNvSpPr>
          <p:nvPr>
            <p:ph type="sldNum" sz="quarter" idx="10"/>
          </p:nvPr>
        </p:nvSpPr>
        <p:spPr/>
        <p:txBody>
          <a:bodyPr/>
          <a:lstStyle/>
          <a:p>
            <a:fld id="{564B23DC-53DE-4C19-B0E9-7F36569D852B}" type="slidenum">
              <a:rPr lang="en-US" smtClean="0"/>
              <a:t>7</a:t>
            </a:fld>
            <a:endParaRPr lang="en-US"/>
          </a:p>
        </p:txBody>
      </p:sp>
    </p:spTree>
    <p:extLst>
      <p:ext uri="{BB962C8B-B14F-4D97-AF65-F5344CB8AC3E}">
        <p14:creationId xmlns:p14="http://schemas.microsoft.com/office/powerpoint/2010/main" val="3720638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Controlling things with hand gestures comes to us naturally. There is no learning curve at all. Just move your hand to guide something.</a:t>
            </a:r>
          </a:p>
          <a:p>
            <a:endParaRPr lang="en-US" dirty="0"/>
          </a:p>
          <a:p>
            <a:r>
              <a:rPr lang="en-US" dirty="0"/>
              <a:t>Proof of concept – the idea here is not to overthrow the joystick in the near future. We just want to make a working prototype that could be developed further in the IoT space. This could be marketable with more work.</a:t>
            </a:r>
          </a:p>
        </p:txBody>
      </p:sp>
      <p:sp>
        <p:nvSpPr>
          <p:cNvPr id="4" name="Slide Number Placeholder 3"/>
          <p:cNvSpPr>
            <a:spLocks noGrp="1"/>
          </p:cNvSpPr>
          <p:nvPr>
            <p:ph type="sldNum" sz="quarter" idx="10"/>
          </p:nvPr>
        </p:nvSpPr>
        <p:spPr/>
        <p:txBody>
          <a:bodyPr/>
          <a:lstStyle/>
          <a:p>
            <a:fld id="{564B23DC-53DE-4C19-B0E9-7F36569D852B}" type="slidenum">
              <a:rPr lang="en-US" smtClean="0"/>
              <a:t>8</a:t>
            </a:fld>
            <a:endParaRPr lang="en-US"/>
          </a:p>
        </p:txBody>
      </p:sp>
    </p:spTree>
    <p:extLst>
      <p:ext uri="{BB962C8B-B14F-4D97-AF65-F5344CB8AC3E}">
        <p14:creationId xmlns:p14="http://schemas.microsoft.com/office/powerpoint/2010/main" val="884442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Joysticks involve mechanical extensions, anything mechanical is subject to wear. There are a lot of moving parts. A simple drop or manhandling could lead to failures.</a:t>
            </a:r>
          </a:p>
          <a:p>
            <a:r>
              <a:rPr lang="en-US" dirty="0"/>
              <a:t>They usually run off the wall – consume high power, aren’t mobile.</a:t>
            </a:r>
          </a:p>
          <a:p>
            <a:r>
              <a:rPr lang="en-US" dirty="0"/>
              <a:t>In a medical application, a joystick attached to a wheelchair could be broken. Or, it could be too hard for someone to move independently (people who don’t have a sense of touch for example)</a:t>
            </a:r>
          </a:p>
          <a:p>
            <a:endParaRPr lang="en-US" dirty="0"/>
          </a:p>
          <a:p>
            <a:r>
              <a:rPr lang="en-US" dirty="0"/>
              <a:t>Force feedback is a big plus, but most people don’t care for it. The benefits of gesture control outweigh the benefits of a joystick.</a:t>
            </a:r>
          </a:p>
        </p:txBody>
      </p:sp>
      <p:sp>
        <p:nvSpPr>
          <p:cNvPr id="4" name="Slide Number Placeholder 3"/>
          <p:cNvSpPr>
            <a:spLocks noGrp="1"/>
          </p:cNvSpPr>
          <p:nvPr>
            <p:ph type="sldNum" sz="quarter" idx="10"/>
          </p:nvPr>
        </p:nvSpPr>
        <p:spPr/>
        <p:txBody>
          <a:bodyPr/>
          <a:lstStyle/>
          <a:p>
            <a:fld id="{564B23DC-53DE-4C19-B0E9-7F36569D852B}" type="slidenum">
              <a:rPr lang="en-US" smtClean="0"/>
              <a:t>9</a:t>
            </a:fld>
            <a:endParaRPr lang="en-US"/>
          </a:p>
        </p:txBody>
      </p:sp>
    </p:spTree>
    <p:extLst>
      <p:ext uri="{BB962C8B-B14F-4D97-AF65-F5344CB8AC3E}">
        <p14:creationId xmlns:p14="http://schemas.microsoft.com/office/powerpoint/2010/main" val="3470034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Explore and innovate – something new and improved can’t be so bad.</a:t>
            </a:r>
          </a:p>
        </p:txBody>
      </p:sp>
      <p:sp>
        <p:nvSpPr>
          <p:cNvPr id="4" name="Slide Number Placeholder 3"/>
          <p:cNvSpPr>
            <a:spLocks noGrp="1"/>
          </p:cNvSpPr>
          <p:nvPr>
            <p:ph type="sldNum" sz="quarter" idx="10"/>
          </p:nvPr>
        </p:nvSpPr>
        <p:spPr/>
        <p:txBody>
          <a:bodyPr/>
          <a:lstStyle/>
          <a:p>
            <a:fld id="{564B23DC-53DE-4C19-B0E9-7F36569D852B}" type="slidenum">
              <a:rPr lang="en-US" smtClean="0"/>
              <a:t>10</a:t>
            </a:fld>
            <a:endParaRPr lang="en-US"/>
          </a:p>
        </p:txBody>
      </p:sp>
    </p:spTree>
    <p:extLst>
      <p:ext uri="{BB962C8B-B14F-4D97-AF65-F5344CB8AC3E}">
        <p14:creationId xmlns:p14="http://schemas.microsoft.com/office/powerpoint/2010/main" val="29087505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12/6/2017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12/6/2017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ideo" Target="https://www.youtube.com/embed/cQ1WCj2O0To" TargetMode="External"/><Relationship Id="rId5" Type="http://schemas.openxmlformats.org/officeDocument/2006/relationships/image" Target="../media/image12.jpeg"/><Relationship Id="rId4" Type="http://schemas.openxmlformats.org/officeDocument/2006/relationships/hyperlink" Target="http://www.youtube.com/watch?v=gG7wDuKoA3I"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ADB5D-2754-42C8-839A-177EB5D8890B}"/>
              </a:ext>
            </a:extLst>
          </p:cNvPr>
          <p:cNvSpPr>
            <a:spLocks noGrp="1"/>
          </p:cNvSpPr>
          <p:nvPr>
            <p:ph type="ctrTitle"/>
          </p:nvPr>
        </p:nvSpPr>
        <p:spPr/>
        <p:txBody>
          <a:bodyPr/>
          <a:lstStyle/>
          <a:p>
            <a:pPr algn="r"/>
            <a:r>
              <a:rPr lang="en-US" dirty="0"/>
              <a:t>Gesture Controlled Robot</a:t>
            </a:r>
            <a:br>
              <a:rPr lang="en-US" dirty="0"/>
            </a:br>
            <a:r>
              <a:rPr lang="en-US" dirty="0"/>
              <a:t>(GECOBOT)</a:t>
            </a:r>
          </a:p>
        </p:txBody>
      </p:sp>
      <p:sp>
        <p:nvSpPr>
          <p:cNvPr id="6" name="TextBox 5">
            <a:extLst>
              <a:ext uri="{FF2B5EF4-FFF2-40B4-BE49-F238E27FC236}">
                <a16:creationId xmlns:a16="http://schemas.microsoft.com/office/drawing/2014/main" id="{3D1B8C06-E360-451A-B8DA-ED66F343BCF6}"/>
              </a:ext>
            </a:extLst>
          </p:cNvPr>
          <p:cNvSpPr txBox="1"/>
          <p:nvPr/>
        </p:nvSpPr>
        <p:spPr>
          <a:xfrm>
            <a:off x="1970843" y="3888419"/>
            <a:ext cx="8407153" cy="1077218"/>
          </a:xfrm>
          <a:prstGeom prst="rect">
            <a:avLst/>
          </a:prstGeom>
          <a:noFill/>
        </p:spPr>
        <p:txBody>
          <a:bodyPr wrap="square" rtlCol="0">
            <a:spAutoFit/>
          </a:bodyPr>
          <a:lstStyle/>
          <a:p>
            <a:pPr algn="ctr"/>
            <a:r>
              <a:rPr lang="en-US" sz="2800" dirty="0">
                <a:solidFill>
                  <a:srgbClr val="FFFF00"/>
                </a:solidFill>
              </a:rPr>
              <a:t>Team 4</a:t>
            </a:r>
          </a:p>
          <a:p>
            <a:pPr algn="ctr"/>
            <a:r>
              <a:rPr lang="en-US" sz="2000" dirty="0"/>
              <a:t>Gomathy Venkata Krishnan, Mark </a:t>
            </a:r>
            <a:r>
              <a:rPr lang="en-US" sz="2000" dirty="0" err="1"/>
              <a:t>Kaldas</a:t>
            </a:r>
            <a:r>
              <a:rPr lang="en-US" sz="2000" dirty="0"/>
              <a:t>, Tapas Sastry, </a:t>
            </a:r>
            <a:r>
              <a:rPr lang="en-US" sz="2000" dirty="0" err="1"/>
              <a:t>Yebin</a:t>
            </a:r>
            <a:r>
              <a:rPr lang="en-US" sz="2000" dirty="0"/>
              <a:t> Woo</a:t>
            </a:r>
          </a:p>
          <a:p>
            <a:pPr algn="ctr"/>
            <a:r>
              <a:rPr lang="en-US" sz="1600" dirty="0"/>
              <a:t>github.com/</a:t>
            </a:r>
            <a:r>
              <a:rPr lang="en-US" sz="1600" dirty="0" err="1"/>
              <a:t>GomathyVenkat</a:t>
            </a:r>
            <a:r>
              <a:rPr lang="en-US" sz="1600" dirty="0"/>
              <a:t>/411Practicum</a:t>
            </a:r>
          </a:p>
        </p:txBody>
      </p:sp>
    </p:spTree>
    <p:extLst>
      <p:ext uri="{BB962C8B-B14F-4D97-AF65-F5344CB8AC3E}">
        <p14:creationId xmlns:p14="http://schemas.microsoft.com/office/powerpoint/2010/main" val="2241880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C6F8C-222F-4376-9BC2-8A9879803C49}"/>
              </a:ext>
            </a:extLst>
          </p:cNvPr>
          <p:cNvSpPr>
            <a:spLocks noGrp="1"/>
          </p:cNvSpPr>
          <p:nvPr>
            <p:ph type="title"/>
          </p:nvPr>
        </p:nvSpPr>
        <p:spPr>
          <a:xfrm>
            <a:off x="1141413" y="618518"/>
            <a:ext cx="9905998" cy="965185"/>
          </a:xfrm>
        </p:spPr>
        <p:txBody>
          <a:bodyPr/>
          <a:lstStyle/>
          <a:p>
            <a:r>
              <a:rPr lang="en-US" dirty="0"/>
              <a:t>Alternatives</a:t>
            </a:r>
          </a:p>
        </p:txBody>
      </p:sp>
      <p:pic>
        <p:nvPicPr>
          <p:cNvPr id="1026" name="Picture 2" descr="https://www.otto-controls.com/-/media/products/joysticks/jhsffrictionholdhalleffectjoystick/jhsf-picture-a-web.ashx">
            <a:extLst>
              <a:ext uri="{FF2B5EF4-FFF2-40B4-BE49-F238E27FC236}">
                <a16:creationId xmlns:a16="http://schemas.microsoft.com/office/drawing/2014/main" id="{8AB14E96-B625-46FF-BD28-B61B8DD4223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5273" y="1516692"/>
            <a:ext cx="3567737" cy="382461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B4D9665-3CD0-45F2-9575-FD53B570E740}"/>
              </a:ext>
            </a:extLst>
          </p:cNvPr>
          <p:cNvSpPr txBox="1"/>
          <p:nvPr/>
        </p:nvSpPr>
        <p:spPr>
          <a:xfrm>
            <a:off x="3843010" y="1516692"/>
            <a:ext cx="7154944" cy="461665"/>
          </a:xfrm>
          <a:prstGeom prst="rect">
            <a:avLst/>
          </a:prstGeom>
          <a:noFill/>
        </p:spPr>
        <p:txBody>
          <a:bodyPr wrap="square" rtlCol="0">
            <a:spAutoFit/>
          </a:bodyPr>
          <a:lstStyle/>
          <a:p>
            <a:r>
              <a:rPr lang="en-US" sz="2400" dirty="0"/>
              <a:t>The joystick is the main alternative to our </a:t>
            </a:r>
            <a:r>
              <a:rPr lang="en-US" sz="2400" dirty="0" err="1"/>
              <a:t>Gecobot</a:t>
            </a:r>
            <a:r>
              <a:rPr lang="en-US" sz="2400" dirty="0"/>
              <a:t> system</a:t>
            </a:r>
          </a:p>
        </p:txBody>
      </p:sp>
      <p:graphicFrame>
        <p:nvGraphicFramePr>
          <p:cNvPr id="5" name="Table 4">
            <a:extLst>
              <a:ext uri="{FF2B5EF4-FFF2-40B4-BE49-F238E27FC236}">
                <a16:creationId xmlns:a16="http://schemas.microsoft.com/office/drawing/2014/main" id="{39C740F5-73B5-4036-9997-236E1C04AE7B}"/>
              </a:ext>
            </a:extLst>
          </p:cNvPr>
          <p:cNvGraphicFramePr>
            <a:graphicFrameLocks noGrp="1"/>
          </p:cNvGraphicFramePr>
          <p:nvPr>
            <p:extLst>
              <p:ext uri="{D42A27DB-BD31-4B8C-83A1-F6EECF244321}">
                <p14:modId xmlns:p14="http://schemas.microsoft.com/office/powerpoint/2010/main" val="3072130083"/>
              </p:ext>
            </p:extLst>
          </p:nvPr>
        </p:nvGraphicFramePr>
        <p:xfrm>
          <a:off x="3356482" y="2244420"/>
          <a:ext cx="8128000" cy="2830824"/>
        </p:xfrm>
        <a:graphic>
          <a:graphicData uri="http://schemas.openxmlformats.org/drawingml/2006/table">
            <a:tbl>
              <a:tblPr firstRow="1" bandRow="1">
                <a:tableStyleId>{FABFCF23-3B69-468F-B69F-88F6DE6A72F2}</a:tableStyleId>
              </a:tblPr>
              <a:tblGrid>
                <a:gridCol w="4064000">
                  <a:extLst>
                    <a:ext uri="{9D8B030D-6E8A-4147-A177-3AD203B41FA5}">
                      <a16:colId xmlns:a16="http://schemas.microsoft.com/office/drawing/2014/main" val="542188233"/>
                    </a:ext>
                  </a:extLst>
                </a:gridCol>
                <a:gridCol w="4064000">
                  <a:extLst>
                    <a:ext uri="{9D8B030D-6E8A-4147-A177-3AD203B41FA5}">
                      <a16:colId xmlns:a16="http://schemas.microsoft.com/office/drawing/2014/main" val="2180170555"/>
                    </a:ext>
                  </a:extLst>
                </a:gridCol>
              </a:tblGrid>
              <a:tr h="638808">
                <a:tc>
                  <a:txBody>
                    <a:bodyPr/>
                    <a:lstStyle/>
                    <a:p>
                      <a:pPr algn="ctr"/>
                      <a:r>
                        <a:rPr lang="en-US" dirty="0"/>
                        <a:t>Advantages</a:t>
                      </a:r>
                    </a:p>
                  </a:txBody>
                  <a:tcPr anchor="ctr"/>
                </a:tc>
                <a:tc>
                  <a:txBody>
                    <a:bodyPr/>
                    <a:lstStyle/>
                    <a:p>
                      <a:pPr algn="ctr"/>
                      <a:r>
                        <a:rPr lang="en-US" dirty="0"/>
                        <a:t>Disadvantages</a:t>
                      </a:r>
                    </a:p>
                  </a:txBody>
                  <a:tcPr anchor="ctr"/>
                </a:tc>
                <a:extLst>
                  <a:ext uri="{0D108BD9-81ED-4DB2-BD59-A6C34878D82A}">
                    <a16:rowId xmlns:a16="http://schemas.microsoft.com/office/drawing/2014/main" val="3283617226"/>
                  </a:ext>
                </a:extLst>
              </a:tr>
              <a:tr h="6388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Simple hardware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Mechanical parts can wear</a:t>
                      </a:r>
                    </a:p>
                  </a:txBody>
                  <a:tcPr anchor="ctr"/>
                </a:tc>
                <a:extLst>
                  <a:ext uri="{0D108BD9-81ED-4DB2-BD59-A6C34878D82A}">
                    <a16:rowId xmlns:a16="http://schemas.microsoft.com/office/drawing/2014/main" val="4289697501"/>
                  </a:ext>
                </a:extLst>
              </a:tr>
              <a:tr h="638808">
                <a:tc>
                  <a:txBody>
                    <a:bodyPr/>
                    <a:lstStyle/>
                    <a:p>
                      <a:r>
                        <a:rPr lang="en-US" dirty="0"/>
                        <a:t>Up to 6 degrees of freedom</a:t>
                      </a:r>
                    </a:p>
                  </a:txBody>
                  <a:tcPr anchor="ctr"/>
                </a:tc>
                <a:tc>
                  <a:txBody>
                    <a:bodyPr/>
                    <a:lstStyle/>
                    <a:p>
                      <a:r>
                        <a:rPr lang="en-US" dirty="0"/>
                        <a:t>Requires some effort to move</a:t>
                      </a:r>
                    </a:p>
                  </a:txBody>
                  <a:tcPr anchor="ctr"/>
                </a:tc>
                <a:extLst>
                  <a:ext uri="{0D108BD9-81ED-4DB2-BD59-A6C34878D82A}">
                    <a16:rowId xmlns:a16="http://schemas.microsoft.com/office/drawing/2014/main" val="973175281"/>
                  </a:ext>
                </a:extLst>
              </a:tr>
              <a:tr h="638808">
                <a:tc>
                  <a:txBody>
                    <a:bodyPr/>
                    <a:lstStyle/>
                    <a:p>
                      <a:r>
                        <a:rPr lang="en-US" dirty="0"/>
                        <a:t>Programmable for:</a:t>
                      </a:r>
                    </a:p>
                    <a:p>
                      <a:pPr marL="285750" indent="-285750">
                        <a:buFont typeface="Arial" panose="020B0604020202020204" pitchFamily="34" charset="0"/>
                        <a:buChar char="•"/>
                      </a:pPr>
                      <a:r>
                        <a:rPr lang="en-US" dirty="0"/>
                        <a:t>Force feedback</a:t>
                      </a:r>
                    </a:p>
                    <a:p>
                      <a:pPr marL="285750" indent="-285750">
                        <a:buFont typeface="Arial" panose="020B0604020202020204" pitchFamily="34" charset="0"/>
                        <a:buChar char="•"/>
                      </a:pPr>
                      <a:r>
                        <a:rPr lang="en-US" dirty="0"/>
                        <a:t>Various transmission systems</a:t>
                      </a:r>
                    </a:p>
                  </a:txBody>
                  <a:tcPr anchor="ctr"/>
                </a:tc>
                <a:tc>
                  <a:txBody>
                    <a:bodyPr/>
                    <a:lstStyle/>
                    <a:p>
                      <a:r>
                        <a:rPr lang="en-US" dirty="0"/>
                        <a:t>High power consumption, usually plugged in to a wall outlet</a:t>
                      </a:r>
                    </a:p>
                  </a:txBody>
                  <a:tcPr anchor="ctr"/>
                </a:tc>
                <a:extLst>
                  <a:ext uri="{0D108BD9-81ED-4DB2-BD59-A6C34878D82A}">
                    <a16:rowId xmlns:a16="http://schemas.microsoft.com/office/drawing/2014/main" val="1329615868"/>
                  </a:ext>
                </a:extLst>
              </a:tr>
            </a:tbl>
          </a:graphicData>
        </a:graphic>
      </p:graphicFrame>
      <p:sp>
        <p:nvSpPr>
          <p:cNvPr id="3" name="TextBox 2">
            <a:extLst>
              <a:ext uri="{FF2B5EF4-FFF2-40B4-BE49-F238E27FC236}">
                <a16:creationId xmlns:a16="http://schemas.microsoft.com/office/drawing/2014/main" id="{F275A204-F0C2-4F58-881D-B947D6059D91}"/>
              </a:ext>
            </a:extLst>
          </p:cNvPr>
          <p:cNvSpPr txBox="1"/>
          <p:nvPr/>
        </p:nvSpPr>
        <p:spPr>
          <a:xfrm flipH="1">
            <a:off x="2883770" y="5341307"/>
            <a:ext cx="6421283" cy="830997"/>
          </a:xfrm>
          <a:prstGeom prst="rect">
            <a:avLst/>
          </a:prstGeom>
          <a:noFill/>
        </p:spPr>
        <p:txBody>
          <a:bodyPr wrap="square" rtlCol="0">
            <a:spAutoFit/>
          </a:bodyPr>
          <a:lstStyle/>
          <a:p>
            <a:pPr algn="ctr"/>
            <a:r>
              <a:rPr lang="en-US" sz="2400" dirty="0">
                <a:solidFill>
                  <a:srgbClr val="FFFF00"/>
                </a:solidFill>
              </a:rPr>
              <a:t>Joysticks have been around for too long.</a:t>
            </a:r>
          </a:p>
          <a:p>
            <a:pPr algn="ctr"/>
            <a:r>
              <a:rPr lang="en-US" sz="2400" dirty="0">
                <a:solidFill>
                  <a:srgbClr val="FFFF00"/>
                </a:solidFill>
              </a:rPr>
              <a:t>It is worth looking into alternatives to replace them.</a:t>
            </a:r>
          </a:p>
        </p:txBody>
      </p:sp>
    </p:spTree>
    <p:extLst>
      <p:ext uri="{BB962C8B-B14F-4D97-AF65-F5344CB8AC3E}">
        <p14:creationId xmlns:p14="http://schemas.microsoft.com/office/powerpoint/2010/main" val="2303598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57524-391D-4F9A-A53E-0C93AB0E2891}"/>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2F4F2890-30BB-41B1-A508-02243D3D1687}"/>
              </a:ext>
            </a:extLst>
          </p:cNvPr>
          <p:cNvSpPr>
            <a:spLocks noGrp="1"/>
          </p:cNvSpPr>
          <p:nvPr>
            <p:ph idx="1"/>
          </p:nvPr>
        </p:nvSpPr>
        <p:spPr>
          <a:xfrm>
            <a:off x="1141412" y="2249487"/>
            <a:ext cx="9905999" cy="1478570"/>
          </a:xfrm>
        </p:spPr>
        <p:txBody>
          <a:bodyPr/>
          <a:lstStyle/>
          <a:p>
            <a:pPr marL="0" indent="0">
              <a:buNone/>
            </a:pPr>
            <a:r>
              <a:rPr lang="en-US" dirty="0"/>
              <a:t>Need a device that</a:t>
            </a:r>
          </a:p>
          <a:p>
            <a:pPr lvl="1"/>
            <a:r>
              <a:rPr lang="en-US" dirty="0"/>
              <a:t>Has the simplicity of a joystick</a:t>
            </a:r>
          </a:p>
          <a:p>
            <a:pPr lvl="1"/>
            <a:r>
              <a:rPr lang="en-US" dirty="0"/>
              <a:t>Has at least 2 degrees of freedom (forward/backward + yawing)</a:t>
            </a:r>
          </a:p>
        </p:txBody>
      </p:sp>
      <p:pic>
        <p:nvPicPr>
          <p:cNvPr id="4" name="Picture 3">
            <a:extLst>
              <a:ext uri="{FF2B5EF4-FFF2-40B4-BE49-F238E27FC236}">
                <a16:creationId xmlns:a16="http://schemas.microsoft.com/office/drawing/2014/main" id="{521154B8-CDD9-44F4-BAEB-C579112AB73E}"/>
              </a:ext>
            </a:extLst>
          </p:cNvPr>
          <p:cNvPicPr>
            <a:picLocks noChangeAspect="1"/>
          </p:cNvPicPr>
          <p:nvPr/>
        </p:nvPicPr>
        <p:blipFill>
          <a:blip r:embed="rId3"/>
          <a:stretch>
            <a:fillRect/>
          </a:stretch>
        </p:blipFill>
        <p:spPr>
          <a:xfrm>
            <a:off x="3751310" y="3880456"/>
            <a:ext cx="2343101" cy="1904050"/>
          </a:xfrm>
          <a:prstGeom prst="rect">
            <a:avLst/>
          </a:prstGeom>
        </p:spPr>
      </p:pic>
      <p:pic>
        <p:nvPicPr>
          <p:cNvPr id="5" name="Picture 4">
            <a:extLst>
              <a:ext uri="{FF2B5EF4-FFF2-40B4-BE49-F238E27FC236}">
                <a16:creationId xmlns:a16="http://schemas.microsoft.com/office/drawing/2014/main" id="{72DBF223-DA88-4CD1-AAE0-7E38E75F0140}"/>
              </a:ext>
            </a:extLst>
          </p:cNvPr>
          <p:cNvPicPr>
            <a:picLocks noChangeAspect="1"/>
          </p:cNvPicPr>
          <p:nvPr/>
        </p:nvPicPr>
        <p:blipFill>
          <a:blip r:embed="rId4"/>
          <a:stretch>
            <a:fillRect/>
          </a:stretch>
        </p:blipFill>
        <p:spPr>
          <a:xfrm>
            <a:off x="6094411" y="3880456"/>
            <a:ext cx="2229457" cy="1908973"/>
          </a:xfrm>
          <a:prstGeom prst="rect">
            <a:avLst/>
          </a:prstGeom>
        </p:spPr>
      </p:pic>
    </p:spTree>
    <p:extLst>
      <p:ext uri="{BB962C8B-B14F-4D97-AF65-F5344CB8AC3E}">
        <p14:creationId xmlns:p14="http://schemas.microsoft.com/office/powerpoint/2010/main" val="1687948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57524-391D-4F9A-A53E-0C93AB0E2891}"/>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2F4F2890-30BB-41B1-A508-02243D3D1687}"/>
              </a:ext>
            </a:extLst>
          </p:cNvPr>
          <p:cNvSpPr>
            <a:spLocks noGrp="1"/>
          </p:cNvSpPr>
          <p:nvPr>
            <p:ph idx="1"/>
          </p:nvPr>
        </p:nvSpPr>
        <p:spPr/>
        <p:txBody>
          <a:bodyPr/>
          <a:lstStyle/>
          <a:p>
            <a:pPr marL="0" indent="0">
              <a:buNone/>
            </a:pPr>
            <a:r>
              <a:rPr lang="en-US" dirty="0"/>
              <a:t>Need a device that</a:t>
            </a:r>
          </a:p>
          <a:p>
            <a:pPr lvl="1"/>
            <a:r>
              <a:rPr lang="en-US" dirty="0"/>
              <a:t>Has the simplicity of a joystick</a:t>
            </a:r>
          </a:p>
          <a:p>
            <a:pPr lvl="1"/>
            <a:r>
              <a:rPr lang="en-US" dirty="0"/>
              <a:t>Has at least 2 degrees of freedom (forward/backward + yawing)</a:t>
            </a:r>
          </a:p>
          <a:p>
            <a:pPr lvl="1"/>
            <a:r>
              <a:rPr lang="en-US" dirty="0"/>
              <a:t>Costs as much or less than a joystick</a:t>
            </a:r>
          </a:p>
          <a:p>
            <a:pPr lvl="1"/>
            <a:r>
              <a:rPr lang="en-US" dirty="0"/>
              <a:t>Is not susceptible to mechanical wear (no moving parts)</a:t>
            </a:r>
          </a:p>
          <a:p>
            <a:pPr lvl="1"/>
            <a:r>
              <a:rPr lang="en-US" dirty="0"/>
              <a:t>Can be controlled relatively effortlessly</a:t>
            </a:r>
          </a:p>
          <a:p>
            <a:pPr lvl="1"/>
            <a:r>
              <a:rPr lang="en-US" dirty="0"/>
              <a:t>Offers the precision of a joystick</a:t>
            </a:r>
          </a:p>
        </p:txBody>
      </p:sp>
    </p:spTree>
    <p:extLst>
      <p:ext uri="{BB962C8B-B14F-4D97-AF65-F5344CB8AC3E}">
        <p14:creationId xmlns:p14="http://schemas.microsoft.com/office/powerpoint/2010/main" val="3423811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C8A35-4BAD-456D-B44A-09FBB4AA9F1F}"/>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CF01CB6F-2D27-4B3F-A8BF-7EB09A87A647}"/>
              </a:ext>
            </a:extLst>
          </p:cNvPr>
          <p:cNvSpPr>
            <a:spLocks noGrp="1"/>
          </p:cNvSpPr>
          <p:nvPr>
            <p:ph idx="1"/>
          </p:nvPr>
        </p:nvSpPr>
        <p:spPr/>
        <p:txBody>
          <a:bodyPr/>
          <a:lstStyle/>
          <a:p>
            <a:pPr marL="0" indent="0">
              <a:buNone/>
            </a:pPr>
            <a:r>
              <a:rPr lang="en-US" dirty="0"/>
              <a:t>Basic plan of action:</a:t>
            </a:r>
          </a:p>
          <a:p>
            <a:pPr lvl="1"/>
            <a:r>
              <a:rPr lang="en-US" dirty="0"/>
              <a:t>Accelerometer to read hand gestures</a:t>
            </a:r>
          </a:p>
          <a:p>
            <a:pPr lvl="1"/>
            <a:r>
              <a:rPr lang="en-US" dirty="0"/>
              <a:t>Processor to convert signal from accelerometer</a:t>
            </a:r>
          </a:p>
          <a:p>
            <a:pPr lvl="1"/>
            <a:r>
              <a:rPr lang="en-US" dirty="0"/>
              <a:t>Wireless transmit / receive system</a:t>
            </a:r>
          </a:p>
          <a:p>
            <a:pPr lvl="1"/>
            <a:r>
              <a:rPr lang="en-US" dirty="0"/>
              <a:t>Motor driver to drive a simple robot chassis</a:t>
            </a:r>
          </a:p>
          <a:p>
            <a:pPr lvl="1"/>
            <a:r>
              <a:rPr lang="en-US" dirty="0"/>
              <a:t>A budget of $200 (including spare parts, exploratory purchases and test circuit boards)</a:t>
            </a:r>
          </a:p>
        </p:txBody>
      </p:sp>
    </p:spTree>
    <p:extLst>
      <p:ext uri="{BB962C8B-B14F-4D97-AF65-F5344CB8AC3E}">
        <p14:creationId xmlns:p14="http://schemas.microsoft.com/office/powerpoint/2010/main" val="1327939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E007F-04CC-4F9E-9156-FD702B5ACBC1}"/>
              </a:ext>
            </a:extLst>
          </p:cNvPr>
          <p:cNvSpPr>
            <a:spLocks noGrp="1"/>
          </p:cNvSpPr>
          <p:nvPr>
            <p:ph type="title"/>
          </p:nvPr>
        </p:nvSpPr>
        <p:spPr>
          <a:xfrm>
            <a:off x="1141413" y="618518"/>
            <a:ext cx="9905998" cy="531552"/>
          </a:xfrm>
        </p:spPr>
        <p:txBody>
          <a:bodyPr>
            <a:normAutofit fontScale="90000"/>
          </a:bodyPr>
          <a:lstStyle/>
          <a:p>
            <a:r>
              <a:rPr lang="en-US" dirty="0"/>
              <a:t>Approach – Schedule Overview (Test Board)</a:t>
            </a:r>
          </a:p>
        </p:txBody>
      </p:sp>
      <p:sp>
        <p:nvSpPr>
          <p:cNvPr id="3" name="Rectangle: Rounded Corners 2">
            <a:extLst>
              <a:ext uri="{FF2B5EF4-FFF2-40B4-BE49-F238E27FC236}">
                <a16:creationId xmlns:a16="http://schemas.microsoft.com/office/drawing/2014/main" id="{3632FCD0-7D8A-46D0-B7D8-F1444B42ABFA}"/>
              </a:ext>
            </a:extLst>
          </p:cNvPr>
          <p:cNvSpPr/>
          <p:nvPr/>
        </p:nvSpPr>
        <p:spPr>
          <a:xfrm>
            <a:off x="3309578" y="1298658"/>
            <a:ext cx="2553895" cy="2187019"/>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Circuit design</a:t>
            </a:r>
          </a:p>
          <a:p>
            <a:pPr algn="ctr"/>
            <a:r>
              <a:rPr lang="en-US" sz="2000" dirty="0"/>
              <a:t>(10/12-10/18)</a:t>
            </a:r>
          </a:p>
          <a:p>
            <a:pPr algn="ctr"/>
            <a:endParaRPr lang="en-US" sz="2000" dirty="0"/>
          </a:p>
          <a:p>
            <a:pPr marL="285750" indent="-285750">
              <a:buFont typeface="Arial" panose="020B0604020202020204" pitchFamily="34" charset="0"/>
              <a:buChar char="•"/>
            </a:pPr>
            <a:r>
              <a:rPr lang="en-US" sz="1400" dirty="0"/>
              <a:t>Make list of parts, order them.</a:t>
            </a:r>
          </a:p>
          <a:p>
            <a:pPr marL="285750" indent="-285750">
              <a:buFont typeface="Arial" panose="020B0604020202020204" pitchFamily="34" charset="0"/>
              <a:buChar char="•"/>
            </a:pPr>
            <a:r>
              <a:rPr lang="en-US" sz="1400" dirty="0" err="1"/>
              <a:t>EagleCAD</a:t>
            </a:r>
            <a:r>
              <a:rPr lang="en-US" sz="1400" dirty="0"/>
              <a:t> schematic and layout for test prototype</a:t>
            </a:r>
          </a:p>
          <a:p>
            <a:pPr marL="285750" indent="-285750">
              <a:buFont typeface="Arial" panose="020B0604020202020204" pitchFamily="34" charset="0"/>
              <a:buChar char="•"/>
            </a:pPr>
            <a:endParaRPr lang="en-US" sz="1400" dirty="0"/>
          </a:p>
        </p:txBody>
      </p:sp>
      <p:sp>
        <p:nvSpPr>
          <p:cNvPr id="4" name="Rectangle: Rounded Corners 3">
            <a:extLst>
              <a:ext uri="{FF2B5EF4-FFF2-40B4-BE49-F238E27FC236}">
                <a16:creationId xmlns:a16="http://schemas.microsoft.com/office/drawing/2014/main" id="{9866342A-AAD5-4659-A61F-D408F6A5ECD2}"/>
              </a:ext>
            </a:extLst>
          </p:cNvPr>
          <p:cNvSpPr/>
          <p:nvPr/>
        </p:nvSpPr>
        <p:spPr>
          <a:xfrm>
            <a:off x="283572" y="1298658"/>
            <a:ext cx="2553894" cy="4940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Initial groundwork</a:t>
            </a:r>
          </a:p>
          <a:p>
            <a:pPr algn="ctr"/>
            <a:r>
              <a:rPr lang="en-US" sz="2000" dirty="0"/>
              <a:t>(10/02-10/10)</a:t>
            </a:r>
          </a:p>
          <a:p>
            <a:pPr algn="ctr"/>
            <a:endParaRPr lang="en-US" sz="2000" dirty="0"/>
          </a:p>
          <a:p>
            <a:pPr marL="285750" indent="-285750">
              <a:buFont typeface="Arial" panose="020B0604020202020204" pitchFamily="34" charset="0"/>
              <a:buChar char="•"/>
            </a:pPr>
            <a:r>
              <a:rPr lang="en-US" sz="1400" dirty="0"/>
              <a:t>Look for similar projects online</a:t>
            </a:r>
          </a:p>
          <a:p>
            <a:pPr marL="285750" indent="-285750">
              <a:buFont typeface="Arial" panose="020B0604020202020204" pitchFamily="34" charset="0"/>
              <a:buChar char="•"/>
            </a:pPr>
            <a:r>
              <a:rPr lang="en-US" sz="1400" dirty="0"/>
              <a:t>See if idea can be achieved within budget</a:t>
            </a:r>
          </a:p>
          <a:p>
            <a:pPr marL="285750" indent="-285750">
              <a:buFont typeface="Arial" panose="020B0604020202020204" pitchFamily="34" charset="0"/>
              <a:buChar char="•"/>
            </a:pPr>
            <a:r>
              <a:rPr lang="en-US" sz="1400" dirty="0"/>
              <a:t>Set up wiki and drive for collaboration</a:t>
            </a:r>
          </a:p>
        </p:txBody>
      </p:sp>
      <p:sp>
        <p:nvSpPr>
          <p:cNvPr id="5" name="Rectangle: Rounded Corners 4">
            <a:extLst>
              <a:ext uri="{FF2B5EF4-FFF2-40B4-BE49-F238E27FC236}">
                <a16:creationId xmlns:a16="http://schemas.microsoft.com/office/drawing/2014/main" id="{52ACAAE2-4CF3-4C77-B1A7-45B22443B7FF}"/>
              </a:ext>
            </a:extLst>
          </p:cNvPr>
          <p:cNvSpPr/>
          <p:nvPr/>
        </p:nvSpPr>
        <p:spPr>
          <a:xfrm>
            <a:off x="3309577" y="4017230"/>
            <a:ext cx="2553895" cy="222225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Code</a:t>
            </a:r>
          </a:p>
          <a:p>
            <a:pPr algn="ctr"/>
            <a:r>
              <a:rPr lang="en-US" sz="2000" dirty="0"/>
              <a:t>(10/15-10/19)</a:t>
            </a:r>
          </a:p>
          <a:p>
            <a:pPr algn="ctr"/>
            <a:endParaRPr lang="en-US" sz="2000" dirty="0"/>
          </a:p>
          <a:p>
            <a:pPr marL="285750" indent="-285750">
              <a:buFont typeface="Arial" panose="020B0604020202020204" pitchFamily="34" charset="0"/>
              <a:buChar char="•"/>
            </a:pPr>
            <a:r>
              <a:rPr lang="en-US" sz="1400" dirty="0"/>
              <a:t>Look for reusable code</a:t>
            </a:r>
          </a:p>
          <a:p>
            <a:pPr marL="285750" indent="-285750">
              <a:buFont typeface="Arial" panose="020B0604020202020204" pitchFamily="34" charset="0"/>
              <a:buChar char="•"/>
            </a:pPr>
            <a:r>
              <a:rPr lang="en-US" sz="1400" dirty="0"/>
              <a:t>Decide on how to code processor(s)</a:t>
            </a:r>
          </a:p>
          <a:p>
            <a:pPr marL="285750" indent="-285750">
              <a:buFont typeface="Arial" panose="020B0604020202020204" pitchFamily="34" charset="0"/>
              <a:buChar char="•"/>
            </a:pPr>
            <a:r>
              <a:rPr lang="en-US" sz="1400" dirty="0"/>
              <a:t>Set up environment</a:t>
            </a:r>
          </a:p>
        </p:txBody>
      </p:sp>
      <p:sp>
        <p:nvSpPr>
          <p:cNvPr id="6" name="Arrow: Right 5">
            <a:extLst>
              <a:ext uri="{FF2B5EF4-FFF2-40B4-BE49-F238E27FC236}">
                <a16:creationId xmlns:a16="http://schemas.microsoft.com/office/drawing/2014/main" id="{9EE1098E-70D5-44FE-82B5-B47FC40B0521}"/>
              </a:ext>
            </a:extLst>
          </p:cNvPr>
          <p:cNvSpPr/>
          <p:nvPr/>
        </p:nvSpPr>
        <p:spPr>
          <a:xfrm>
            <a:off x="2856705" y="2255478"/>
            <a:ext cx="433633" cy="273378"/>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87630FBC-C30C-4803-85D4-404B59CF2E2E}"/>
              </a:ext>
            </a:extLst>
          </p:cNvPr>
          <p:cNvSpPr/>
          <p:nvPr/>
        </p:nvSpPr>
        <p:spPr>
          <a:xfrm>
            <a:off x="2856705" y="4991667"/>
            <a:ext cx="433633" cy="273378"/>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5D42D56-76BA-4108-823F-7528ED7EB039}"/>
              </a:ext>
            </a:extLst>
          </p:cNvPr>
          <p:cNvSpPr/>
          <p:nvPr/>
        </p:nvSpPr>
        <p:spPr>
          <a:xfrm>
            <a:off x="9361585" y="1298658"/>
            <a:ext cx="2553894" cy="4940822"/>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Build and test board</a:t>
            </a:r>
          </a:p>
          <a:p>
            <a:pPr algn="ctr"/>
            <a:r>
              <a:rPr lang="en-US" sz="2000" dirty="0"/>
              <a:t>(11/1-11/6)</a:t>
            </a:r>
          </a:p>
          <a:p>
            <a:pPr algn="ctr"/>
            <a:endParaRPr lang="en-US" dirty="0"/>
          </a:p>
          <a:p>
            <a:pPr marL="285750" indent="-285750">
              <a:buFont typeface="Arial" panose="020B0604020202020204" pitchFamily="34" charset="0"/>
              <a:buChar char="•"/>
            </a:pPr>
            <a:r>
              <a:rPr lang="en-US" sz="1400" dirty="0"/>
              <a:t>Print board in EPL for test layout</a:t>
            </a:r>
          </a:p>
          <a:p>
            <a:pPr marL="285750" indent="-285750">
              <a:buFont typeface="Arial" panose="020B0604020202020204" pitchFamily="34" charset="0"/>
              <a:buChar char="•"/>
            </a:pPr>
            <a:r>
              <a:rPr lang="en-US" sz="1400" dirty="0"/>
              <a:t>Verify etches</a:t>
            </a:r>
          </a:p>
          <a:p>
            <a:pPr marL="285750" indent="-285750">
              <a:buFont typeface="Arial" panose="020B0604020202020204" pitchFamily="34" charset="0"/>
              <a:buChar char="•"/>
            </a:pPr>
            <a:r>
              <a:rPr lang="en-US" sz="1400" dirty="0"/>
              <a:t>Solder through hole components</a:t>
            </a:r>
          </a:p>
          <a:p>
            <a:pPr marL="285750" indent="-285750">
              <a:buFont typeface="Arial" panose="020B0604020202020204" pitchFamily="34" charset="0"/>
              <a:buChar char="•"/>
            </a:pPr>
            <a:r>
              <a:rPr lang="en-US" sz="1400" dirty="0"/>
              <a:t>Perform initial tests for voltages, power consumption, code debug</a:t>
            </a:r>
          </a:p>
          <a:p>
            <a:pPr marL="285750" indent="-285750">
              <a:buFont typeface="Arial" panose="020B0604020202020204" pitchFamily="34" charset="0"/>
              <a:buChar char="•"/>
            </a:pPr>
            <a:r>
              <a:rPr lang="en-US" sz="1400" dirty="0"/>
              <a:t>Test drivability, debug issues</a:t>
            </a:r>
          </a:p>
        </p:txBody>
      </p:sp>
      <p:sp>
        <p:nvSpPr>
          <p:cNvPr id="9" name="Arrow: Right 8">
            <a:extLst>
              <a:ext uri="{FF2B5EF4-FFF2-40B4-BE49-F238E27FC236}">
                <a16:creationId xmlns:a16="http://schemas.microsoft.com/office/drawing/2014/main" id="{5CAFA64D-53E0-4120-8B11-E565FA2406D5}"/>
              </a:ext>
            </a:extLst>
          </p:cNvPr>
          <p:cNvSpPr/>
          <p:nvPr/>
        </p:nvSpPr>
        <p:spPr>
          <a:xfrm>
            <a:off x="5882711" y="2255478"/>
            <a:ext cx="433633" cy="273378"/>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8235BDF4-E754-439B-BAD3-9A4EA42B391B}"/>
              </a:ext>
            </a:extLst>
          </p:cNvPr>
          <p:cNvSpPr/>
          <p:nvPr/>
        </p:nvSpPr>
        <p:spPr>
          <a:xfrm>
            <a:off x="5882710" y="4991667"/>
            <a:ext cx="433633" cy="273378"/>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Up-Down 10">
            <a:extLst>
              <a:ext uri="{FF2B5EF4-FFF2-40B4-BE49-F238E27FC236}">
                <a16:creationId xmlns:a16="http://schemas.microsoft.com/office/drawing/2014/main" id="{9999998B-C0A3-4A83-9457-16AFF36BFB96}"/>
              </a:ext>
            </a:extLst>
          </p:cNvPr>
          <p:cNvSpPr/>
          <p:nvPr/>
        </p:nvSpPr>
        <p:spPr>
          <a:xfrm>
            <a:off x="4473804" y="3485677"/>
            <a:ext cx="225440" cy="531552"/>
          </a:xfrm>
          <a:prstGeom prst="upDown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7F02A6C1-652A-4F79-991F-D0AD517AE379}"/>
              </a:ext>
            </a:extLst>
          </p:cNvPr>
          <p:cNvSpPr/>
          <p:nvPr/>
        </p:nvSpPr>
        <p:spPr>
          <a:xfrm>
            <a:off x="6335582" y="1298658"/>
            <a:ext cx="2553894" cy="4940822"/>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Block Testing</a:t>
            </a:r>
          </a:p>
          <a:p>
            <a:pPr algn="ctr"/>
            <a:r>
              <a:rPr lang="en-US" sz="2000" dirty="0"/>
              <a:t>(10/21-10/27)</a:t>
            </a:r>
          </a:p>
          <a:p>
            <a:pPr algn="ctr"/>
            <a:endParaRPr lang="en-US" dirty="0"/>
          </a:p>
          <a:p>
            <a:pPr marL="285750" indent="-285750">
              <a:buFont typeface="Arial" panose="020B0604020202020204" pitchFamily="34" charset="0"/>
              <a:buChar char="•"/>
            </a:pPr>
            <a:r>
              <a:rPr lang="en-US" sz="1400" dirty="0"/>
              <a:t>Accelerometer fundamental test</a:t>
            </a:r>
          </a:p>
          <a:p>
            <a:pPr marL="285750" indent="-285750">
              <a:buFont typeface="Arial" panose="020B0604020202020204" pitchFamily="34" charset="0"/>
              <a:buChar char="•"/>
            </a:pPr>
            <a:r>
              <a:rPr lang="en-US" sz="1400" dirty="0"/>
              <a:t>Voltage regulator output</a:t>
            </a:r>
          </a:p>
          <a:p>
            <a:pPr marL="285750" indent="-285750">
              <a:buFont typeface="Arial" panose="020B0604020202020204" pitchFamily="34" charset="0"/>
              <a:buChar char="•"/>
            </a:pPr>
            <a:r>
              <a:rPr lang="en-US" sz="1400" dirty="0"/>
              <a:t>Transmitter / receiver communication</a:t>
            </a:r>
          </a:p>
          <a:p>
            <a:pPr marL="285750" indent="-285750">
              <a:buFont typeface="Arial" panose="020B0604020202020204" pitchFamily="34" charset="0"/>
              <a:buChar char="•"/>
            </a:pPr>
            <a:r>
              <a:rPr lang="en-US" sz="1400" dirty="0"/>
              <a:t>Motor on power draw</a:t>
            </a:r>
          </a:p>
          <a:p>
            <a:pPr marL="285750" indent="-285750">
              <a:buFont typeface="Arial" panose="020B0604020202020204" pitchFamily="34" charset="0"/>
              <a:buChar char="•"/>
            </a:pPr>
            <a:r>
              <a:rPr lang="en-US" sz="1400" dirty="0"/>
              <a:t>Driver IC to motor output test</a:t>
            </a:r>
          </a:p>
        </p:txBody>
      </p:sp>
      <p:sp>
        <p:nvSpPr>
          <p:cNvPr id="13" name="Arrow: Right 12">
            <a:extLst>
              <a:ext uri="{FF2B5EF4-FFF2-40B4-BE49-F238E27FC236}">
                <a16:creationId xmlns:a16="http://schemas.microsoft.com/office/drawing/2014/main" id="{B129D56C-4CF6-4628-A4CA-CB6BBB281465}"/>
              </a:ext>
            </a:extLst>
          </p:cNvPr>
          <p:cNvSpPr/>
          <p:nvPr/>
        </p:nvSpPr>
        <p:spPr>
          <a:xfrm>
            <a:off x="8908714" y="2255478"/>
            <a:ext cx="433633" cy="273378"/>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B1C9A2BA-C15B-49F3-828C-19692C040978}"/>
              </a:ext>
            </a:extLst>
          </p:cNvPr>
          <p:cNvSpPr/>
          <p:nvPr/>
        </p:nvSpPr>
        <p:spPr>
          <a:xfrm>
            <a:off x="8927952" y="4991667"/>
            <a:ext cx="433633" cy="273378"/>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1924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E007F-04CC-4F9E-9156-FD702B5ACBC1}"/>
              </a:ext>
            </a:extLst>
          </p:cNvPr>
          <p:cNvSpPr>
            <a:spLocks noGrp="1"/>
          </p:cNvSpPr>
          <p:nvPr>
            <p:ph type="title"/>
          </p:nvPr>
        </p:nvSpPr>
        <p:spPr>
          <a:xfrm>
            <a:off x="1141413" y="618518"/>
            <a:ext cx="9905998" cy="531552"/>
          </a:xfrm>
        </p:spPr>
        <p:txBody>
          <a:bodyPr>
            <a:normAutofit fontScale="90000"/>
          </a:bodyPr>
          <a:lstStyle/>
          <a:p>
            <a:r>
              <a:rPr lang="en-US" dirty="0"/>
              <a:t>Approach – Schedule Overview (Final Product)</a:t>
            </a:r>
          </a:p>
        </p:txBody>
      </p:sp>
      <p:sp>
        <p:nvSpPr>
          <p:cNvPr id="12" name="Rectangle: Rounded Corners 11">
            <a:extLst>
              <a:ext uri="{FF2B5EF4-FFF2-40B4-BE49-F238E27FC236}">
                <a16:creationId xmlns:a16="http://schemas.microsoft.com/office/drawing/2014/main" id="{EC6C1C57-EB5D-4DB5-A5B2-183705EA0344}"/>
              </a:ext>
            </a:extLst>
          </p:cNvPr>
          <p:cNvSpPr/>
          <p:nvPr/>
        </p:nvSpPr>
        <p:spPr>
          <a:xfrm>
            <a:off x="1141415" y="1630836"/>
            <a:ext cx="2207025" cy="187357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(11/8-11/10)</a:t>
            </a:r>
          </a:p>
          <a:p>
            <a:pPr algn="ctr"/>
            <a:endParaRPr lang="en-US" sz="1600" dirty="0"/>
          </a:p>
          <a:p>
            <a:pPr algn="ctr"/>
            <a:r>
              <a:rPr lang="en-US" sz="1600" dirty="0"/>
              <a:t>Adjust circuit design and code to solve test board challenges, retest functionality</a:t>
            </a:r>
          </a:p>
        </p:txBody>
      </p:sp>
      <p:sp>
        <p:nvSpPr>
          <p:cNvPr id="13" name="Rectangle: Rounded Corners 12">
            <a:extLst>
              <a:ext uri="{FF2B5EF4-FFF2-40B4-BE49-F238E27FC236}">
                <a16:creationId xmlns:a16="http://schemas.microsoft.com/office/drawing/2014/main" id="{48AD662D-AAF1-4A8D-AC24-E4845E966FF9}"/>
              </a:ext>
            </a:extLst>
          </p:cNvPr>
          <p:cNvSpPr/>
          <p:nvPr/>
        </p:nvSpPr>
        <p:spPr>
          <a:xfrm>
            <a:off x="3749183" y="1630836"/>
            <a:ext cx="2207025" cy="1873577"/>
          </a:xfrm>
          <a:prstGeom prst="round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(11/10-11/13)</a:t>
            </a:r>
          </a:p>
          <a:p>
            <a:pPr algn="ctr"/>
            <a:endParaRPr lang="en-US" sz="1600" dirty="0"/>
          </a:p>
          <a:p>
            <a:pPr algn="ctr"/>
            <a:r>
              <a:rPr lang="en-US" sz="1600" dirty="0"/>
              <a:t>Prepare new schematic with Andrew’s guidelines</a:t>
            </a:r>
          </a:p>
        </p:txBody>
      </p:sp>
      <p:sp>
        <p:nvSpPr>
          <p:cNvPr id="14" name="Rectangle: Rounded Corners 13">
            <a:extLst>
              <a:ext uri="{FF2B5EF4-FFF2-40B4-BE49-F238E27FC236}">
                <a16:creationId xmlns:a16="http://schemas.microsoft.com/office/drawing/2014/main" id="{9295F6EE-10AB-47A0-A42E-14E60AE7E26F}"/>
              </a:ext>
            </a:extLst>
          </p:cNvPr>
          <p:cNvSpPr/>
          <p:nvPr/>
        </p:nvSpPr>
        <p:spPr>
          <a:xfrm>
            <a:off x="6356953" y="1630837"/>
            <a:ext cx="2207025" cy="1873577"/>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(11/13-11/16)</a:t>
            </a:r>
          </a:p>
          <a:p>
            <a:pPr algn="ctr"/>
            <a:endParaRPr lang="en-US" sz="1600" dirty="0"/>
          </a:p>
          <a:p>
            <a:pPr algn="ctr"/>
            <a:r>
              <a:rPr lang="en-US" sz="1600" dirty="0"/>
              <a:t>Extract layout on </a:t>
            </a:r>
            <a:r>
              <a:rPr lang="en-US" sz="1600" dirty="0" err="1"/>
              <a:t>EagleCAD</a:t>
            </a:r>
            <a:r>
              <a:rPr lang="en-US" sz="1600" dirty="0"/>
              <a:t>, verify </a:t>
            </a:r>
            <a:r>
              <a:rPr lang="en-US" sz="1600" dirty="0" err="1"/>
              <a:t>OshPark</a:t>
            </a:r>
            <a:r>
              <a:rPr lang="en-US" sz="1600" dirty="0"/>
              <a:t> DRC compliance</a:t>
            </a:r>
          </a:p>
        </p:txBody>
      </p:sp>
      <p:sp>
        <p:nvSpPr>
          <p:cNvPr id="15" name="Rectangle: Rounded Corners 14">
            <a:extLst>
              <a:ext uri="{FF2B5EF4-FFF2-40B4-BE49-F238E27FC236}">
                <a16:creationId xmlns:a16="http://schemas.microsoft.com/office/drawing/2014/main" id="{59122C79-3676-4C4D-84C5-818FBDA97F6B}"/>
              </a:ext>
            </a:extLst>
          </p:cNvPr>
          <p:cNvSpPr/>
          <p:nvPr/>
        </p:nvSpPr>
        <p:spPr>
          <a:xfrm>
            <a:off x="8964721" y="1630837"/>
            <a:ext cx="2207025" cy="1873577"/>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(11/16)</a:t>
            </a:r>
          </a:p>
          <a:p>
            <a:pPr algn="ctr"/>
            <a:endParaRPr lang="en-US" sz="1600" dirty="0"/>
          </a:p>
          <a:p>
            <a:pPr algn="ctr"/>
            <a:r>
              <a:rPr lang="en-US" sz="1600" dirty="0"/>
              <a:t>Send final layouts to </a:t>
            </a:r>
            <a:r>
              <a:rPr lang="en-US" sz="1600" dirty="0" err="1"/>
              <a:t>OshPark</a:t>
            </a:r>
            <a:r>
              <a:rPr lang="en-US" sz="1600" dirty="0"/>
              <a:t> after Andrew’s approval</a:t>
            </a:r>
          </a:p>
        </p:txBody>
      </p:sp>
      <p:sp>
        <p:nvSpPr>
          <p:cNvPr id="16" name="Arrow: Right 15">
            <a:extLst>
              <a:ext uri="{FF2B5EF4-FFF2-40B4-BE49-F238E27FC236}">
                <a16:creationId xmlns:a16="http://schemas.microsoft.com/office/drawing/2014/main" id="{E6F2AC9B-1174-491B-B507-852ADB2D7C64}"/>
              </a:ext>
            </a:extLst>
          </p:cNvPr>
          <p:cNvSpPr/>
          <p:nvPr/>
        </p:nvSpPr>
        <p:spPr>
          <a:xfrm>
            <a:off x="3348438" y="2404397"/>
            <a:ext cx="415795" cy="326454"/>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7" name="Arrow: Right 16">
            <a:extLst>
              <a:ext uri="{FF2B5EF4-FFF2-40B4-BE49-F238E27FC236}">
                <a16:creationId xmlns:a16="http://schemas.microsoft.com/office/drawing/2014/main" id="{F53516B2-2D47-4A6F-B6F4-47EB41252BEE}"/>
              </a:ext>
            </a:extLst>
          </p:cNvPr>
          <p:cNvSpPr/>
          <p:nvPr/>
        </p:nvSpPr>
        <p:spPr>
          <a:xfrm>
            <a:off x="5956208" y="2401475"/>
            <a:ext cx="415795" cy="326454"/>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8" name="Arrow: Right 17">
            <a:extLst>
              <a:ext uri="{FF2B5EF4-FFF2-40B4-BE49-F238E27FC236}">
                <a16:creationId xmlns:a16="http://schemas.microsoft.com/office/drawing/2014/main" id="{9A8AADEC-B2BF-4D3E-B911-0A6A6E01B163}"/>
              </a:ext>
            </a:extLst>
          </p:cNvPr>
          <p:cNvSpPr/>
          <p:nvPr/>
        </p:nvSpPr>
        <p:spPr>
          <a:xfrm>
            <a:off x="8563977" y="2401475"/>
            <a:ext cx="415795" cy="326454"/>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9" name="Rectangle: Rounded Corners 18">
            <a:extLst>
              <a:ext uri="{FF2B5EF4-FFF2-40B4-BE49-F238E27FC236}">
                <a16:creationId xmlns:a16="http://schemas.microsoft.com/office/drawing/2014/main" id="{7F07639B-20AF-45F0-A1B0-23F4ABA56A9C}"/>
              </a:ext>
            </a:extLst>
          </p:cNvPr>
          <p:cNvSpPr/>
          <p:nvPr/>
        </p:nvSpPr>
        <p:spPr>
          <a:xfrm>
            <a:off x="8964721" y="4275053"/>
            <a:ext cx="2207025" cy="1873577"/>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(11/24)</a:t>
            </a:r>
          </a:p>
          <a:p>
            <a:pPr algn="ctr"/>
            <a:endParaRPr lang="en-US" sz="1600" dirty="0"/>
          </a:p>
          <a:p>
            <a:pPr algn="ctr"/>
            <a:r>
              <a:rPr lang="en-US" sz="1600" dirty="0"/>
              <a:t>Solder 2 pairs of transmitter and receiver boards</a:t>
            </a:r>
            <a:endParaRPr lang="en-US" dirty="0"/>
          </a:p>
        </p:txBody>
      </p:sp>
      <p:sp>
        <p:nvSpPr>
          <p:cNvPr id="20" name="Rectangle: Rounded Corners 19">
            <a:extLst>
              <a:ext uri="{FF2B5EF4-FFF2-40B4-BE49-F238E27FC236}">
                <a16:creationId xmlns:a16="http://schemas.microsoft.com/office/drawing/2014/main" id="{5E5541A3-D96E-45C6-9C5D-CB16D6DAD99D}"/>
              </a:ext>
            </a:extLst>
          </p:cNvPr>
          <p:cNvSpPr/>
          <p:nvPr/>
        </p:nvSpPr>
        <p:spPr>
          <a:xfrm>
            <a:off x="6356952" y="4275052"/>
            <a:ext cx="2207025" cy="1873577"/>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(11/24-11/28)</a:t>
            </a:r>
          </a:p>
          <a:p>
            <a:pPr algn="ctr"/>
            <a:endParaRPr lang="en-US" sz="1600" dirty="0"/>
          </a:p>
          <a:p>
            <a:pPr algn="ctr"/>
            <a:r>
              <a:rPr lang="en-US" sz="1600" dirty="0"/>
              <a:t>Debug any issues on final boards</a:t>
            </a:r>
            <a:endParaRPr lang="en-US" dirty="0"/>
          </a:p>
        </p:txBody>
      </p:sp>
      <p:sp>
        <p:nvSpPr>
          <p:cNvPr id="21" name="Arrow: Right 20">
            <a:extLst>
              <a:ext uri="{FF2B5EF4-FFF2-40B4-BE49-F238E27FC236}">
                <a16:creationId xmlns:a16="http://schemas.microsoft.com/office/drawing/2014/main" id="{66889E24-2A91-40B0-9949-0C5667B5ACC8}"/>
              </a:ext>
            </a:extLst>
          </p:cNvPr>
          <p:cNvSpPr/>
          <p:nvPr/>
        </p:nvSpPr>
        <p:spPr>
          <a:xfrm rot="10800000">
            <a:off x="8542470" y="5048612"/>
            <a:ext cx="415795" cy="326454"/>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3" name="Rectangle: Rounded Corners 22">
            <a:extLst>
              <a:ext uri="{FF2B5EF4-FFF2-40B4-BE49-F238E27FC236}">
                <a16:creationId xmlns:a16="http://schemas.microsoft.com/office/drawing/2014/main" id="{72E97BB9-2157-4433-9455-0101AA4FB122}"/>
              </a:ext>
            </a:extLst>
          </p:cNvPr>
          <p:cNvSpPr/>
          <p:nvPr/>
        </p:nvSpPr>
        <p:spPr>
          <a:xfrm>
            <a:off x="3749183" y="4275052"/>
            <a:ext cx="2207025" cy="1873577"/>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(11/27-12/2)</a:t>
            </a:r>
          </a:p>
          <a:p>
            <a:pPr algn="ctr"/>
            <a:endParaRPr lang="en-US" sz="1600" dirty="0"/>
          </a:p>
          <a:p>
            <a:pPr algn="ctr"/>
            <a:r>
              <a:rPr lang="en-US" sz="1600" dirty="0"/>
              <a:t>Test performance, range, power draw. Document everything</a:t>
            </a:r>
            <a:endParaRPr lang="en-US" dirty="0"/>
          </a:p>
        </p:txBody>
      </p:sp>
      <p:sp>
        <p:nvSpPr>
          <p:cNvPr id="24" name="Arrow: Right 23">
            <a:extLst>
              <a:ext uri="{FF2B5EF4-FFF2-40B4-BE49-F238E27FC236}">
                <a16:creationId xmlns:a16="http://schemas.microsoft.com/office/drawing/2014/main" id="{1A41ECE0-44BE-4E86-987B-6B5E4B43C8E7}"/>
              </a:ext>
            </a:extLst>
          </p:cNvPr>
          <p:cNvSpPr/>
          <p:nvPr/>
        </p:nvSpPr>
        <p:spPr>
          <a:xfrm rot="10800000">
            <a:off x="5962664" y="5048613"/>
            <a:ext cx="415795" cy="326454"/>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5" name="Rectangle: Rounded Corners 24">
            <a:extLst>
              <a:ext uri="{FF2B5EF4-FFF2-40B4-BE49-F238E27FC236}">
                <a16:creationId xmlns:a16="http://schemas.microsoft.com/office/drawing/2014/main" id="{0C5F64DF-3829-4115-BBBC-46D2E2DB7E4D}"/>
              </a:ext>
            </a:extLst>
          </p:cNvPr>
          <p:cNvSpPr/>
          <p:nvPr/>
        </p:nvSpPr>
        <p:spPr>
          <a:xfrm>
            <a:off x="1141413" y="4275051"/>
            <a:ext cx="2207025" cy="1873577"/>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(12/4-12/7)</a:t>
            </a:r>
          </a:p>
          <a:p>
            <a:pPr algn="ctr"/>
            <a:endParaRPr lang="en-US" sz="1600" dirty="0"/>
          </a:p>
          <a:p>
            <a:pPr algn="ctr"/>
            <a:r>
              <a:rPr lang="en-US" sz="1600" dirty="0"/>
              <a:t>Final setup, demo</a:t>
            </a:r>
            <a:endParaRPr lang="en-US" dirty="0"/>
          </a:p>
        </p:txBody>
      </p:sp>
      <p:sp>
        <p:nvSpPr>
          <p:cNvPr id="26" name="Arrow: Right 25">
            <a:extLst>
              <a:ext uri="{FF2B5EF4-FFF2-40B4-BE49-F238E27FC236}">
                <a16:creationId xmlns:a16="http://schemas.microsoft.com/office/drawing/2014/main" id="{24C6CB3D-C213-4576-B35E-27D5D41FB0E8}"/>
              </a:ext>
            </a:extLst>
          </p:cNvPr>
          <p:cNvSpPr/>
          <p:nvPr/>
        </p:nvSpPr>
        <p:spPr>
          <a:xfrm rot="10800000">
            <a:off x="3326932" y="5048612"/>
            <a:ext cx="415795" cy="326454"/>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 name="Arrow: Down 26">
            <a:extLst>
              <a:ext uri="{FF2B5EF4-FFF2-40B4-BE49-F238E27FC236}">
                <a16:creationId xmlns:a16="http://schemas.microsoft.com/office/drawing/2014/main" id="{9461120C-79CC-4667-B6DD-001C29963D8D}"/>
              </a:ext>
            </a:extLst>
          </p:cNvPr>
          <p:cNvSpPr/>
          <p:nvPr/>
        </p:nvSpPr>
        <p:spPr>
          <a:xfrm>
            <a:off x="9939726" y="3522090"/>
            <a:ext cx="257013" cy="735287"/>
          </a:xfrm>
          <a:prstGeom prst="down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4186160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78664-8770-47D8-962A-B5B46259CE73}"/>
              </a:ext>
            </a:extLst>
          </p:cNvPr>
          <p:cNvSpPr>
            <a:spLocks noGrp="1"/>
          </p:cNvSpPr>
          <p:nvPr>
            <p:ph type="title"/>
          </p:nvPr>
        </p:nvSpPr>
        <p:spPr>
          <a:xfrm>
            <a:off x="651219" y="477116"/>
            <a:ext cx="10764641" cy="550406"/>
          </a:xfrm>
        </p:spPr>
        <p:txBody>
          <a:bodyPr>
            <a:normAutofit fontScale="90000"/>
          </a:bodyPr>
          <a:lstStyle/>
          <a:p>
            <a:r>
              <a:rPr lang="en-US" dirty="0"/>
              <a:t>Hardware Design – Transmitter Board (Block Diagram)</a:t>
            </a:r>
          </a:p>
        </p:txBody>
      </p:sp>
      <p:sp>
        <p:nvSpPr>
          <p:cNvPr id="3" name="Rectangle 2">
            <a:extLst>
              <a:ext uri="{FF2B5EF4-FFF2-40B4-BE49-F238E27FC236}">
                <a16:creationId xmlns:a16="http://schemas.microsoft.com/office/drawing/2014/main" id="{85F6524C-0271-4E22-8940-45027437C59D}"/>
              </a:ext>
            </a:extLst>
          </p:cNvPr>
          <p:cNvSpPr/>
          <p:nvPr/>
        </p:nvSpPr>
        <p:spPr>
          <a:xfrm>
            <a:off x="6430652" y="1253765"/>
            <a:ext cx="1027521" cy="73529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9V Power Supply</a:t>
            </a:r>
          </a:p>
        </p:txBody>
      </p:sp>
      <p:sp>
        <p:nvSpPr>
          <p:cNvPr id="4" name="Rectangle 3">
            <a:extLst>
              <a:ext uri="{FF2B5EF4-FFF2-40B4-BE49-F238E27FC236}">
                <a16:creationId xmlns:a16="http://schemas.microsoft.com/office/drawing/2014/main" id="{4DD91A12-EB82-4D85-8F3F-A5C9F9A5D6C3}"/>
              </a:ext>
            </a:extLst>
          </p:cNvPr>
          <p:cNvSpPr/>
          <p:nvPr/>
        </p:nvSpPr>
        <p:spPr>
          <a:xfrm>
            <a:off x="4804527" y="1300898"/>
            <a:ext cx="1084083" cy="6410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7805T</a:t>
            </a:r>
          </a:p>
          <a:p>
            <a:pPr algn="ctr"/>
            <a:r>
              <a:rPr lang="en-US" sz="1100" dirty="0"/>
              <a:t>5V Regulator</a:t>
            </a:r>
          </a:p>
        </p:txBody>
      </p:sp>
      <p:sp>
        <p:nvSpPr>
          <p:cNvPr id="6" name="Rectangle 5">
            <a:extLst>
              <a:ext uri="{FF2B5EF4-FFF2-40B4-BE49-F238E27FC236}">
                <a16:creationId xmlns:a16="http://schemas.microsoft.com/office/drawing/2014/main" id="{B2F88007-723B-4FB2-B460-007CEFAF14F6}"/>
              </a:ext>
            </a:extLst>
          </p:cNvPr>
          <p:cNvSpPr/>
          <p:nvPr/>
        </p:nvSpPr>
        <p:spPr>
          <a:xfrm>
            <a:off x="8043822" y="1300898"/>
            <a:ext cx="1084083" cy="6410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1117</a:t>
            </a:r>
          </a:p>
          <a:p>
            <a:pPr algn="ctr"/>
            <a:r>
              <a:rPr lang="en-US" sz="1100" dirty="0"/>
              <a:t>3.3V Regulator</a:t>
            </a:r>
          </a:p>
        </p:txBody>
      </p:sp>
      <p:cxnSp>
        <p:nvCxnSpPr>
          <p:cNvPr id="8" name="Straight Arrow Connector 7">
            <a:extLst>
              <a:ext uri="{FF2B5EF4-FFF2-40B4-BE49-F238E27FC236}">
                <a16:creationId xmlns:a16="http://schemas.microsoft.com/office/drawing/2014/main" id="{F85B35C2-96A6-4B22-9812-5B68FA10361B}"/>
              </a:ext>
            </a:extLst>
          </p:cNvPr>
          <p:cNvCxnSpPr>
            <a:stCxn id="3" idx="3"/>
            <a:endCxn id="6" idx="1"/>
          </p:cNvCxnSpPr>
          <p:nvPr/>
        </p:nvCxnSpPr>
        <p:spPr>
          <a:xfrm>
            <a:off x="7458173" y="1621410"/>
            <a:ext cx="5856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5354AF91-2200-422A-85B3-40B3DB147C03}"/>
              </a:ext>
            </a:extLst>
          </p:cNvPr>
          <p:cNvCxnSpPr>
            <a:stCxn id="3" idx="1"/>
            <a:endCxn id="4" idx="3"/>
          </p:cNvCxnSpPr>
          <p:nvPr/>
        </p:nvCxnSpPr>
        <p:spPr>
          <a:xfrm flipH="1">
            <a:off x="5888610" y="1621410"/>
            <a:ext cx="5420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CBF66014-B8A4-457E-AA86-150C59B078F5}"/>
              </a:ext>
            </a:extLst>
          </p:cNvPr>
          <p:cNvSpPr/>
          <p:nvPr/>
        </p:nvSpPr>
        <p:spPr>
          <a:xfrm>
            <a:off x="8054627" y="2580587"/>
            <a:ext cx="1062471" cy="122548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Atmega328</a:t>
            </a:r>
          </a:p>
          <a:p>
            <a:pPr algn="ctr"/>
            <a:r>
              <a:rPr lang="en-US" sz="1100" dirty="0"/>
              <a:t>Microcontroller</a:t>
            </a:r>
          </a:p>
        </p:txBody>
      </p:sp>
      <p:sp>
        <p:nvSpPr>
          <p:cNvPr id="14" name="Rectangle 13">
            <a:extLst>
              <a:ext uri="{FF2B5EF4-FFF2-40B4-BE49-F238E27FC236}">
                <a16:creationId xmlns:a16="http://schemas.microsoft.com/office/drawing/2014/main" id="{EB529F0C-6795-4BA7-8331-A8BDCF534432}"/>
              </a:ext>
            </a:extLst>
          </p:cNvPr>
          <p:cNvSpPr/>
          <p:nvPr/>
        </p:nvSpPr>
        <p:spPr>
          <a:xfrm>
            <a:off x="4804527" y="2580587"/>
            <a:ext cx="1062471" cy="641024"/>
          </a:xfrm>
          <a:prstGeom prst="rect">
            <a:avLst/>
          </a:prstGeom>
          <a:solidFill>
            <a:schemeClr val="bg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ISP</a:t>
            </a:r>
          </a:p>
          <a:p>
            <a:pPr algn="ctr"/>
            <a:r>
              <a:rPr lang="en-US" sz="1100" dirty="0"/>
              <a:t>Programmer</a:t>
            </a:r>
          </a:p>
        </p:txBody>
      </p:sp>
      <p:cxnSp>
        <p:nvCxnSpPr>
          <p:cNvPr id="16" name="Straight Arrow Connector 15">
            <a:extLst>
              <a:ext uri="{FF2B5EF4-FFF2-40B4-BE49-F238E27FC236}">
                <a16:creationId xmlns:a16="http://schemas.microsoft.com/office/drawing/2014/main" id="{2DB1E0F7-FFB2-4E94-ABDD-558C55483172}"/>
              </a:ext>
            </a:extLst>
          </p:cNvPr>
          <p:cNvCxnSpPr>
            <a:stCxn id="6" idx="2"/>
            <a:endCxn id="11" idx="0"/>
          </p:cNvCxnSpPr>
          <p:nvPr/>
        </p:nvCxnSpPr>
        <p:spPr>
          <a:xfrm flipH="1">
            <a:off x="8585863" y="1941921"/>
            <a:ext cx="1" cy="638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A35747A2-5887-413E-988F-FC6DEF763F1B}"/>
              </a:ext>
            </a:extLst>
          </p:cNvPr>
          <p:cNvCxnSpPr>
            <a:cxnSpLocks/>
            <a:stCxn id="4" idx="2"/>
            <a:endCxn id="14" idx="0"/>
          </p:cNvCxnSpPr>
          <p:nvPr/>
        </p:nvCxnSpPr>
        <p:spPr>
          <a:xfrm flipH="1">
            <a:off x="5335763" y="1941921"/>
            <a:ext cx="10806" cy="638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3014FD7E-4129-4D15-8DE4-DB5BC1CF9368}"/>
              </a:ext>
            </a:extLst>
          </p:cNvPr>
          <p:cNvCxnSpPr>
            <a:cxnSpLocks/>
            <a:stCxn id="14" idx="3"/>
          </p:cNvCxnSpPr>
          <p:nvPr/>
        </p:nvCxnSpPr>
        <p:spPr>
          <a:xfrm>
            <a:off x="5866998" y="2901099"/>
            <a:ext cx="21768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Rectangle 25">
            <a:extLst>
              <a:ext uri="{FF2B5EF4-FFF2-40B4-BE49-F238E27FC236}">
                <a16:creationId xmlns:a16="http://schemas.microsoft.com/office/drawing/2014/main" id="{692294F8-004A-4FC6-83AD-B32FEFC67684}"/>
              </a:ext>
            </a:extLst>
          </p:cNvPr>
          <p:cNvSpPr/>
          <p:nvPr/>
        </p:nvSpPr>
        <p:spPr>
          <a:xfrm>
            <a:off x="3384225" y="3221611"/>
            <a:ext cx="1062471" cy="641024"/>
          </a:xfrm>
          <a:prstGeom prst="rect">
            <a:avLst/>
          </a:prstGeom>
          <a:solidFill>
            <a:schemeClr val="bg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ADXL335</a:t>
            </a:r>
          </a:p>
          <a:p>
            <a:pPr algn="ctr"/>
            <a:r>
              <a:rPr lang="en-US" sz="1100" dirty="0"/>
              <a:t>Accelerometer</a:t>
            </a:r>
          </a:p>
        </p:txBody>
      </p:sp>
      <p:cxnSp>
        <p:nvCxnSpPr>
          <p:cNvPr id="28" name="Connector: Elbow 27">
            <a:extLst>
              <a:ext uri="{FF2B5EF4-FFF2-40B4-BE49-F238E27FC236}">
                <a16:creationId xmlns:a16="http://schemas.microsoft.com/office/drawing/2014/main" id="{8D06E4D7-26B3-4271-876D-410CCD605EEA}"/>
              </a:ext>
            </a:extLst>
          </p:cNvPr>
          <p:cNvCxnSpPr>
            <a:stCxn id="4" idx="1"/>
            <a:endCxn id="26" idx="0"/>
          </p:cNvCxnSpPr>
          <p:nvPr/>
        </p:nvCxnSpPr>
        <p:spPr>
          <a:xfrm rot="10800000" flipV="1">
            <a:off x="3915461" y="1621409"/>
            <a:ext cx="889066" cy="160020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0" name="Connector: Elbow 29">
            <a:extLst>
              <a:ext uri="{FF2B5EF4-FFF2-40B4-BE49-F238E27FC236}">
                <a16:creationId xmlns:a16="http://schemas.microsoft.com/office/drawing/2014/main" id="{3D6369CF-B14E-4930-BD45-7DE152A7A300}"/>
              </a:ext>
            </a:extLst>
          </p:cNvPr>
          <p:cNvCxnSpPr>
            <a:stCxn id="26" idx="3"/>
            <a:endCxn id="11" idx="1"/>
          </p:cNvCxnSpPr>
          <p:nvPr/>
        </p:nvCxnSpPr>
        <p:spPr>
          <a:xfrm flipV="1">
            <a:off x="4446696" y="3193330"/>
            <a:ext cx="3607931" cy="34879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31" name="Rectangle 30">
            <a:extLst>
              <a:ext uri="{FF2B5EF4-FFF2-40B4-BE49-F238E27FC236}">
                <a16:creationId xmlns:a16="http://schemas.microsoft.com/office/drawing/2014/main" id="{E210D4FA-9D70-4578-A066-D2C43D68B30C}"/>
              </a:ext>
            </a:extLst>
          </p:cNvPr>
          <p:cNvSpPr/>
          <p:nvPr/>
        </p:nvSpPr>
        <p:spPr>
          <a:xfrm>
            <a:off x="3384224" y="4685121"/>
            <a:ext cx="1062471" cy="641024"/>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HT12E</a:t>
            </a:r>
          </a:p>
          <a:p>
            <a:pPr algn="ctr"/>
            <a:r>
              <a:rPr lang="en-US" sz="1100" dirty="0"/>
              <a:t>Encoder</a:t>
            </a:r>
          </a:p>
        </p:txBody>
      </p:sp>
      <p:cxnSp>
        <p:nvCxnSpPr>
          <p:cNvPr id="35" name="Connector: Elbow 34">
            <a:extLst>
              <a:ext uri="{FF2B5EF4-FFF2-40B4-BE49-F238E27FC236}">
                <a16:creationId xmlns:a16="http://schemas.microsoft.com/office/drawing/2014/main" id="{DA2AD704-002F-4630-8408-7DC08D15473E}"/>
              </a:ext>
            </a:extLst>
          </p:cNvPr>
          <p:cNvCxnSpPr/>
          <p:nvPr/>
        </p:nvCxnSpPr>
        <p:spPr>
          <a:xfrm rot="5400000">
            <a:off x="2033144" y="2454014"/>
            <a:ext cx="2714921" cy="1049710"/>
          </a:xfrm>
          <a:prstGeom prst="bentConnector3">
            <a:avLst/>
          </a:prstGeom>
        </p:spPr>
        <p:style>
          <a:lnRef idx="1">
            <a:schemeClr val="dk1"/>
          </a:lnRef>
          <a:fillRef idx="0">
            <a:schemeClr val="dk1"/>
          </a:fillRef>
          <a:effectRef idx="0">
            <a:schemeClr val="dk1"/>
          </a:effectRef>
          <a:fontRef idx="minor">
            <a:schemeClr val="tx1"/>
          </a:fontRef>
        </p:style>
      </p:cxnSp>
      <p:cxnSp>
        <p:nvCxnSpPr>
          <p:cNvPr id="37" name="Connector: Elbow 36">
            <a:extLst>
              <a:ext uri="{FF2B5EF4-FFF2-40B4-BE49-F238E27FC236}">
                <a16:creationId xmlns:a16="http://schemas.microsoft.com/office/drawing/2014/main" id="{07B14958-6225-40EC-BBBF-2EEF209325C1}"/>
              </a:ext>
            </a:extLst>
          </p:cNvPr>
          <p:cNvCxnSpPr>
            <a:cxnSpLocks/>
            <a:endCxn id="31" idx="0"/>
          </p:cNvCxnSpPr>
          <p:nvPr/>
        </p:nvCxnSpPr>
        <p:spPr>
          <a:xfrm>
            <a:off x="2865749" y="4336330"/>
            <a:ext cx="1049711" cy="34879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9" name="Connector: Elbow 38">
            <a:extLst>
              <a:ext uri="{FF2B5EF4-FFF2-40B4-BE49-F238E27FC236}">
                <a16:creationId xmlns:a16="http://schemas.microsoft.com/office/drawing/2014/main" id="{4005623A-8F13-4132-BCEF-F9B8CD0D30A9}"/>
              </a:ext>
            </a:extLst>
          </p:cNvPr>
          <p:cNvCxnSpPr>
            <a:stCxn id="11" idx="2"/>
            <a:endCxn id="31" idx="3"/>
          </p:cNvCxnSpPr>
          <p:nvPr/>
        </p:nvCxnSpPr>
        <p:spPr>
          <a:xfrm rot="5400000">
            <a:off x="5916499" y="2336268"/>
            <a:ext cx="1199561" cy="413916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41" name="Rectangle 40">
            <a:extLst>
              <a:ext uri="{FF2B5EF4-FFF2-40B4-BE49-F238E27FC236}">
                <a16:creationId xmlns:a16="http://schemas.microsoft.com/office/drawing/2014/main" id="{5E62C67E-9A2B-41E2-82DB-5BE76921C111}"/>
              </a:ext>
            </a:extLst>
          </p:cNvPr>
          <p:cNvSpPr/>
          <p:nvPr/>
        </p:nvSpPr>
        <p:spPr>
          <a:xfrm>
            <a:off x="5828715" y="5739860"/>
            <a:ext cx="1062471" cy="641024"/>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Transmitter</a:t>
            </a:r>
          </a:p>
          <a:p>
            <a:pPr algn="ctr"/>
            <a:r>
              <a:rPr lang="en-US" sz="1100" dirty="0"/>
              <a:t>433 MHz</a:t>
            </a:r>
          </a:p>
        </p:txBody>
      </p:sp>
      <p:cxnSp>
        <p:nvCxnSpPr>
          <p:cNvPr id="43" name="Connector: Elbow 42">
            <a:extLst>
              <a:ext uri="{FF2B5EF4-FFF2-40B4-BE49-F238E27FC236}">
                <a16:creationId xmlns:a16="http://schemas.microsoft.com/office/drawing/2014/main" id="{9F62121E-3561-4F50-BD74-5507700507D1}"/>
              </a:ext>
            </a:extLst>
          </p:cNvPr>
          <p:cNvCxnSpPr>
            <a:endCxn id="41" idx="0"/>
          </p:cNvCxnSpPr>
          <p:nvPr/>
        </p:nvCxnSpPr>
        <p:spPr>
          <a:xfrm>
            <a:off x="2865749" y="4336330"/>
            <a:ext cx="3494202" cy="140353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5" name="Connector: Elbow 44">
            <a:extLst>
              <a:ext uri="{FF2B5EF4-FFF2-40B4-BE49-F238E27FC236}">
                <a16:creationId xmlns:a16="http://schemas.microsoft.com/office/drawing/2014/main" id="{A09265D5-10BD-447E-B6B5-4F6FD65A26C5}"/>
              </a:ext>
            </a:extLst>
          </p:cNvPr>
          <p:cNvCxnSpPr>
            <a:stCxn id="31" idx="2"/>
            <a:endCxn id="41" idx="1"/>
          </p:cNvCxnSpPr>
          <p:nvPr/>
        </p:nvCxnSpPr>
        <p:spPr>
          <a:xfrm rot="16200000" flipH="1">
            <a:off x="4504974" y="4736630"/>
            <a:ext cx="734227" cy="191325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46" name="Arrow: Right 45">
            <a:extLst>
              <a:ext uri="{FF2B5EF4-FFF2-40B4-BE49-F238E27FC236}">
                <a16:creationId xmlns:a16="http://schemas.microsoft.com/office/drawing/2014/main" id="{7A3AC5B1-4B4E-41D6-948F-7D6D128331A4}"/>
              </a:ext>
            </a:extLst>
          </p:cNvPr>
          <p:cNvSpPr/>
          <p:nvPr/>
        </p:nvSpPr>
        <p:spPr>
          <a:xfrm>
            <a:off x="7352907" y="5820518"/>
            <a:ext cx="1062471" cy="479705"/>
          </a:xfrm>
          <a:prstGeom prst="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Signal Out</a:t>
            </a:r>
          </a:p>
        </p:txBody>
      </p:sp>
      <p:cxnSp>
        <p:nvCxnSpPr>
          <p:cNvPr id="48" name="Straight Arrow Connector 47">
            <a:extLst>
              <a:ext uri="{FF2B5EF4-FFF2-40B4-BE49-F238E27FC236}">
                <a16:creationId xmlns:a16="http://schemas.microsoft.com/office/drawing/2014/main" id="{89D7FC22-80CD-4B2D-B44C-6A58DD799003}"/>
              </a:ext>
            </a:extLst>
          </p:cNvPr>
          <p:cNvCxnSpPr>
            <a:stCxn id="41" idx="3"/>
            <a:endCxn id="46" idx="1"/>
          </p:cNvCxnSpPr>
          <p:nvPr/>
        </p:nvCxnSpPr>
        <p:spPr>
          <a:xfrm flipV="1">
            <a:off x="6891186" y="6060371"/>
            <a:ext cx="46172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2898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78664-8770-47D8-962A-B5B46259CE73}"/>
              </a:ext>
            </a:extLst>
          </p:cNvPr>
          <p:cNvSpPr>
            <a:spLocks noGrp="1"/>
          </p:cNvSpPr>
          <p:nvPr>
            <p:ph type="title"/>
          </p:nvPr>
        </p:nvSpPr>
        <p:spPr>
          <a:xfrm>
            <a:off x="651219" y="477116"/>
            <a:ext cx="10764641" cy="550406"/>
          </a:xfrm>
        </p:spPr>
        <p:txBody>
          <a:bodyPr>
            <a:normAutofit fontScale="90000"/>
          </a:bodyPr>
          <a:lstStyle/>
          <a:p>
            <a:r>
              <a:rPr lang="en-US" dirty="0"/>
              <a:t>Hardware Design – Receiver Board (Block Diagram)</a:t>
            </a:r>
          </a:p>
        </p:txBody>
      </p:sp>
      <p:sp>
        <p:nvSpPr>
          <p:cNvPr id="3" name="Rectangle 2">
            <a:extLst>
              <a:ext uri="{FF2B5EF4-FFF2-40B4-BE49-F238E27FC236}">
                <a16:creationId xmlns:a16="http://schemas.microsoft.com/office/drawing/2014/main" id="{85F6524C-0271-4E22-8940-45027437C59D}"/>
              </a:ext>
            </a:extLst>
          </p:cNvPr>
          <p:cNvSpPr/>
          <p:nvPr/>
        </p:nvSpPr>
        <p:spPr>
          <a:xfrm>
            <a:off x="5394702" y="1312949"/>
            <a:ext cx="1027521" cy="73529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9V Power Supply</a:t>
            </a:r>
          </a:p>
        </p:txBody>
      </p:sp>
      <p:sp>
        <p:nvSpPr>
          <p:cNvPr id="4" name="Rectangle 3">
            <a:extLst>
              <a:ext uri="{FF2B5EF4-FFF2-40B4-BE49-F238E27FC236}">
                <a16:creationId xmlns:a16="http://schemas.microsoft.com/office/drawing/2014/main" id="{4DD91A12-EB82-4D85-8F3F-A5C9F9A5D6C3}"/>
              </a:ext>
            </a:extLst>
          </p:cNvPr>
          <p:cNvSpPr/>
          <p:nvPr/>
        </p:nvSpPr>
        <p:spPr>
          <a:xfrm>
            <a:off x="5366420" y="2404100"/>
            <a:ext cx="1084083" cy="6410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7805T</a:t>
            </a:r>
          </a:p>
          <a:p>
            <a:pPr algn="ctr"/>
            <a:r>
              <a:rPr lang="en-US" sz="1100" dirty="0"/>
              <a:t>5V Regulator</a:t>
            </a:r>
          </a:p>
        </p:txBody>
      </p:sp>
      <p:cxnSp>
        <p:nvCxnSpPr>
          <p:cNvPr id="10" name="Straight Arrow Connector 9">
            <a:extLst>
              <a:ext uri="{FF2B5EF4-FFF2-40B4-BE49-F238E27FC236}">
                <a16:creationId xmlns:a16="http://schemas.microsoft.com/office/drawing/2014/main" id="{5354AF91-2200-422A-85B3-40B3DB147C03}"/>
              </a:ext>
            </a:extLst>
          </p:cNvPr>
          <p:cNvCxnSpPr>
            <a:cxnSpLocks/>
            <a:stCxn id="3" idx="2"/>
            <a:endCxn id="4" idx="0"/>
          </p:cNvCxnSpPr>
          <p:nvPr/>
        </p:nvCxnSpPr>
        <p:spPr>
          <a:xfrm flipH="1">
            <a:off x="5908462" y="2048239"/>
            <a:ext cx="1" cy="3558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Rectangle 30">
            <a:extLst>
              <a:ext uri="{FF2B5EF4-FFF2-40B4-BE49-F238E27FC236}">
                <a16:creationId xmlns:a16="http://schemas.microsoft.com/office/drawing/2014/main" id="{E210D4FA-9D70-4578-A066-D2C43D68B30C}"/>
              </a:ext>
            </a:extLst>
          </p:cNvPr>
          <p:cNvSpPr/>
          <p:nvPr/>
        </p:nvSpPr>
        <p:spPr>
          <a:xfrm>
            <a:off x="5377226" y="3985181"/>
            <a:ext cx="1062471" cy="641024"/>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HT12D</a:t>
            </a:r>
          </a:p>
          <a:p>
            <a:pPr algn="ctr"/>
            <a:r>
              <a:rPr lang="en-US" sz="1100" dirty="0"/>
              <a:t>Decoder</a:t>
            </a:r>
          </a:p>
        </p:txBody>
      </p:sp>
      <p:sp>
        <p:nvSpPr>
          <p:cNvPr id="41" name="Rectangle 40">
            <a:extLst>
              <a:ext uri="{FF2B5EF4-FFF2-40B4-BE49-F238E27FC236}">
                <a16:creationId xmlns:a16="http://schemas.microsoft.com/office/drawing/2014/main" id="{5E62C67E-9A2B-41E2-82DB-5BE76921C111}"/>
              </a:ext>
            </a:extLst>
          </p:cNvPr>
          <p:cNvSpPr/>
          <p:nvPr/>
        </p:nvSpPr>
        <p:spPr>
          <a:xfrm>
            <a:off x="3806283" y="3985181"/>
            <a:ext cx="1062471" cy="641024"/>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Receiver</a:t>
            </a:r>
          </a:p>
          <a:p>
            <a:pPr algn="ctr"/>
            <a:r>
              <a:rPr lang="en-US" sz="1100" dirty="0"/>
              <a:t>433 MHz</a:t>
            </a:r>
          </a:p>
        </p:txBody>
      </p:sp>
      <p:sp>
        <p:nvSpPr>
          <p:cNvPr id="46" name="Arrow: Right 45">
            <a:extLst>
              <a:ext uri="{FF2B5EF4-FFF2-40B4-BE49-F238E27FC236}">
                <a16:creationId xmlns:a16="http://schemas.microsoft.com/office/drawing/2014/main" id="{7A3AC5B1-4B4E-41D6-948F-7D6D128331A4}"/>
              </a:ext>
            </a:extLst>
          </p:cNvPr>
          <p:cNvSpPr/>
          <p:nvPr/>
        </p:nvSpPr>
        <p:spPr>
          <a:xfrm>
            <a:off x="2235340" y="4065841"/>
            <a:ext cx="1062471" cy="479705"/>
          </a:xfrm>
          <a:prstGeom prst="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Signal In</a:t>
            </a:r>
          </a:p>
        </p:txBody>
      </p:sp>
      <p:sp>
        <p:nvSpPr>
          <p:cNvPr id="5" name="Rectangle 4">
            <a:extLst>
              <a:ext uri="{FF2B5EF4-FFF2-40B4-BE49-F238E27FC236}">
                <a16:creationId xmlns:a16="http://schemas.microsoft.com/office/drawing/2014/main" id="{1DCD1270-C2E9-4E9A-B817-79BD29B334FE}"/>
              </a:ext>
            </a:extLst>
          </p:cNvPr>
          <p:cNvSpPr/>
          <p:nvPr/>
        </p:nvSpPr>
        <p:spPr>
          <a:xfrm>
            <a:off x="6948171" y="3985181"/>
            <a:ext cx="1062471" cy="64102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L293D</a:t>
            </a:r>
          </a:p>
          <a:p>
            <a:pPr algn="ctr"/>
            <a:r>
              <a:rPr lang="en-US" sz="1100" dirty="0"/>
              <a:t>Driver IC</a:t>
            </a:r>
          </a:p>
        </p:txBody>
      </p:sp>
      <p:sp>
        <p:nvSpPr>
          <p:cNvPr id="9" name="Rectangle 8">
            <a:extLst>
              <a:ext uri="{FF2B5EF4-FFF2-40B4-BE49-F238E27FC236}">
                <a16:creationId xmlns:a16="http://schemas.microsoft.com/office/drawing/2014/main" id="{DAC5A494-A31F-4607-9267-AD7A356E0F75}"/>
              </a:ext>
            </a:extLst>
          </p:cNvPr>
          <p:cNvSpPr/>
          <p:nvPr/>
        </p:nvSpPr>
        <p:spPr>
          <a:xfrm>
            <a:off x="8519116" y="3985181"/>
            <a:ext cx="1062471" cy="641024"/>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Motors</a:t>
            </a:r>
          </a:p>
        </p:txBody>
      </p:sp>
      <p:cxnSp>
        <p:nvCxnSpPr>
          <p:cNvPr id="20" name="Straight Arrow Connector 19">
            <a:extLst>
              <a:ext uri="{FF2B5EF4-FFF2-40B4-BE49-F238E27FC236}">
                <a16:creationId xmlns:a16="http://schemas.microsoft.com/office/drawing/2014/main" id="{BF7ABF5A-8EFB-48C0-9573-5A5D88C6D162}"/>
              </a:ext>
            </a:extLst>
          </p:cNvPr>
          <p:cNvCxnSpPr>
            <a:stCxn id="46" idx="3"/>
            <a:endCxn id="41" idx="1"/>
          </p:cNvCxnSpPr>
          <p:nvPr/>
        </p:nvCxnSpPr>
        <p:spPr>
          <a:xfrm flipV="1">
            <a:off x="3297811" y="4305693"/>
            <a:ext cx="50847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D59C553B-FEFF-443E-9396-BD1D715A7DCC}"/>
              </a:ext>
            </a:extLst>
          </p:cNvPr>
          <p:cNvCxnSpPr>
            <a:stCxn id="41" idx="3"/>
            <a:endCxn id="31" idx="1"/>
          </p:cNvCxnSpPr>
          <p:nvPr/>
        </p:nvCxnSpPr>
        <p:spPr>
          <a:xfrm>
            <a:off x="4868754" y="4305693"/>
            <a:ext cx="5084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2DF70937-2C31-4F27-9159-E6A3577640B2}"/>
              </a:ext>
            </a:extLst>
          </p:cNvPr>
          <p:cNvCxnSpPr>
            <a:stCxn id="31" idx="3"/>
            <a:endCxn id="5" idx="1"/>
          </p:cNvCxnSpPr>
          <p:nvPr/>
        </p:nvCxnSpPr>
        <p:spPr>
          <a:xfrm>
            <a:off x="6439697" y="4305693"/>
            <a:ext cx="5084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4679FA7E-E78B-4E17-8725-E3ED41E4FDE3}"/>
              </a:ext>
            </a:extLst>
          </p:cNvPr>
          <p:cNvCxnSpPr>
            <a:stCxn id="5" idx="3"/>
            <a:endCxn id="9" idx="1"/>
          </p:cNvCxnSpPr>
          <p:nvPr/>
        </p:nvCxnSpPr>
        <p:spPr>
          <a:xfrm>
            <a:off x="8010642" y="4305693"/>
            <a:ext cx="5084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A30A43E8-D42F-44EB-ACFA-91DFC9B0B3FA}"/>
              </a:ext>
            </a:extLst>
          </p:cNvPr>
          <p:cNvCxnSpPr>
            <a:stCxn id="4" idx="2"/>
            <a:endCxn id="31" idx="0"/>
          </p:cNvCxnSpPr>
          <p:nvPr/>
        </p:nvCxnSpPr>
        <p:spPr>
          <a:xfrm>
            <a:off x="5908462" y="3045123"/>
            <a:ext cx="0" cy="9400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Connector: Elbow 37">
            <a:extLst>
              <a:ext uri="{FF2B5EF4-FFF2-40B4-BE49-F238E27FC236}">
                <a16:creationId xmlns:a16="http://schemas.microsoft.com/office/drawing/2014/main" id="{C81748D6-BE47-4B51-AB0C-6DE7B99F8D85}"/>
              </a:ext>
            </a:extLst>
          </p:cNvPr>
          <p:cNvCxnSpPr>
            <a:endCxn id="41" idx="0"/>
          </p:cNvCxnSpPr>
          <p:nvPr/>
        </p:nvCxnSpPr>
        <p:spPr>
          <a:xfrm rot="10800000" flipV="1">
            <a:off x="4337520" y="3428999"/>
            <a:ext cx="1570943" cy="55618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2" name="Connector: Elbow 41">
            <a:extLst>
              <a:ext uri="{FF2B5EF4-FFF2-40B4-BE49-F238E27FC236}">
                <a16:creationId xmlns:a16="http://schemas.microsoft.com/office/drawing/2014/main" id="{8106533E-ACFB-48F2-89D4-A8D1B6C25366}"/>
              </a:ext>
            </a:extLst>
          </p:cNvPr>
          <p:cNvCxnSpPr>
            <a:endCxn id="5" idx="0"/>
          </p:cNvCxnSpPr>
          <p:nvPr/>
        </p:nvCxnSpPr>
        <p:spPr>
          <a:xfrm>
            <a:off x="5908462" y="3428999"/>
            <a:ext cx="1570945" cy="55618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44" name="Rectangle 43">
            <a:extLst>
              <a:ext uri="{FF2B5EF4-FFF2-40B4-BE49-F238E27FC236}">
                <a16:creationId xmlns:a16="http://schemas.microsoft.com/office/drawing/2014/main" id="{2676FD22-5F0A-4EDB-923D-1EC4512524ED}"/>
              </a:ext>
            </a:extLst>
          </p:cNvPr>
          <p:cNvSpPr/>
          <p:nvPr/>
        </p:nvSpPr>
        <p:spPr>
          <a:xfrm>
            <a:off x="6948171" y="5182387"/>
            <a:ext cx="1062471" cy="6410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LEDs</a:t>
            </a:r>
          </a:p>
        </p:txBody>
      </p:sp>
      <p:cxnSp>
        <p:nvCxnSpPr>
          <p:cNvPr id="49" name="Straight Arrow Connector 48">
            <a:extLst>
              <a:ext uri="{FF2B5EF4-FFF2-40B4-BE49-F238E27FC236}">
                <a16:creationId xmlns:a16="http://schemas.microsoft.com/office/drawing/2014/main" id="{DFE2787A-F013-440B-B69B-4D075E1E04D9}"/>
              </a:ext>
            </a:extLst>
          </p:cNvPr>
          <p:cNvCxnSpPr>
            <a:stCxn id="5" idx="2"/>
            <a:endCxn id="44" idx="0"/>
          </p:cNvCxnSpPr>
          <p:nvPr/>
        </p:nvCxnSpPr>
        <p:spPr>
          <a:xfrm>
            <a:off x="7479407" y="4626205"/>
            <a:ext cx="0" cy="5561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12379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78664-8770-47D8-962A-B5B46259CE73}"/>
              </a:ext>
            </a:extLst>
          </p:cNvPr>
          <p:cNvSpPr>
            <a:spLocks noGrp="1"/>
          </p:cNvSpPr>
          <p:nvPr>
            <p:ph type="title"/>
          </p:nvPr>
        </p:nvSpPr>
        <p:spPr>
          <a:xfrm>
            <a:off x="651219" y="477116"/>
            <a:ext cx="10764641" cy="550406"/>
          </a:xfrm>
        </p:spPr>
        <p:txBody>
          <a:bodyPr>
            <a:normAutofit fontScale="90000"/>
          </a:bodyPr>
          <a:lstStyle/>
          <a:p>
            <a:r>
              <a:rPr lang="en-US" dirty="0"/>
              <a:t>Software Design – High Level Algorithm</a:t>
            </a:r>
          </a:p>
        </p:txBody>
      </p:sp>
      <p:sp>
        <p:nvSpPr>
          <p:cNvPr id="7" name="Parallelogram 6">
            <a:extLst>
              <a:ext uri="{FF2B5EF4-FFF2-40B4-BE49-F238E27FC236}">
                <a16:creationId xmlns:a16="http://schemas.microsoft.com/office/drawing/2014/main" id="{33E4942E-5F34-48BC-A8A8-6908F0C52D12}"/>
              </a:ext>
            </a:extLst>
          </p:cNvPr>
          <p:cNvSpPr/>
          <p:nvPr/>
        </p:nvSpPr>
        <p:spPr>
          <a:xfrm>
            <a:off x="3731442" y="1687402"/>
            <a:ext cx="1970296" cy="914400"/>
          </a:xfrm>
          <a:prstGeom prst="parallelogram">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Read (X, Y) coordinates from accelerometer</a:t>
            </a:r>
          </a:p>
        </p:txBody>
      </p:sp>
      <p:sp>
        <p:nvSpPr>
          <p:cNvPr id="8" name="Diamond 7">
            <a:extLst>
              <a:ext uri="{FF2B5EF4-FFF2-40B4-BE49-F238E27FC236}">
                <a16:creationId xmlns:a16="http://schemas.microsoft.com/office/drawing/2014/main" id="{9D19B6AD-7DC9-4178-A377-0F664964D2CF}"/>
              </a:ext>
            </a:extLst>
          </p:cNvPr>
          <p:cNvSpPr/>
          <p:nvPr/>
        </p:nvSpPr>
        <p:spPr>
          <a:xfrm>
            <a:off x="810703" y="3122626"/>
            <a:ext cx="2073897" cy="1027523"/>
          </a:xfrm>
          <a:prstGeom prst="diamond">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X tilt &gt; 30°</a:t>
            </a:r>
          </a:p>
        </p:txBody>
      </p:sp>
      <p:sp>
        <p:nvSpPr>
          <p:cNvPr id="24" name="Diamond 23">
            <a:extLst>
              <a:ext uri="{FF2B5EF4-FFF2-40B4-BE49-F238E27FC236}">
                <a16:creationId xmlns:a16="http://schemas.microsoft.com/office/drawing/2014/main" id="{1590333D-68F0-4867-BFBC-5811DECDA2BE}"/>
              </a:ext>
            </a:extLst>
          </p:cNvPr>
          <p:cNvSpPr/>
          <p:nvPr/>
        </p:nvSpPr>
        <p:spPr>
          <a:xfrm>
            <a:off x="3161123" y="3122627"/>
            <a:ext cx="2207444" cy="1027523"/>
          </a:xfrm>
          <a:prstGeom prst="diamond">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X tilt &lt; -30°</a:t>
            </a:r>
          </a:p>
        </p:txBody>
      </p:sp>
      <p:sp>
        <p:nvSpPr>
          <p:cNvPr id="26" name="Diamond 25">
            <a:extLst>
              <a:ext uri="{FF2B5EF4-FFF2-40B4-BE49-F238E27FC236}">
                <a16:creationId xmlns:a16="http://schemas.microsoft.com/office/drawing/2014/main" id="{63DA17F3-E8A1-4465-8DF2-246427418CD2}"/>
              </a:ext>
            </a:extLst>
          </p:cNvPr>
          <p:cNvSpPr/>
          <p:nvPr/>
        </p:nvSpPr>
        <p:spPr>
          <a:xfrm>
            <a:off x="8129057" y="3142652"/>
            <a:ext cx="2073897" cy="1027523"/>
          </a:xfrm>
          <a:prstGeom prst="diamond">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Y tilt &gt; 30°</a:t>
            </a:r>
          </a:p>
        </p:txBody>
      </p:sp>
      <p:sp>
        <p:nvSpPr>
          <p:cNvPr id="27" name="Diamond 26">
            <a:extLst>
              <a:ext uri="{FF2B5EF4-FFF2-40B4-BE49-F238E27FC236}">
                <a16:creationId xmlns:a16="http://schemas.microsoft.com/office/drawing/2014/main" id="{BFDD9ACE-DBA6-46B6-94E0-9837834955A9}"/>
              </a:ext>
            </a:extLst>
          </p:cNvPr>
          <p:cNvSpPr/>
          <p:nvPr/>
        </p:nvSpPr>
        <p:spPr>
          <a:xfrm>
            <a:off x="5645090" y="3122625"/>
            <a:ext cx="2207444" cy="1027523"/>
          </a:xfrm>
          <a:prstGeom prst="diamond">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Y tilt &lt; -30°</a:t>
            </a:r>
          </a:p>
        </p:txBody>
      </p:sp>
      <p:sp>
        <p:nvSpPr>
          <p:cNvPr id="11" name="Rectangle: Rounded Corners 10">
            <a:extLst>
              <a:ext uri="{FF2B5EF4-FFF2-40B4-BE49-F238E27FC236}">
                <a16:creationId xmlns:a16="http://schemas.microsoft.com/office/drawing/2014/main" id="{B2CB6D25-C097-4814-92F7-F384559FA8C7}"/>
              </a:ext>
            </a:extLst>
          </p:cNvPr>
          <p:cNvSpPr/>
          <p:nvPr/>
        </p:nvSpPr>
        <p:spPr>
          <a:xfrm>
            <a:off x="888473" y="4670976"/>
            <a:ext cx="1918355" cy="1027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RM Clockwise</a:t>
            </a:r>
          </a:p>
          <a:p>
            <a:pPr algn="ctr"/>
            <a:r>
              <a:rPr lang="en-US" sz="1400" dirty="0"/>
              <a:t>LM Counter-Clockwise</a:t>
            </a:r>
          </a:p>
          <a:p>
            <a:pPr algn="ctr"/>
            <a:r>
              <a:rPr lang="en-US" sz="1400" dirty="0">
                <a:solidFill>
                  <a:srgbClr val="FF0000"/>
                </a:solidFill>
              </a:rPr>
              <a:t>Yaw left</a:t>
            </a:r>
          </a:p>
        </p:txBody>
      </p:sp>
      <p:sp>
        <p:nvSpPr>
          <p:cNvPr id="28" name="Rectangle: Rounded Corners 27">
            <a:extLst>
              <a:ext uri="{FF2B5EF4-FFF2-40B4-BE49-F238E27FC236}">
                <a16:creationId xmlns:a16="http://schemas.microsoft.com/office/drawing/2014/main" id="{7288F10B-F7C8-4103-90D2-83E7CE1DABEA}"/>
              </a:ext>
            </a:extLst>
          </p:cNvPr>
          <p:cNvSpPr/>
          <p:nvPr/>
        </p:nvSpPr>
        <p:spPr>
          <a:xfrm>
            <a:off x="3305667" y="4670975"/>
            <a:ext cx="1918355" cy="1027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RM Counter-Clockwise</a:t>
            </a:r>
          </a:p>
          <a:p>
            <a:pPr algn="ctr"/>
            <a:r>
              <a:rPr lang="en-US" sz="1400" dirty="0"/>
              <a:t>LM Clockwise</a:t>
            </a:r>
          </a:p>
          <a:p>
            <a:pPr algn="ctr"/>
            <a:r>
              <a:rPr lang="en-US" sz="1400" dirty="0">
                <a:solidFill>
                  <a:srgbClr val="FF0000"/>
                </a:solidFill>
              </a:rPr>
              <a:t>Yaw right</a:t>
            </a:r>
          </a:p>
        </p:txBody>
      </p:sp>
      <p:sp>
        <p:nvSpPr>
          <p:cNvPr id="30" name="Rectangle: Rounded Corners 29">
            <a:extLst>
              <a:ext uri="{FF2B5EF4-FFF2-40B4-BE49-F238E27FC236}">
                <a16:creationId xmlns:a16="http://schemas.microsoft.com/office/drawing/2014/main" id="{F6361FD8-ACB5-4649-A905-22D66468BDD4}"/>
              </a:ext>
            </a:extLst>
          </p:cNvPr>
          <p:cNvSpPr/>
          <p:nvPr/>
        </p:nvSpPr>
        <p:spPr>
          <a:xfrm>
            <a:off x="5789634" y="4670974"/>
            <a:ext cx="1918355" cy="1027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RM Clockwise</a:t>
            </a:r>
          </a:p>
          <a:p>
            <a:pPr algn="ctr"/>
            <a:r>
              <a:rPr lang="en-US" sz="1400" dirty="0"/>
              <a:t>LM Clockwise</a:t>
            </a:r>
          </a:p>
          <a:p>
            <a:pPr algn="ctr"/>
            <a:r>
              <a:rPr lang="en-US" sz="1400" dirty="0">
                <a:solidFill>
                  <a:srgbClr val="FF0000"/>
                </a:solidFill>
              </a:rPr>
              <a:t>Forward</a:t>
            </a:r>
          </a:p>
        </p:txBody>
      </p:sp>
      <p:sp>
        <p:nvSpPr>
          <p:cNvPr id="32" name="Rectangle: Rounded Corners 31">
            <a:extLst>
              <a:ext uri="{FF2B5EF4-FFF2-40B4-BE49-F238E27FC236}">
                <a16:creationId xmlns:a16="http://schemas.microsoft.com/office/drawing/2014/main" id="{3A98BC9E-7654-4234-BE70-EB54F3713164}"/>
              </a:ext>
            </a:extLst>
          </p:cNvPr>
          <p:cNvSpPr/>
          <p:nvPr/>
        </p:nvSpPr>
        <p:spPr>
          <a:xfrm>
            <a:off x="8206826" y="4697487"/>
            <a:ext cx="1918355" cy="1027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RM Counter-Clockwise</a:t>
            </a:r>
          </a:p>
          <a:p>
            <a:pPr algn="ctr"/>
            <a:r>
              <a:rPr lang="en-US" sz="1400" dirty="0"/>
              <a:t>LM Counter-Clockwise</a:t>
            </a:r>
          </a:p>
          <a:p>
            <a:pPr algn="ctr"/>
            <a:r>
              <a:rPr lang="en-US" sz="1400" dirty="0">
                <a:solidFill>
                  <a:srgbClr val="FF0000"/>
                </a:solidFill>
              </a:rPr>
              <a:t>Backward</a:t>
            </a:r>
          </a:p>
        </p:txBody>
      </p:sp>
      <p:sp>
        <p:nvSpPr>
          <p:cNvPr id="34" name="Diamond 33">
            <a:extLst>
              <a:ext uri="{FF2B5EF4-FFF2-40B4-BE49-F238E27FC236}">
                <a16:creationId xmlns:a16="http://schemas.microsoft.com/office/drawing/2014/main" id="{D60368A0-A99A-4313-B5E1-2D4EC43A056E}"/>
              </a:ext>
            </a:extLst>
          </p:cNvPr>
          <p:cNvSpPr/>
          <p:nvPr/>
        </p:nvSpPr>
        <p:spPr>
          <a:xfrm>
            <a:off x="10479477" y="3174474"/>
            <a:ext cx="1418227" cy="1007495"/>
          </a:xfrm>
          <a:prstGeom prst="diamond">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No Tilt</a:t>
            </a:r>
          </a:p>
        </p:txBody>
      </p:sp>
      <p:sp>
        <p:nvSpPr>
          <p:cNvPr id="35" name="Rectangle: Rounded Corners 34">
            <a:extLst>
              <a:ext uri="{FF2B5EF4-FFF2-40B4-BE49-F238E27FC236}">
                <a16:creationId xmlns:a16="http://schemas.microsoft.com/office/drawing/2014/main" id="{EF0ED013-AE17-40A5-9183-05E290A8CD67}"/>
              </a:ext>
            </a:extLst>
          </p:cNvPr>
          <p:cNvSpPr/>
          <p:nvPr/>
        </p:nvSpPr>
        <p:spPr>
          <a:xfrm>
            <a:off x="10498332" y="4670973"/>
            <a:ext cx="1418226" cy="1027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All Motors Stop</a:t>
            </a:r>
            <a:endParaRPr lang="en-US" sz="1400" dirty="0">
              <a:solidFill>
                <a:srgbClr val="FF0000"/>
              </a:solidFill>
            </a:endParaRPr>
          </a:p>
        </p:txBody>
      </p:sp>
      <p:cxnSp>
        <p:nvCxnSpPr>
          <p:cNvPr id="15" name="Connector: Elbow 14">
            <a:extLst>
              <a:ext uri="{FF2B5EF4-FFF2-40B4-BE49-F238E27FC236}">
                <a16:creationId xmlns:a16="http://schemas.microsoft.com/office/drawing/2014/main" id="{E9B4CD50-0800-4933-BE4D-4D2AB5240D3B}"/>
              </a:ext>
            </a:extLst>
          </p:cNvPr>
          <p:cNvCxnSpPr>
            <a:cxnSpLocks/>
            <a:stCxn id="7" idx="3"/>
            <a:endCxn id="8" idx="0"/>
          </p:cNvCxnSpPr>
          <p:nvPr/>
        </p:nvCxnSpPr>
        <p:spPr>
          <a:xfrm rot="5400000">
            <a:off x="2964559" y="1484895"/>
            <a:ext cx="520824" cy="2754638"/>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39" name="Connector: Elbow 38">
            <a:extLst>
              <a:ext uri="{FF2B5EF4-FFF2-40B4-BE49-F238E27FC236}">
                <a16:creationId xmlns:a16="http://schemas.microsoft.com/office/drawing/2014/main" id="{858B4835-67AA-4800-A093-1B7337F5EC61}"/>
              </a:ext>
            </a:extLst>
          </p:cNvPr>
          <p:cNvCxnSpPr>
            <a:stCxn id="7" idx="3"/>
            <a:endCxn id="24" idx="0"/>
          </p:cNvCxnSpPr>
          <p:nvPr/>
        </p:nvCxnSpPr>
        <p:spPr>
          <a:xfrm rot="5400000">
            <a:off x="4173156" y="2693492"/>
            <a:ext cx="520825" cy="33744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0" name="Connector: Elbow 49">
            <a:extLst>
              <a:ext uri="{FF2B5EF4-FFF2-40B4-BE49-F238E27FC236}">
                <a16:creationId xmlns:a16="http://schemas.microsoft.com/office/drawing/2014/main" id="{9565084A-660E-442D-9BA2-E3C9F0671E88}"/>
              </a:ext>
            </a:extLst>
          </p:cNvPr>
          <p:cNvCxnSpPr>
            <a:cxnSpLocks/>
          </p:cNvCxnSpPr>
          <p:nvPr/>
        </p:nvCxnSpPr>
        <p:spPr>
          <a:xfrm>
            <a:off x="6748811" y="2862213"/>
            <a:ext cx="2417195" cy="26041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CEB0CE33-CEDE-4812-A8D0-F7B080BEE73B}"/>
              </a:ext>
            </a:extLst>
          </p:cNvPr>
          <p:cNvCxnSpPr>
            <a:stCxn id="8" idx="2"/>
            <a:endCxn id="11" idx="0"/>
          </p:cNvCxnSpPr>
          <p:nvPr/>
        </p:nvCxnSpPr>
        <p:spPr>
          <a:xfrm flipH="1">
            <a:off x="1847651" y="4150149"/>
            <a:ext cx="1" cy="5208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2F1A8F31-3E21-4116-A0FC-038E2902169D}"/>
              </a:ext>
            </a:extLst>
          </p:cNvPr>
          <p:cNvCxnSpPr>
            <a:cxnSpLocks/>
            <a:stCxn id="24" idx="2"/>
            <a:endCxn id="28" idx="0"/>
          </p:cNvCxnSpPr>
          <p:nvPr/>
        </p:nvCxnSpPr>
        <p:spPr>
          <a:xfrm>
            <a:off x="4264845" y="4150150"/>
            <a:ext cx="0" cy="5208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999B4AAE-7B6F-43F2-96BB-F734B0395227}"/>
              </a:ext>
            </a:extLst>
          </p:cNvPr>
          <p:cNvCxnSpPr>
            <a:stCxn id="27" idx="2"/>
            <a:endCxn id="30" idx="0"/>
          </p:cNvCxnSpPr>
          <p:nvPr/>
        </p:nvCxnSpPr>
        <p:spPr>
          <a:xfrm>
            <a:off x="6748812" y="4150148"/>
            <a:ext cx="0" cy="5208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7D2CE67B-A09F-473D-8E4D-DA08A672EDA2}"/>
              </a:ext>
            </a:extLst>
          </p:cNvPr>
          <p:cNvCxnSpPr>
            <a:cxnSpLocks/>
          </p:cNvCxnSpPr>
          <p:nvPr/>
        </p:nvCxnSpPr>
        <p:spPr>
          <a:xfrm flipH="1">
            <a:off x="9166005" y="4150148"/>
            <a:ext cx="1" cy="5208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Connector: Elbow 67">
            <a:extLst>
              <a:ext uri="{FF2B5EF4-FFF2-40B4-BE49-F238E27FC236}">
                <a16:creationId xmlns:a16="http://schemas.microsoft.com/office/drawing/2014/main" id="{65F9230A-6476-4D9E-BC50-3FD2B6D0C87F}"/>
              </a:ext>
            </a:extLst>
          </p:cNvPr>
          <p:cNvCxnSpPr>
            <a:cxnSpLocks/>
            <a:stCxn id="7" idx="3"/>
            <a:endCxn id="27" idx="0"/>
          </p:cNvCxnSpPr>
          <p:nvPr/>
        </p:nvCxnSpPr>
        <p:spPr>
          <a:xfrm rot="16200000" flipH="1">
            <a:off x="5415140" y="1788952"/>
            <a:ext cx="520823" cy="214652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E3E5A21D-BEA4-4A90-994F-8649072EEECA}"/>
              </a:ext>
            </a:extLst>
          </p:cNvPr>
          <p:cNvCxnSpPr>
            <a:stCxn id="11" idx="2"/>
          </p:cNvCxnSpPr>
          <p:nvPr/>
        </p:nvCxnSpPr>
        <p:spPr>
          <a:xfrm flipH="1">
            <a:off x="1847650" y="5698499"/>
            <a:ext cx="1" cy="560899"/>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13BF2CB1-EEFF-4AFD-816B-BA962E291BE1}"/>
              </a:ext>
            </a:extLst>
          </p:cNvPr>
          <p:cNvCxnSpPr>
            <a:cxnSpLocks/>
          </p:cNvCxnSpPr>
          <p:nvPr/>
        </p:nvCxnSpPr>
        <p:spPr>
          <a:xfrm flipV="1">
            <a:off x="2417969" y="6219322"/>
            <a:ext cx="8800486" cy="25932"/>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B79D42F1-2C53-4D3C-8353-AFE2E66402A6}"/>
              </a:ext>
            </a:extLst>
          </p:cNvPr>
          <p:cNvCxnSpPr>
            <a:stCxn id="28" idx="2"/>
          </p:cNvCxnSpPr>
          <p:nvPr/>
        </p:nvCxnSpPr>
        <p:spPr>
          <a:xfrm flipH="1">
            <a:off x="4264844" y="5698498"/>
            <a:ext cx="1" cy="546755"/>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3EFA7C92-6F3C-46C3-BA22-CDBBC615E506}"/>
              </a:ext>
            </a:extLst>
          </p:cNvPr>
          <p:cNvCxnSpPr>
            <a:stCxn id="30" idx="2"/>
          </p:cNvCxnSpPr>
          <p:nvPr/>
        </p:nvCxnSpPr>
        <p:spPr>
          <a:xfrm flipH="1">
            <a:off x="6748810" y="5698497"/>
            <a:ext cx="2" cy="546756"/>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4084C353-FDE4-4945-ACCA-55ED90998892}"/>
              </a:ext>
            </a:extLst>
          </p:cNvPr>
          <p:cNvCxnSpPr>
            <a:cxnSpLocks/>
          </p:cNvCxnSpPr>
          <p:nvPr/>
        </p:nvCxnSpPr>
        <p:spPr>
          <a:xfrm flipH="1">
            <a:off x="810706" y="6252326"/>
            <a:ext cx="1713502" cy="7072"/>
          </a:xfrm>
          <a:prstGeom prst="line">
            <a:avLst/>
          </a:prstGeom>
        </p:spPr>
        <p:style>
          <a:lnRef idx="1">
            <a:schemeClr val="dk1"/>
          </a:lnRef>
          <a:fillRef idx="0">
            <a:schemeClr val="dk1"/>
          </a:fillRef>
          <a:effectRef idx="0">
            <a:schemeClr val="dk1"/>
          </a:effectRef>
          <a:fontRef idx="minor">
            <a:schemeClr val="tx1"/>
          </a:fontRef>
        </p:style>
      </p:cxnSp>
      <p:cxnSp>
        <p:nvCxnSpPr>
          <p:cNvPr id="88" name="Connector: Elbow 87">
            <a:extLst>
              <a:ext uri="{FF2B5EF4-FFF2-40B4-BE49-F238E27FC236}">
                <a16:creationId xmlns:a16="http://schemas.microsoft.com/office/drawing/2014/main" id="{2B6BBB2E-EFD7-4174-B301-9592C2EA4781}"/>
              </a:ext>
            </a:extLst>
          </p:cNvPr>
          <p:cNvCxnSpPr>
            <a:endCxn id="7" idx="0"/>
          </p:cNvCxnSpPr>
          <p:nvPr/>
        </p:nvCxnSpPr>
        <p:spPr>
          <a:xfrm rot="5400000" flipH="1" flipV="1">
            <a:off x="477649" y="2020458"/>
            <a:ext cx="4571996" cy="3905885"/>
          </a:xfrm>
          <a:prstGeom prst="bentConnector3">
            <a:avLst>
              <a:gd name="adj1" fmla="val 105000"/>
            </a:avLst>
          </a:prstGeom>
          <a:ln>
            <a:tailEnd type="triangle"/>
          </a:ln>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4117F574-11B0-47EC-9020-82A84849CEC2}"/>
              </a:ext>
            </a:extLst>
          </p:cNvPr>
          <p:cNvCxnSpPr>
            <a:cxnSpLocks/>
          </p:cNvCxnSpPr>
          <p:nvPr/>
        </p:nvCxnSpPr>
        <p:spPr>
          <a:xfrm flipH="1">
            <a:off x="9166004" y="5698496"/>
            <a:ext cx="1" cy="53379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BC487A47-9CA3-48A0-B273-8BE15D658112}"/>
              </a:ext>
            </a:extLst>
          </p:cNvPr>
          <p:cNvCxnSpPr>
            <a:cxnSpLocks/>
            <a:stCxn id="34" idx="2"/>
          </p:cNvCxnSpPr>
          <p:nvPr/>
        </p:nvCxnSpPr>
        <p:spPr>
          <a:xfrm flipH="1">
            <a:off x="11184665" y="4181969"/>
            <a:ext cx="3926" cy="4890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C1F6D2AD-085B-4BC0-B9B7-F1F4502D8A2D}"/>
              </a:ext>
            </a:extLst>
          </p:cNvPr>
          <p:cNvCxnSpPr>
            <a:cxnSpLocks/>
          </p:cNvCxnSpPr>
          <p:nvPr/>
        </p:nvCxnSpPr>
        <p:spPr>
          <a:xfrm flipH="1">
            <a:off x="11218456" y="5685529"/>
            <a:ext cx="1" cy="533793"/>
          </a:xfrm>
          <a:prstGeom prst="line">
            <a:avLst/>
          </a:prstGeom>
        </p:spPr>
        <p:style>
          <a:lnRef idx="1">
            <a:schemeClr val="dk1"/>
          </a:lnRef>
          <a:fillRef idx="0">
            <a:schemeClr val="dk1"/>
          </a:fillRef>
          <a:effectRef idx="0">
            <a:schemeClr val="dk1"/>
          </a:effectRef>
          <a:fontRef idx="minor">
            <a:schemeClr val="tx1"/>
          </a:fontRef>
        </p:style>
      </p:cxnSp>
      <p:cxnSp>
        <p:nvCxnSpPr>
          <p:cNvPr id="51" name="Connector: Elbow 50">
            <a:extLst>
              <a:ext uri="{FF2B5EF4-FFF2-40B4-BE49-F238E27FC236}">
                <a16:creationId xmlns:a16="http://schemas.microsoft.com/office/drawing/2014/main" id="{F0E25ACF-A09F-434F-8AA6-FFC18F22FC1F}"/>
              </a:ext>
            </a:extLst>
          </p:cNvPr>
          <p:cNvCxnSpPr>
            <a:cxnSpLocks/>
            <a:endCxn id="34" idx="0"/>
          </p:cNvCxnSpPr>
          <p:nvPr/>
        </p:nvCxnSpPr>
        <p:spPr>
          <a:xfrm>
            <a:off x="9173475" y="2856308"/>
            <a:ext cx="2015116" cy="31816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38595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8253C-6B4B-477C-BFBC-476DF2A64A2B}"/>
              </a:ext>
            </a:extLst>
          </p:cNvPr>
          <p:cNvSpPr>
            <a:spLocks noGrp="1"/>
          </p:cNvSpPr>
          <p:nvPr>
            <p:ph type="title"/>
          </p:nvPr>
        </p:nvSpPr>
        <p:spPr>
          <a:xfrm>
            <a:off x="1141413" y="618518"/>
            <a:ext cx="9905998" cy="842637"/>
          </a:xfrm>
        </p:spPr>
        <p:txBody>
          <a:bodyPr/>
          <a:lstStyle/>
          <a:p>
            <a:r>
              <a:rPr lang="en-US" dirty="0"/>
              <a:t>Software Design – Low Level Algorithm</a:t>
            </a:r>
          </a:p>
        </p:txBody>
      </p:sp>
      <p:sp>
        <p:nvSpPr>
          <p:cNvPr id="3" name="Content Placeholder 2">
            <a:extLst>
              <a:ext uri="{FF2B5EF4-FFF2-40B4-BE49-F238E27FC236}">
                <a16:creationId xmlns:a16="http://schemas.microsoft.com/office/drawing/2014/main" id="{E6CA800C-15F1-4155-B684-B212BD941C21}"/>
              </a:ext>
            </a:extLst>
          </p:cNvPr>
          <p:cNvSpPr>
            <a:spLocks noGrp="1"/>
          </p:cNvSpPr>
          <p:nvPr>
            <p:ph idx="1"/>
          </p:nvPr>
        </p:nvSpPr>
        <p:spPr>
          <a:xfrm>
            <a:off x="1141413" y="1480009"/>
            <a:ext cx="6249202" cy="4967925"/>
          </a:xfrm>
        </p:spPr>
        <p:txBody>
          <a:bodyPr/>
          <a:lstStyle/>
          <a:p>
            <a:pPr marL="0" indent="0">
              <a:buNone/>
            </a:pPr>
            <a:endParaRPr lang="en-US" dirty="0"/>
          </a:p>
          <a:p>
            <a:pPr marL="0" indent="0">
              <a:buNone/>
            </a:pPr>
            <a:r>
              <a:rPr lang="en-US" dirty="0"/>
              <a:t>Setup:</a:t>
            </a:r>
          </a:p>
          <a:p>
            <a:pPr marL="0" indent="0">
              <a:buNone/>
            </a:pPr>
            <a:r>
              <a:rPr lang="en-US" dirty="0"/>
              <a:t>{</a:t>
            </a:r>
          </a:p>
          <a:p>
            <a:r>
              <a:rPr lang="en-US" dirty="0"/>
              <a:t>Set pin 10 – 13 as Output</a:t>
            </a:r>
          </a:p>
          <a:p>
            <a:r>
              <a:rPr lang="en-US" dirty="0"/>
              <a:t>Set accelerometer origin (No tilt) by checking for accelerometer stability</a:t>
            </a:r>
          </a:p>
          <a:p>
            <a:pPr marL="0" indent="0">
              <a:buNone/>
            </a:pP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50484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F538F-6B73-49C5-AB54-484BDB6D45FC}"/>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F872CAEA-9BEB-4EBD-AD33-6DFACF057845}"/>
              </a:ext>
            </a:extLst>
          </p:cNvPr>
          <p:cNvSpPr>
            <a:spLocks noGrp="1"/>
          </p:cNvSpPr>
          <p:nvPr>
            <p:ph idx="1"/>
          </p:nvPr>
        </p:nvSpPr>
        <p:spPr>
          <a:xfrm>
            <a:off x="1143000" y="2806079"/>
            <a:ext cx="9905999" cy="2213183"/>
          </a:xfrm>
        </p:spPr>
        <p:txBody>
          <a:bodyPr/>
          <a:lstStyle/>
          <a:p>
            <a:r>
              <a:rPr lang="en-US" dirty="0"/>
              <a:t>Joysticks are inefficient in </a:t>
            </a:r>
            <a:r>
              <a:rPr lang="en-US"/>
              <a:t>many ways</a:t>
            </a:r>
            <a:endParaRPr lang="en-US" dirty="0"/>
          </a:p>
          <a:p>
            <a:r>
              <a:rPr lang="en-US" dirty="0"/>
              <a:t>There are no notable new ideas to remote control drivable objects</a:t>
            </a:r>
          </a:p>
          <a:p>
            <a:r>
              <a:rPr lang="en-US" dirty="0"/>
              <a:t>Current remote control methods do not have the ease of use desired for certain applications</a:t>
            </a:r>
          </a:p>
        </p:txBody>
      </p:sp>
    </p:spTree>
    <p:extLst>
      <p:ext uri="{BB962C8B-B14F-4D97-AF65-F5344CB8AC3E}">
        <p14:creationId xmlns:p14="http://schemas.microsoft.com/office/powerpoint/2010/main" val="1959001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8253C-6B4B-477C-BFBC-476DF2A64A2B}"/>
              </a:ext>
            </a:extLst>
          </p:cNvPr>
          <p:cNvSpPr>
            <a:spLocks noGrp="1"/>
          </p:cNvSpPr>
          <p:nvPr>
            <p:ph type="title"/>
          </p:nvPr>
        </p:nvSpPr>
        <p:spPr>
          <a:xfrm>
            <a:off x="1141413" y="618518"/>
            <a:ext cx="9905998" cy="842637"/>
          </a:xfrm>
        </p:spPr>
        <p:txBody>
          <a:bodyPr/>
          <a:lstStyle/>
          <a:p>
            <a:r>
              <a:rPr lang="en-US" dirty="0"/>
              <a:t>Software Design – Low Level Algorithm</a:t>
            </a:r>
          </a:p>
        </p:txBody>
      </p:sp>
      <p:sp>
        <p:nvSpPr>
          <p:cNvPr id="3" name="Content Placeholder 2">
            <a:extLst>
              <a:ext uri="{FF2B5EF4-FFF2-40B4-BE49-F238E27FC236}">
                <a16:creationId xmlns:a16="http://schemas.microsoft.com/office/drawing/2014/main" id="{E6CA800C-15F1-4155-B684-B212BD941C21}"/>
              </a:ext>
            </a:extLst>
          </p:cNvPr>
          <p:cNvSpPr>
            <a:spLocks noGrp="1"/>
          </p:cNvSpPr>
          <p:nvPr>
            <p:ph idx="1"/>
          </p:nvPr>
        </p:nvSpPr>
        <p:spPr>
          <a:xfrm>
            <a:off x="1141413" y="1461154"/>
            <a:ext cx="4954588" cy="4967925"/>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ormAutofit fontScale="92500" lnSpcReduction="10000"/>
          </a:bodyPr>
          <a:lstStyle/>
          <a:p>
            <a:pPr marL="0" indent="0">
              <a:buNone/>
            </a:pPr>
            <a:r>
              <a:rPr lang="en-US" b="1" dirty="0">
                <a:solidFill>
                  <a:schemeClr val="tx1"/>
                </a:solidFill>
              </a:rPr>
              <a:t>LOOP:</a:t>
            </a:r>
          </a:p>
          <a:p>
            <a:pPr marL="0" indent="0">
              <a:buNone/>
            </a:pPr>
            <a:r>
              <a:rPr lang="en-US" dirty="0">
                <a:solidFill>
                  <a:schemeClr val="tx1"/>
                </a:solidFill>
              </a:rPr>
              <a:t>Read accelerometer x and y</a:t>
            </a:r>
          </a:p>
          <a:p>
            <a:pPr marL="0" indent="0">
              <a:buNone/>
            </a:pPr>
            <a:r>
              <a:rPr lang="en-US" dirty="0">
                <a:solidFill>
                  <a:schemeClr val="tx1"/>
                </a:solidFill>
              </a:rPr>
              <a:t>Define x and y relative to origin</a:t>
            </a:r>
          </a:p>
          <a:p>
            <a:pPr marL="0" indent="0">
              <a:buNone/>
            </a:pPr>
            <a:r>
              <a:rPr lang="en-US" dirty="0">
                <a:solidFill>
                  <a:schemeClr val="tx1"/>
                </a:solidFill>
              </a:rPr>
              <a:t> </a:t>
            </a:r>
          </a:p>
          <a:p>
            <a:pPr marL="0" indent="0">
              <a:buNone/>
            </a:pPr>
            <a:r>
              <a:rPr lang="en-US" dirty="0">
                <a:solidFill>
                  <a:schemeClr val="tx1"/>
                </a:solidFill>
              </a:rPr>
              <a:t>if(x&lt;-30)</a:t>
            </a:r>
          </a:p>
          <a:p>
            <a:pPr marL="0" indent="0">
              <a:buNone/>
            </a:pPr>
            <a:r>
              <a:rPr lang="en-US" dirty="0">
                <a:solidFill>
                  <a:schemeClr val="tx1"/>
                </a:solidFill>
              </a:rPr>
              <a:t> 		RIGHT</a:t>
            </a:r>
          </a:p>
          <a:p>
            <a:pPr marL="0" indent="0">
              <a:buNone/>
            </a:pPr>
            <a:r>
              <a:rPr lang="en-US" dirty="0">
                <a:solidFill>
                  <a:schemeClr val="tx1"/>
                </a:solidFill>
              </a:rPr>
              <a:t>		Pin 10 &amp; 13 HIGH</a:t>
            </a:r>
          </a:p>
          <a:p>
            <a:pPr marL="0" indent="0">
              <a:buNone/>
            </a:pPr>
            <a:r>
              <a:rPr lang="en-US" dirty="0">
                <a:solidFill>
                  <a:schemeClr val="tx1"/>
                </a:solidFill>
              </a:rPr>
              <a:t>else if(x&gt;30)</a:t>
            </a:r>
          </a:p>
          <a:p>
            <a:pPr marL="0" indent="0">
              <a:buNone/>
            </a:pPr>
            <a:r>
              <a:rPr lang="en-US" dirty="0">
                <a:solidFill>
                  <a:schemeClr val="tx1"/>
                </a:solidFill>
              </a:rPr>
              <a:t> 		LEFT</a:t>
            </a:r>
          </a:p>
          <a:p>
            <a:pPr marL="0" indent="0">
              <a:buNone/>
            </a:pPr>
            <a:r>
              <a:rPr lang="en-US" dirty="0">
                <a:solidFill>
                  <a:schemeClr val="tx1"/>
                </a:solidFill>
              </a:rPr>
              <a:t>		Pin 11 &amp; 12 HIGH</a:t>
            </a:r>
          </a:p>
          <a:p>
            <a:pPr marL="0" indent="0">
              <a:buNone/>
            </a:pPr>
            <a:endParaRPr lang="en-US" dirty="0"/>
          </a:p>
          <a:p>
            <a:pPr marL="0" indent="0">
              <a:buNone/>
            </a:pPr>
            <a:endParaRPr lang="en-US" dirty="0"/>
          </a:p>
        </p:txBody>
      </p:sp>
      <p:sp>
        <p:nvSpPr>
          <p:cNvPr id="4" name="Content Placeholder 2">
            <a:extLst>
              <a:ext uri="{FF2B5EF4-FFF2-40B4-BE49-F238E27FC236}">
                <a16:creationId xmlns:a16="http://schemas.microsoft.com/office/drawing/2014/main" id="{084BD366-8648-434C-A41D-3B63E7989527}"/>
              </a:ext>
            </a:extLst>
          </p:cNvPr>
          <p:cNvSpPr txBox="1">
            <a:spLocks/>
          </p:cNvSpPr>
          <p:nvPr/>
        </p:nvSpPr>
        <p:spPr>
          <a:xfrm>
            <a:off x="6184752" y="1461153"/>
            <a:ext cx="4954588" cy="496792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200" dirty="0"/>
              <a:t>else if(y&lt;-30) </a:t>
            </a:r>
          </a:p>
          <a:p>
            <a:pPr marL="0" indent="0">
              <a:buFont typeface="Arial" panose="020B0604020202020204" pitchFamily="34" charset="0"/>
              <a:buNone/>
            </a:pPr>
            <a:r>
              <a:rPr lang="en-US" sz="2200" dirty="0"/>
              <a:t>		Forward</a:t>
            </a:r>
          </a:p>
          <a:p>
            <a:pPr marL="0" indent="0">
              <a:buFont typeface="Arial" panose="020B0604020202020204" pitchFamily="34" charset="0"/>
              <a:buNone/>
            </a:pPr>
            <a:r>
              <a:rPr lang="en-US" sz="2200" dirty="0"/>
              <a:t>		Pin 11 &amp; 13 HIGH</a:t>
            </a:r>
          </a:p>
          <a:p>
            <a:pPr marL="0" indent="0">
              <a:buFont typeface="Arial" panose="020B0604020202020204" pitchFamily="34" charset="0"/>
              <a:buNone/>
            </a:pPr>
            <a:r>
              <a:rPr lang="en-US" sz="2200" dirty="0"/>
              <a:t>else if(y&gt;30)</a:t>
            </a:r>
          </a:p>
          <a:p>
            <a:pPr marL="0" indent="0">
              <a:buFont typeface="Arial" panose="020B0604020202020204" pitchFamily="34" charset="0"/>
              <a:buNone/>
            </a:pPr>
            <a:r>
              <a:rPr lang="en-US" sz="2200" dirty="0"/>
              <a:t>		Backward</a:t>
            </a:r>
          </a:p>
          <a:p>
            <a:pPr marL="0" indent="0">
              <a:buFont typeface="Arial" panose="020B0604020202020204" pitchFamily="34" charset="0"/>
              <a:buNone/>
            </a:pPr>
            <a:r>
              <a:rPr lang="en-US" sz="2200" dirty="0"/>
              <a:t>		Pin 10 &amp; 12 HIGH</a:t>
            </a:r>
          </a:p>
          <a:p>
            <a:pPr marL="0" indent="0">
              <a:buFont typeface="Arial" panose="020B0604020202020204" pitchFamily="34" charset="0"/>
              <a:buNone/>
            </a:pPr>
            <a:r>
              <a:rPr lang="en-US" sz="2200" dirty="0"/>
              <a:t>Else</a:t>
            </a:r>
          </a:p>
          <a:p>
            <a:pPr marL="0" indent="0">
              <a:buFont typeface="Arial" panose="020B0604020202020204" pitchFamily="34" charset="0"/>
              <a:buNone/>
            </a:pPr>
            <a:r>
              <a:rPr lang="en-US" sz="2200" dirty="0"/>
              <a:t> 		STOP</a:t>
            </a:r>
          </a:p>
          <a:p>
            <a:pPr marL="0" indent="0">
              <a:buFont typeface="Arial" panose="020B0604020202020204" pitchFamily="34" charset="0"/>
              <a:buNone/>
            </a:pPr>
            <a:r>
              <a:rPr lang="en-US" sz="2200" dirty="0"/>
              <a:t>		Pin 10 – 13 LOW</a:t>
            </a:r>
          </a:p>
          <a:p>
            <a:pPr marL="0" indent="0">
              <a:buFont typeface="Arial" panose="020B0604020202020204" pitchFamily="34" charset="0"/>
              <a:buNone/>
            </a:pPr>
            <a:endParaRPr lang="en-US" sz="2200" dirty="0"/>
          </a:p>
        </p:txBody>
      </p:sp>
    </p:spTree>
    <p:extLst>
      <p:ext uri="{BB962C8B-B14F-4D97-AF65-F5344CB8AC3E}">
        <p14:creationId xmlns:p14="http://schemas.microsoft.com/office/powerpoint/2010/main" val="482171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ACA6E-4D82-4231-8C38-6E87AD9D5304}"/>
              </a:ext>
            </a:extLst>
          </p:cNvPr>
          <p:cNvSpPr>
            <a:spLocks noGrp="1"/>
          </p:cNvSpPr>
          <p:nvPr>
            <p:ph type="title"/>
          </p:nvPr>
        </p:nvSpPr>
        <p:spPr>
          <a:xfrm>
            <a:off x="1141413" y="618518"/>
            <a:ext cx="9905998" cy="672954"/>
          </a:xfrm>
        </p:spPr>
        <p:txBody>
          <a:bodyPr/>
          <a:lstStyle/>
          <a:p>
            <a:r>
              <a:rPr lang="en-US" dirty="0"/>
              <a:t>Implementation – Test Board</a:t>
            </a:r>
          </a:p>
        </p:txBody>
      </p:sp>
      <p:pic>
        <p:nvPicPr>
          <p:cNvPr id="6" name="Content Placeholder 5">
            <a:extLst>
              <a:ext uri="{FF2B5EF4-FFF2-40B4-BE49-F238E27FC236}">
                <a16:creationId xmlns:a16="http://schemas.microsoft.com/office/drawing/2014/main" id="{29DB28CD-7B81-4DAA-AAE9-36BAA3D603D6}"/>
              </a:ext>
            </a:extLst>
          </p:cNvPr>
          <p:cNvPicPr>
            <a:picLocks noGrp="1" noChangeAspect="1"/>
          </p:cNvPicPr>
          <p:nvPr>
            <p:ph sz="half" idx="1"/>
          </p:nvPr>
        </p:nvPicPr>
        <p:blipFill rotWithShape="1">
          <a:blip r:embed="rId3"/>
          <a:srcRect l="4345" t="24945" r="4758" b="16940"/>
          <a:stretch/>
        </p:blipFill>
        <p:spPr>
          <a:xfrm>
            <a:off x="1582183" y="1932435"/>
            <a:ext cx="4301775" cy="3667088"/>
          </a:xfrm>
        </p:spPr>
      </p:pic>
      <p:pic>
        <p:nvPicPr>
          <p:cNvPr id="8" name="Content Placeholder 7">
            <a:extLst>
              <a:ext uri="{FF2B5EF4-FFF2-40B4-BE49-F238E27FC236}">
                <a16:creationId xmlns:a16="http://schemas.microsoft.com/office/drawing/2014/main" id="{163373DF-0EB5-43B6-850C-1C07D7D2933F}"/>
              </a:ext>
            </a:extLst>
          </p:cNvPr>
          <p:cNvPicPr>
            <a:picLocks noGrp="1" noChangeAspect="1"/>
          </p:cNvPicPr>
          <p:nvPr>
            <p:ph sz="half" idx="2"/>
          </p:nvPr>
        </p:nvPicPr>
        <p:blipFill rotWithShape="1">
          <a:blip r:embed="rId4"/>
          <a:srcRect l="2523" t="21592" r="4260" b="14891"/>
          <a:stretch/>
        </p:blipFill>
        <p:spPr>
          <a:xfrm>
            <a:off x="6806153" y="1932435"/>
            <a:ext cx="4036304" cy="3667088"/>
          </a:xfrm>
        </p:spPr>
      </p:pic>
      <p:sp>
        <p:nvSpPr>
          <p:cNvPr id="9" name="TextBox 8">
            <a:extLst>
              <a:ext uri="{FF2B5EF4-FFF2-40B4-BE49-F238E27FC236}">
                <a16:creationId xmlns:a16="http://schemas.microsoft.com/office/drawing/2014/main" id="{FC8B3EC5-273F-4AA2-9816-87FFA5B71407}"/>
              </a:ext>
            </a:extLst>
          </p:cNvPr>
          <p:cNvSpPr txBox="1"/>
          <p:nvPr/>
        </p:nvSpPr>
        <p:spPr>
          <a:xfrm>
            <a:off x="3265945" y="5931705"/>
            <a:ext cx="5656933" cy="307777"/>
          </a:xfrm>
          <a:prstGeom prst="rect">
            <a:avLst/>
          </a:prstGeom>
          <a:noFill/>
        </p:spPr>
        <p:txBody>
          <a:bodyPr wrap="none" rtlCol="0">
            <a:spAutoFit/>
          </a:bodyPr>
          <a:lstStyle/>
          <a:p>
            <a:pPr algn="ctr"/>
            <a:r>
              <a:rPr lang="en-US" sz="1400" i="1" dirty="0"/>
              <a:t>https://drive.google.com/open?id=1czeJDhGI3ouBHFwLqvQFBY2Zgq8MpFJ-</a:t>
            </a:r>
          </a:p>
        </p:txBody>
      </p:sp>
    </p:spTree>
    <p:extLst>
      <p:ext uri="{BB962C8B-B14F-4D97-AF65-F5344CB8AC3E}">
        <p14:creationId xmlns:p14="http://schemas.microsoft.com/office/powerpoint/2010/main" val="1833078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78682-9187-4645-81BA-742B058483DF}"/>
              </a:ext>
            </a:extLst>
          </p:cNvPr>
          <p:cNvSpPr>
            <a:spLocks noGrp="1"/>
          </p:cNvSpPr>
          <p:nvPr>
            <p:ph type="title"/>
          </p:nvPr>
        </p:nvSpPr>
        <p:spPr>
          <a:xfrm>
            <a:off x="1141413" y="137751"/>
            <a:ext cx="9905998" cy="729515"/>
          </a:xfrm>
        </p:spPr>
        <p:txBody>
          <a:bodyPr/>
          <a:lstStyle/>
          <a:p>
            <a:r>
              <a:rPr lang="en-US" dirty="0"/>
              <a:t>Implementation – Transmitter Schematic</a:t>
            </a:r>
          </a:p>
        </p:txBody>
      </p:sp>
      <p:pic>
        <p:nvPicPr>
          <p:cNvPr id="7" name="Content Placeholder 6">
            <a:extLst>
              <a:ext uri="{FF2B5EF4-FFF2-40B4-BE49-F238E27FC236}">
                <a16:creationId xmlns:a16="http://schemas.microsoft.com/office/drawing/2014/main" id="{816335BC-A641-4581-809B-D465173C4F66}"/>
              </a:ext>
            </a:extLst>
          </p:cNvPr>
          <p:cNvPicPr>
            <a:picLocks noGrp="1" noChangeAspect="1"/>
          </p:cNvPicPr>
          <p:nvPr>
            <p:ph idx="1"/>
          </p:nvPr>
        </p:nvPicPr>
        <p:blipFill>
          <a:blip r:embed="rId3"/>
          <a:stretch>
            <a:fillRect/>
          </a:stretch>
        </p:blipFill>
        <p:spPr>
          <a:xfrm>
            <a:off x="2287908" y="867266"/>
            <a:ext cx="7613007" cy="5852983"/>
          </a:xfrm>
        </p:spPr>
      </p:pic>
    </p:spTree>
    <p:extLst>
      <p:ext uri="{BB962C8B-B14F-4D97-AF65-F5344CB8AC3E}">
        <p14:creationId xmlns:p14="http://schemas.microsoft.com/office/powerpoint/2010/main" val="2379387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78682-9187-4645-81BA-742B058483DF}"/>
              </a:ext>
            </a:extLst>
          </p:cNvPr>
          <p:cNvSpPr>
            <a:spLocks noGrp="1"/>
          </p:cNvSpPr>
          <p:nvPr>
            <p:ph type="title"/>
          </p:nvPr>
        </p:nvSpPr>
        <p:spPr>
          <a:xfrm>
            <a:off x="1141413" y="137751"/>
            <a:ext cx="9905998" cy="729515"/>
          </a:xfrm>
        </p:spPr>
        <p:txBody>
          <a:bodyPr/>
          <a:lstStyle/>
          <a:p>
            <a:r>
              <a:rPr lang="en-US" dirty="0"/>
              <a:t>Implementation – Transmitter Layout</a:t>
            </a:r>
          </a:p>
        </p:txBody>
      </p:sp>
      <p:pic>
        <p:nvPicPr>
          <p:cNvPr id="6" name="Content Placeholder 5">
            <a:extLst>
              <a:ext uri="{FF2B5EF4-FFF2-40B4-BE49-F238E27FC236}">
                <a16:creationId xmlns:a16="http://schemas.microsoft.com/office/drawing/2014/main" id="{6520BD9E-7044-449E-ABE0-7814A8F9E515}"/>
              </a:ext>
            </a:extLst>
          </p:cNvPr>
          <p:cNvPicPr>
            <a:picLocks noGrp="1" noChangeAspect="1"/>
          </p:cNvPicPr>
          <p:nvPr>
            <p:ph idx="1"/>
          </p:nvPr>
        </p:nvPicPr>
        <p:blipFill>
          <a:blip r:embed="rId2"/>
          <a:stretch>
            <a:fillRect/>
          </a:stretch>
        </p:blipFill>
        <p:spPr>
          <a:xfrm rot="5400000">
            <a:off x="3242372" y="198395"/>
            <a:ext cx="5704079" cy="7041822"/>
          </a:xfrm>
        </p:spPr>
      </p:pic>
    </p:spTree>
    <p:extLst>
      <p:ext uri="{BB962C8B-B14F-4D97-AF65-F5344CB8AC3E}">
        <p14:creationId xmlns:p14="http://schemas.microsoft.com/office/powerpoint/2010/main" val="775073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78682-9187-4645-81BA-742B058483DF}"/>
              </a:ext>
            </a:extLst>
          </p:cNvPr>
          <p:cNvSpPr>
            <a:spLocks noGrp="1"/>
          </p:cNvSpPr>
          <p:nvPr>
            <p:ph type="title"/>
          </p:nvPr>
        </p:nvSpPr>
        <p:spPr>
          <a:xfrm>
            <a:off x="1141413" y="137751"/>
            <a:ext cx="9905998" cy="729515"/>
          </a:xfrm>
        </p:spPr>
        <p:txBody>
          <a:bodyPr/>
          <a:lstStyle/>
          <a:p>
            <a:r>
              <a:rPr lang="en-US" dirty="0"/>
              <a:t>Implementation – Receiver Schematic</a:t>
            </a:r>
          </a:p>
        </p:txBody>
      </p:sp>
      <p:pic>
        <p:nvPicPr>
          <p:cNvPr id="7" name="Content Placeholder 6">
            <a:extLst>
              <a:ext uri="{FF2B5EF4-FFF2-40B4-BE49-F238E27FC236}">
                <a16:creationId xmlns:a16="http://schemas.microsoft.com/office/drawing/2014/main" id="{620E58AB-3219-4238-B60F-EF400AE299B2}"/>
              </a:ext>
            </a:extLst>
          </p:cNvPr>
          <p:cNvPicPr>
            <a:picLocks noGrp="1" noChangeAspect="1"/>
          </p:cNvPicPr>
          <p:nvPr>
            <p:ph idx="1"/>
          </p:nvPr>
        </p:nvPicPr>
        <p:blipFill>
          <a:blip r:embed="rId2"/>
          <a:stretch>
            <a:fillRect/>
          </a:stretch>
        </p:blipFill>
        <p:spPr>
          <a:xfrm>
            <a:off x="2358407" y="867266"/>
            <a:ext cx="7472009" cy="5769204"/>
          </a:xfrm>
        </p:spPr>
      </p:pic>
    </p:spTree>
    <p:extLst>
      <p:ext uri="{BB962C8B-B14F-4D97-AF65-F5344CB8AC3E}">
        <p14:creationId xmlns:p14="http://schemas.microsoft.com/office/powerpoint/2010/main" val="1179849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78682-9187-4645-81BA-742B058483DF}"/>
              </a:ext>
            </a:extLst>
          </p:cNvPr>
          <p:cNvSpPr>
            <a:spLocks noGrp="1"/>
          </p:cNvSpPr>
          <p:nvPr>
            <p:ph type="title"/>
          </p:nvPr>
        </p:nvSpPr>
        <p:spPr>
          <a:xfrm>
            <a:off x="1141413" y="137751"/>
            <a:ext cx="9905998" cy="729515"/>
          </a:xfrm>
        </p:spPr>
        <p:txBody>
          <a:bodyPr/>
          <a:lstStyle/>
          <a:p>
            <a:r>
              <a:rPr lang="en-US" dirty="0"/>
              <a:t>Implementation – Receiver Layout</a:t>
            </a:r>
          </a:p>
        </p:txBody>
      </p:sp>
      <p:pic>
        <p:nvPicPr>
          <p:cNvPr id="6" name="Content Placeholder 5">
            <a:extLst>
              <a:ext uri="{FF2B5EF4-FFF2-40B4-BE49-F238E27FC236}">
                <a16:creationId xmlns:a16="http://schemas.microsoft.com/office/drawing/2014/main" id="{74B79229-725C-4D56-9633-022EB52613C2}"/>
              </a:ext>
            </a:extLst>
          </p:cNvPr>
          <p:cNvPicPr>
            <a:picLocks noGrp="1" noChangeAspect="1"/>
          </p:cNvPicPr>
          <p:nvPr>
            <p:ph idx="1"/>
          </p:nvPr>
        </p:nvPicPr>
        <p:blipFill>
          <a:blip r:embed="rId2"/>
          <a:stretch>
            <a:fillRect/>
          </a:stretch>
        </p:blipFill>
        <p:spPr>
          <a:xfrm rot="5400000">
            <a:off x="3252232" y="-1011395"/>
            <a:ext cx="5684360" cy="9573661"/>
          </a:xfrm>
        </p:spPr>
      </p:pic>
    </p:spTree>
    <p:extLst>
      <p:ext uri="{BB962C8B-B14F-4D97-AF65-F5344CB8AC3E}">
        <p14:creationId xmlns:p14="http://schemas.microsoft.com/office/powerpoint/2010/main" val="3667474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80FD0-61E9-48B3-9EA5-EBFB95665C01}"/>
              </a:ext>
            </a:extLst>
          </p:cNvPr>
          <p:cNvSpPr>
            <a:spLocks noGrp="1"/>
          </p:cNvSpPr>
          <p:nvPr>
            <p:ph type="title"/>
          </p:nvPr>
        </p:nvSpPr>
        <p:spPr>
          <a:xfrm>
            <a:off x="1141413" y="618518"/>
            <a:ext cx="9905998" cy="540979"/>
          </a:xfrm>
        </p:spPr>
        <p:txBody>
          <a:bodyPr>
            <a:normAutofit fontScale="90000"/>
          </a:bodyPr>
          <a:lstStyle/>
          <a:p>
            <a:r>
              <a:rPr lang="en-US" dirty="0"/>
              <a:t>Implementation – Bill of Materials</a:t>
            </a:r>
          </a:p>
        </p:txBody>
      </p:sp>
      <p:graphicFrame>
        <p:nvGraphicFramePr>
          <p:cNvPr id="5" name="Table 4">
            <a:extLst>
              <a:ext uri="{FF2B5EF4-FFF2-40B4-BE49-F238E27FC236}">
                <a16:creationId xmlns:a16="http://schemas.microsoft.com/office/drawing/2014/main" id="{1AF275CA-337A-4A2A-B903-28963BA4CDE9}"/>
              </a:ext>
            </a:extLst>
          </p:cNvPr>
          <p:cNvGraphicFramePr>
            <a:graphicFrameLocks noGrp="1"/>
          </p:cNvGraphicFramePr>
          <p:nvPr>
            <p:extLst>
              <p:ext uri="{D42A27DB-BD31-4B8C-83A1-F6EECF244321}">
                <p14:modId xmlns:p14="http://schemas.microsoft.com/office/powerpoint/2010/main" val="1262452177"/>
              </p:ext>
            </p:extLst>
          </p:nvPr>
        </p:nvGraphicFramePr>
        <p:xfrm>
          <a:off x="1141412" y="1399708"/>
          <a:ext cx="9905996" cy="4820920"/>
        </p:xfrm>
        <a:graphic>
          <a:graphicData uri="http://schemas.openxmlformats.org/drawingml/2006/table">
            <a:tbl>
              <a:tblPr firstRow="1" bandRow="1">
                <a:tableStyleId>{5C22544A-7EE6-4342-B048-85BDC9FD1C3A}</a:tableStyleId>
              </a:tblPr>
              <a:tblGrid>
                <a:gridCol w="2476499">
                  <a:extLst>
                    <a:ext uri="{9D8B030D-6E8A-4147-A177-3AD203B41FA5}">
                      <a16:colId xmlns:a16="http://schemas.microsoft.com/office/drawing/2014/main" val="4224011030"/>
                    </a:ext>
                  </a:extLst>
                </a:gridCol>
                <a:gridCol w="2476499">
                  <a:extLst>
                    <a:ext uri="{9D8B030D-6E8A-4147-A177-3AD203B41FA5}">
                      <a16:colId xmlns:a16="http://schemas.microsoft.com/office/drawing/2014/main" val="384919752"/>
                    </a:ext>
                  </a:extLst>
                </a:gridCol>
                <a:gridCol w="2476499">
                  <a:extLst>
                    <a:ext uri="{9D8B030D-6E8A-4147-A177-3AD203B41FA5}">
                      <a16:colId xmlns:a16="http://schemas.microsoft.com/office/drawing/2014/main" val="1938632000"/>
                    </a:ext>
                  </a:extLst>
                </a:gridCol>
                <a:gridCol w="2476499">
                  <a:extLst>
                    <a:ext uri="{9D8B030D-6E8A-4147-A177-3AD203B41FA5}">
                      <a16:colId xmlns:a16="http://schemas.microsoft.com/office/drawing/2014/main" val="440733515"/>
                    </a:ext>
                  </a:extLst>
                </a:gridCol>
              </a:tblGrid>
              <a:tr h="370840">
                <a:tc>
                  <a:txBody>
                    <a:bodyPr/>
                    <a:lstStyle/>
                    <a:p>
                      <a:pPr algn="ctr"/>
                      <a:r>
                        <a:rPr lang="en-US" dirty="0"/>
                        <a:t>Component</a:t>
                      </a:r>
                    </a:p>
                  </a:txBody>
                  <a:tcPr/>
                </a:tc>
                <a:tc>
                  <a:txBody>
                    <a:bodyPr/>
                    <a:lstStyle/>
                    <a:p>
                      <a:pPr algn="ctr"/>
                      <a:r>
                        <a:rPr lang="en-US" dirty="0"/>
                        <a:t>Quantity</a:t>
                      </a:r>
                    </a:p>
                  </a:txBody>
                  <a:tcPr/>
                </a:tc>
                <a:tc>
                  <a:txBody>
                    <a:bodyPr/>
                    <a:lstStyle/>
                    <a:p>
                      <a:pPr algn="ctr"/>
                      <a:r>
                        <a:rPr lang="en-US" dirty="0"/>
                        <a:t>Unit Cost ($)</a:t>
                      </a:r>
                    </a:p>
                  </a:txBody>
                  <a:tcPr/>
                </a:tc>
                <a:tc>
                  <a:txBody>
                    <a:bodyPr/>
                    <a:lstStyle/>
                    <a:p>
                      <a:pPr algn="ctr"/>
                      <a:r>
                        <a:rPr lang="en-US" dirty="0"/>
                        <a:t>Total Cost ($)</a:t>
                      </a:r>
                    </a:p>
                  </a:txBody>
                  <a:tcPr/>
                </a:tc>
                <a:extLst>
                  <a:ext uri="{0D108BD9-81ED-4DB2-BD59-A6C34878D82A}">
                    <a16:rowId xmlns:a16="http://schemas.microsoft.com/office/drawing/2014/main" val="1236804217"/>
                  </a:ext>
                </a:extLst>
              </a:tr>
              <a:tr h="370840">
                <a:tc gridSpan="4">
                  <a:txBody>
                    <a:bodyPr/>
                    <a:lstStyle/>
                    <a:p>
                      <a:pPr algn="ctr"/>
                      <a:r>
                        <a:rPr lang="en-US" b="1" dirty="0"/>
                        <a:t>Surface Mount Resistors</a:t>
                      </a:r>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3756627192"/>
                  </a:ext>
                </a:extLst>
              </a:tr>
              <a:tr h="370840">
                <a:tc>
                  <a:txBody>
                    <a:bodyPr/>
                    <a:lstStyle/>
                    <a:p>
                      <a:pPr algn="r"/>
                      <a:r>
                        <a:rPr lang="en-US" dirty="0"/>
                        <a:t>220</a:t>
                      </a:r>
                    </a:p>
                  </a:txBody>
                  <a:tcPr/>
                </a:tc>
                <a:tc>
                  <a:txBody>
                    <a:bodyPr/>
                    <a:lstStyle/>
                    <a:p>
                      <a:pPr algn="r"/>
                      <a:r>
                        <a:rPr lang="en-US" dirty="0"/>
                        <a:t>4</a:t>
                      </a:r>
                    </a:p>
                  </a:txBody>
                  <a:tcPr/>
                </a:tc>
                <a:tc>
                  <a:txBody>
                    <a:bodyPr/>
                    <a:lstStyle/>
                    <a:p>
                      <a:pPr algn="r"/>
                      <a:r>
                        <a:rPr lang="en-US" dirty="0"/>
                        <a:t>0.01</a:t>
                      </a:r>
                    </a:p>
                  </a:txBody>
                  <a:tcPr/>
                </a:tc>
                <a:tc>
                  <a:txBody>
                    <a:bodyPr/>
                    <a:lstStyle/>
                    <a:p>
                      <a:pPr algn="r"/>
                      <a:r>
                        <a:rPr lang="en-US" dirty="0"/>
                        <a:t>0.04</a:t>
                      </a:r>
                    </a:p>
                  </a:txBody>
                  <a:tcPr/>
                </a:tc>
                <a:extLst>
                  <a:ext uri="{0D108BD9-81ED-4DB2-BD59-A6C34878D82A}">
                    <a16:rowId xmlns:a16="http://schemas.microsoft.com/office/drawing/2014/main" val="3651009502"/>
                  </a:ext>
                </a:extLst>
              </a:tr>
              <a:tr h="370840">
                <a:tc>
                  <a:txBody>
                    <a:bodyPr/>
                    <a:lstStyle/>
                    <a:p>
                      <a:pPr algn="r"/>
                      <a:r>
                        <a:rPr lang="en-US" dirty="0"/>
                        <a:t>2.2 k</a:t>
                      </a:r>
                    </a:p>
                  </a:txBody>
                  <a:tcPr/>
                </a:tc>
                <a:tc>
                  <a:txBody>
                    <a:bodyPr/>
                    <a:lstStyle/>
                    <a:p>
                      <a:pPr algn="r"/>
                      <a:r>
                        <a:rPr lang="en-US" dirty="0"/>
                        <a:t>1</a:t>
                      </a:r>
                    </a:p>
                  </a:txBody>
                  <a:tcPr/>
                </a:tc>
                <a:tc>
                  <a:txBody>
                    <a:bodyPr/>
                    <a:lstStyle/>
                    <a:p>
                      <a:pPr algn="r"/>
                      <a:r>
                        <a:rPr lang="en-US" dirty="0"/>
                        <a:t>0.01</a:t>
                      </a:r>
                    </a:p>
                  </a:txBody>
                  <a:tcPr/>
                </a:tc>
                <a:tc>
                  <a:txBody>
                    <a:bodyPr/>
                    <a:lstStyle/>
                    <a:p>
                      <a:pPr algn="r"/>
                      <a:r>
                        <a:rPr lang="en-US" dirty="0"/>
                        <a:t>0.01</a:t>
                      </a:r>
                    </a:p>
                  </a:txBody>
                  <a:tcPr/>
                </a:tc>
                <a:extLst>
                  <a:ext uri="{0D108BD9-81ED-4DB2-BD59-A6C34878D82A}">
                    <a16:rowId xmlns:a16="http://schemas.microsoft.com/office/drawing/2014/main" val="3304930779"/>
                  </a:ext>
                </a:extLst>
              </a:tr>
              <a:tr h="370840">
                <a:tc>
                  <a:txBody>
                    <a:bodyPr/>
                    <a:lstStyle/>
                    <a:p>
                      <a:pPr algn="r"/>
                      <a:r>
                        <a:rPr lang="en-US" dirty="0"/>
                        <a:t>10 k</a:t>
                      </a:r>
                    </a:p>
                  </a:txBody>
                  <a:tcPr/>
                </a:tc>
                <a:tc>
                  <a:txBody>
                    <a:bodyPr/>
                    <a:lstStyle/>
                    <a:p>
                      <a:pPr algn="r"/>
                      <a:r>
                        <a:rPr lang="en-US" dirty="0"/>
                        <a:t>1</a:t>
                      </a:r>
                    </a:p>
                  </a:txBody>
                  <a:tcPr/>
                </a:tc>
                <a:tc>
                  <a:txBody>
                    <a:bodyPr/>
                    <a:lstStyle/>
                    <a:p>
                      <a:pPr algn="r"/>
                      <a:r>
                        <a:rPr lang="en-US" dirty="0"/>
                        <a:t>0.01</a:t>
                      </a:r>
                    </a:p>
                  </a:txBody>
                  <a:tcPr/>
                </a:tc>
                <a:tc>
                  <a:txBody>
                    <a:bodyPr/>
                    <a:lstStyle/>
                    <a:p>
                      <a:pPr algn="r"/>
                      <a:r>
                        <a:rPr lang="en-US" dirty="0"/>
                        <a:t>0.01</a:t>
                      </a:r>
                    </a:p>
                  </a:txBody>
                  <a:tcPr/>
                </a:tc>
                <a:extLst>
                  <a:ext uri="{0D108BD9-81ED-4DB2-BD59-A6C34878D82A}">
                    <a16:rowId xmlns:a16="http://schemas.microsoft.com/office/drawing/2014/main" val="1598255790"/>
                  </a:ext>
                </a:extLst>
              </a:tr>
              <a:tr h="370840">
                <a:tc>
                  <a:txBody>
                    <a:bodyPr/>
                    <a:lstStyle/>
                    <a:p>
                      <a:pPr algn="r"/>
                      <a:r>
                        <a:rPr lang="en-US" dirty="0"/>
                        <a:t>47 k</a:t>
                      </a:r>
                    </a:p>
                  </a:txBody>
                  <a:tcPr/>
                </a:tc>
                <a:tc>
                  <a:txBody>
                    <a:bodyPr/>
                    <a:lstStyle/>
                    <a:p>
                      <a:pPr algn="r"/>
                      <a:r>
                        <a:rPr lang="en-US" dirty="0"/>
                        <a:t>1</a:t>
                      </a:r>
                    </a:p>
                  </a:txBody>
                  <a:tcPr/>
                </a:tc>
                <a:tc>
                  <a:txBody>
                    <a:bodyPr/>
                    <a:lstStyle/>
                    <a:p>
                      <a:pPr algn="r"/>
                      <a:r>
                        <a:rPr lang="en-US" dirty="0"/>
                        <a:t>0.01</a:t>
                      </a:r>
                    </a:p>
                  </a:txBody>
                  <a:tcPr/>
                </a:tc>
                <a:tc>
                  <a:txBody>
                    <a:bodyPr/>
                    <a:lstStyle/>
                    <a:p>
                      <a:pPr algn="r"/>
                      <a:r>
                        <a:rPr lang="en-US" dirty="0"/>
                        <a:t>0.01</a:t>
                      </a:r>
                    </a:p>
                  </a:txBody>
                  <a:tcPr/>
                </a:tc>
                <a:extLst>
                  <a:ext uri="{0D108BD9-81ED-4DB2-BD59-A6C34878D82A}">
                    <a16:rowId xmlns:a16="http://schemas.microsoft.com/office/drawing/2014/main" val="126668787"/>
                  </a:ext>
                </a:extLst>
              </a:tr>
              <a:tr h="370840">
                <a:tc>
                  <a:txBody>
                    <a:bodyPr/>
                    <a:lstStyle/>
                    <a:p>
                      <a:pPr algn="r"/>
                      <a:r>
                        <a:rPr lang="en-US" dirty="0"/>
                        <a:t>68 k</a:t>
                      </a:r>
                    </a:p>
                  </a:txBody>
                  <a:tcPr/>
                </a:tc>
                <a:tc>
                  <a:txBody>
                    <a:bodyPr/>
                    <a:lstStyle/>
                    <a:p>
                      <a:pPr algn="r"/>
                      <a:r>
                        <a:rPr lang="en-US" dirty="0"/>
                        <a:t>1</a:t>
                      </a:r>
                    </a:p>
                  </a:txBody>
                  <a:tcPr/>
                </a:tc>
                <a:tc>
                  <a:txBody>
                    <a:bodyPr/>
                    <a:lstStyle/>
                    <a:p>
                      <a:pPr algn="r"/>
                      <a:r>
                        <a:rPr lang="en-US" dirty="0"/>
                        <a:t>0.01</a:t>
                      </a:r>
                    </a:p>
                  </a:txBody>
                  <a:tcPr/>
                </a:tc>
                <a:tc>
                  <a:txBody>
                    <a:bodyPr/>
                    <a:lstStyle/>
                    <a:p>
                      <a:pPr algn="r"/>
                      <a:r>
                        <a:rPr lang="en-US" dirty="0"/>
                        <a:t>0.01</a:t>
                      </a:r>
                    </a:p>
                  </a:txBody>
                  <a:tcPr/>
                </a:tc>
                <a:extLst>
                  <a:ext uri="{0D108BD9-81ED-4DB2-BD59-A6C34878D82A}">
                    <a16:rowId xmlns:a16="http://schemas.microsoft.com/office/drawing/2014/main" val="2605707570"/>
                  </a:ext>
                </a:extLst>
              </a:tr>
              <a:tr h="370840">
                <a:tc>
                  <a:txBody>
                    <a:bodyPr/>
                    <a:lstStyle/>
                    <a:p>
                      <a:pPr algn="r"/>
                      <a:r>
                        <a:rPr lang="en-US" dirty="0"/>
                        <a:t>680 k</a:t>
                      </a:r>
                    </a:p>
                  </a:txBody>
                  <a:tcPr/>
                </a:tc>
                <a:tc>
                  <a:txBody>
                    <a:bodyPr/>
                    <a:lstStyle/>
                    <a:p>
                      <a:pPr algn="r"/>
                      <a:r>
                        <a:rPr lang="en-US" dirty="0"/>
                        <a:t>1</a:t>
                      </a:r>
                    </a:p>
                  </a:txBody>
                  <a:tcPr/>
                </a:tc>
                <a:tc>
                  <a:txBody>
                    <a:bodyPr/>
                    <a:lstStyle/>
                    <a:p>
                      <a:pPr algn="r"/>
                      <a:r>
                        <a:rPr lang="en-US" dirty="0"/>
                        <a:t>0.01</a:t>
                      </a:r>
                    </a:p>
                  </a:txBody>
                  <a:tcPr/>
                </a:tc>
                <a:tc>
                  <a:txBody>
                    <a:bodyPr/>
                    <a:lstStyle/>
                    <a:p>
                      <a:pPr algn="r"/>
                      <a:r>
                        <a:rPr lang="en-US" dirty="0"/>
                        <a:t>0.01</a:t>
                      </a:r>
                    </a:p>
                  </a:txBody>
                  <a:tcPr/>
                </a:tc>
                <a:extLst>
                  <a:ext uri="{0D108BD9-81ED-4DB2-BD59-A6C34878D82A}">
                    <a16:rowId xmlns:a16="http://schemas.microsoft.com/office/drawing/2014/main" val="3111923390"/>
                  </a:ext>
                </a:extLst>
              </a:tr>
              <a:tr h="370840">
                <a:tc>
                  <a:txBody>
                    <a:bodyPr/>
                    <a:lstStyle/>
                    <a:p>
                      <a:pPr algn="r"/>
                      <a:r>
                        <a:rPr lang="en-US" dirty="0"/>
                        <a:t>1 M</a:t>
                      </a:r>
                    </a:p>
                  </a:txBody>
                  <a:tcPr/>
                </a:tc>
                <a:tc>
                  <a:txBody>
                    <a:bodyPr/>
                    <a:lstStyle/>
                    <a:p>
                      <a:pPr algn="r"/>
                      <a:r>
                        <a:rPr lang="en-US" dirty="0"/>
                        <a:t>1</a:t>
                      </a:r>
                    </a:p>
                  </a:txBody>
                  <a:tcPr/>
                </a:tc>
                <a:tc>
                  <a:txBody>
                    <a:bodyPr/>
                    <a:lstStyle/>
                    <a:p>
                      <a:pPr algn="r"/>
                      <a:r>
                        <a:rPr lang="en-US" dirty="0"/>
                        <a:t>0.01</a:t>
                      </a:r>
                    </a:p>
                  </a:txBody>
                  <a:tcPr/>
                </a:tc>
                <a:tc>
                  <a:txBody>
                    <a:bodyPr/>
                    <a:lstStyle/>
                    <a:p>
                      <a:pPr algn="r"/>
                      <a:r>
                        <a:rPr lang="en-US" dirty="0"/>
                        <a:t>0.01</a:t>
                      </a:r>
                    </a:p>
                  </a:txBody>
                  <a:tcPr/>
                </a:tc>
                <a:extLst>
                  <a:ext uri="{0D108BD9-81ED-4DB2-BD59-A6C34878D82A}">
                    <a16:rowId xmlns:a16="http://schemas.microsoft.com/office/drawing/2014/main" val="3206688555"/>
                  </a:ext>
                </a:extLst>
              </a:tr>
              <a:tr h="370840">
                <a:tc gridSpan="4">
                  <a:txBody>
                    <a:bodyPr/>
                    <a:lstStyle/>
                    <a:p>
                      <a:pPr algn="ctr"/>
                      <a:r>
                        <a:rPr lang="en-US" b="1" dirty="0"/>
                        <a:t>Surface Mount Capacitors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049729209"/>
                  </a:ext>
                </a:extLst>
              </a:tr>
              <a:tr h="370840">
                <a:tc>
                  <a:txBody>
                    <a:bodyPr/>
                    <a:lstStyle/>
                    <a:p>
                      <a:pPr algn="r"/>
                      <a:r>
                        <a:rPr lang="en-US" dirty="0"/>
                        <a:t>22 p</a:t>
                      </a:r>
                    </a:p>
                  </a:txBody>
                  <a:tcPr/>
                </a:tc>
                <a:tc>
                  <a:txBody>
                    <a:bodyPr/>
                    <a:lstStyle/>
                    <a:p>
                      <a:pPr algn="r"/>
                      <a:r>
                        <a:rPr lang="en-US" dirty="0"/>
                        <a:t>2</a:t>
                      </a:r>
                    </a:p>
                  </a:txBody>
                  <a:tcPr/>
                </a:tc>
                <a:tc>
                  <a:txBody>
                    <a:bodyPr/>
                    <a:lstStyle/>
                    <a:p>
                      <a:pPr algn="r"/>
                      <a:r>
                        <a:rPr lang="en-US" dirty="0"/>
                        <a:t>0.01</a:t>
                      </a:r>
                    </a:p>
                  </a:txBody>
                  <a:tcPr/>
                </a:tc>
                <a:tc>
                  <a:txBody>
                    <a:bodyPr/>
                    <a:lstStyle/>
                    <a:p>
                      <a:pPr algn="r"/>
                      <a:r>
                        <a:rPr lang="en-US" dirty="0"/>
                        <a:t>0.02</a:t>
                      </a:r>
                    </a:p>
                  </a:txBody>
                  <a:tcPr/>
                </a:tc>
                <a:extLst>
                  <a:ext uri="{0D108BD9-81ED-4DB2-BD59-A6C34878D82A}">
                    <a16:rowId xmlns:a16="http://schemas.microsoft.com/office/drawing/2014/main" val="2259669703"/>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0.1 µ</a:t>
                      </a:r>
                    </a:p>
                  </a:txBody>
                  <a:tcPr/>
                </a:tc>
                <a:tc>
                  <a:txBody>
                    <a:bodyPr/>
                    <a:lstStyle/>
                    <a:p>
                      <a:pPr algn="r"/>
                      <a:r>
                        <a:rPr lang="en-US" dirty="0"/>
                        <a:t>9</a:t>
                      </a:r>
                    </a:p>
                  </a:txBody>
                  <a:tcPr/>
                </a:tc>
                <a:tc>
                  <a:txBody>
                    <a:bodyPr/>
                    <a:lstStyle/>
                    <a:p>
                      <a:pPr algn="r"/>
                      <a:r>
                        <a:rPr lang="en-US" dirty="0"/>
                        <a:t>0.01</a:t>
                      </a:r>
                    </a:p>
                  </a:txBody>
                  <a:tcPr/>
                </a:tc>
                <a:tc>
                  <a:txBody>
                    <a:bodyPr/>
                    <a:lstStyle/>
                    <a:p>
                      <a:pPr algn="r"/>
                      <a:r>
                        <a:rPr lang="en-US" dirty="0"/>
                        <a:t>0.09</a:t>
                      </a:r>
                    </a:p>
                  </a:txBody>
                  <a:tcPr/>
                </a:tc>
                <a:extLst>
                  <a:ext uri="{0D108BD9-81ED-4DB2-BD59-A6C34878D82A}">
                    <a16:rowId xmlns:a16="http://schemas.microsoft.com/office/drawing/2014/main" val="600608058"/>
                  </a:ext>
                </a:extLst>
              </a:tr>
              <a:tr h="370840">
                <a:tc>
                  <a:txBody>
                    <a:bodyPr/>
                    <a:lstStyle/>
                    <a:p>
                      <a:pPr algn="r"/>
                      <a:r>
                        <a:rPr lang="en-US" dirty="0"/>
                        <a:t>10 µ</a:t>
                      </a:r>
                    </a:p>
                  </a:txBody>
                  <a:tcPr/>
                </a:tc>
                <a:tc>
                  <a:txBody>
                    <a:bodyPr/>
                    <a:lstStyle/>
                    <a:p>
                      <a:pPr algn="r"/>
                      <a:r>
                        <a:rPr lang="en-US" dirty="0"/>
                        <a:t>6</a:t>
                      </a:r>
                    </a:p>
                  </a:txBody>
                  <a:tcPr/>
                </a:tc>
                <a:tc>
                  <a:txBody>
                    <a:bodyPr/>
                    <a:lstStyle/>
                    <a:p>
                      <a:pPr algn="r"/>
                      <a:r>
                        <a:rPr lang="en-US" dirty="0"/>
                        <a:t>0.01</a:t>
                      </a:r>
                    </a:p>
                  </a:txBody>
                  <a:tcPr/>
                </a:tc>
                <a:tc>
                  <a:txBody>
                    <a:bodyPr/>
                    <a:lstStyle/>
                    <a:p>
                      <a:pPr algn="r"/>
                      <a:r>
                        <a:rPr lang="en-US" dirty="0"/>
                        <a:t>0.06</a:t>
                      </a:r>
                    </a:p>
                  </a:txBody>
                  <a:tcPr/>
                </a:tc>
                <a:extLst>
                  <a:ext uri="{0D108BD9-81ED-4DB2-BD59-A6C34878D82A}">
                    <a16:rowId xmlns:a16="http://schemas.microsoft.com/office/drawing/2014/main" val="1587534230"/>
                  </a:ext>
                </a:extLst>
              </a:tr>
            </a:tbl>
          </a:graphicData>
        </a:graphic>
      </p:graphicFrame>
    </p:spTree>
    <p:extLst>
      <p:ext uri="{BB962C8B-B14F-4D97-AF65-F5344CB8AC3E}">
        <p14:creationId xmlns:p14="http://schemas.microsoft.com/office/powerpoint/2010/main" val="3600035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80FD0-61E9-48B3-9EA5-EBFB95665C01}"/>
              </a:ext>
            </a:extLst>
          </p:cNvPr>
          <p:cNvSpPr>
            <a:spLocks noGrp="1"/>
          </p:cNvSpPr>
          <p:nvPr>
            <p:ph type="title"/>
          </p:nvPr>
        </p:nvSpPr>
        <p:spPr>
          <a:xfrm>
            <a:off x="1141413" y="326287"/>
            <a:ext cx="9905998" cy="540979"/>
          </a:xfrm>
        </p:spPr>
        <p:txBody>
          <a:bodyPr>
            <a:normAutofit fontScale="90000"/>
          </a:bodyPr>
          <a:lstStyle/>
          <a:p>
            <a:r>
              <a:rPr lang="en-US" dirty="0"/>
              <a:t>Implementation – Bill of Materials</a:t>
            </a:r>
          </a:p>
        </p:txBody>
      </p:sp>
      <p:graphicFrame>
        <p:nvGraphicFramePr>
          <p:cNvPr id="5" name="Table 4">
            <a:extLst>
              <a:ext uri="{FF2B5EF4-FFF2-40B4-BE49-F238E27FC236}">
                <a16:creationId xmlns:a16="http://schemas.microsoft.com/office/drawing/2014/main" id="{1AF275CA-337A-4A2A-B903-28963BA4CDE9}"/>
              </a:ext>
            </a:extLst>
          </p:cNvPr>
          <p:cNvGraphicFramePr>
            <a:graphicFrameLocks noGrp="1"/>
          </p:cNvGraphicFramePr>
          <p:nvPr>
            <p:extLst>
              <p:ext uri="{D42A27DB-BD31-4B8C-83A1-F6EECF244321}">
                <p14:modId xmlns:p14="http://schemas.microsoft.com/office/powerpoint/2010/main" val="3343932676"/>
              </p:ext>
            </p:extLst>
          </p:nvPr>
        </p:nvGraphicFramePr>
        <p:xfrm>
          <a:off x="565206" y="1070713"/>
          <a:ext cx="11058412" cy="5461000"/>
        </p:xfrm>
        <a:graphic>
          <a:graphicData uri="http://schemas.openxmlformats.org/drawingml/2006/table">
            <a:tbl>
              <a:tblPr firstRow="1" bandRow="1">
                <a:tableStyleId>{5C22544A-7EE6-4342-B048-85BDC9FD1C3A}</a:tableStyleId>
              </a:tblPr>
              <a:tblGrid>
                <a:gridCol w="2764603">
                  <a:extLst>
                    <a:ext uri="{9D8B030D-6E8A-4147-A177-3AD203B41FA5}">
                      <a16:colId xmlns:a16="http://schemas.microsoft.com/office/drawing/2014/main" val="4224011030"/>
                    </a:ext>
                  </a:extLst>
                </a:gridCol>
                <a:gridCol w="2764603">
                  <a:extLst>
                    <a:ext uri="{9D8B030D-6E8A-4147-A177-3AD203B41FA5}">
                      <a16:colId xmlns:a16="http://schemas.microsoft.com/office/drawing/2014/main" val="384919752"/>
                    </a:ext>
                  </a:extLst>
                </a:gridCol>
                <a:gridCol w="2764603">
                  <a:extLst>
                    <a:ext uri="{9D8B030D-6E8A-4147-A177-3AD203B41FA5}">
                      <a16:colId xmlns:a16="http://schemas.microsoft.com/office/drawing/2014/main" val="1938632000"/>
                    </a:ext>
                  </a:extLst>
                </a:gridCol>
                <a:gridCol w="2764603">
                  <a:extLst>
                    <a:ext uri="{9D8B030D-6E8A-4147-A177-3AD203B41FA5}">
                      <a16:colId xmlns:a16="http://schemas.microsoft.com/office/drawing/2014/main" val="440733515"/>
                    </a:ext>
                  </a:extLst>
                </a:gridCol>
              </a:tblGrid>
              <a:tr h="370840">
                <a:tc>
                  <a:txBody>
                    <a:bodyPr/>
                    <a:lstStyle/>
                    <a:p>
                      <a:pPr algn="ctr"/>
                      <a:r>
                        <a:rPr lang="en-US" dirty="0"/>
                        <a:t>Component</a:t>
                      </a:r>
                    </a:p>
                  </a:txBody>
                  <a:tcPr/>
                </a:tc>
                <a:tc>
                  <a:txBody>
                    <a:bodyPr/>
                    <a:lstStyle/>
                    <a:p>
                      <a:pPr algn="ctr"/>
                      <a:r>
                        <a:rPr lang="en-US" dirty="0"/>
                        <a:t>Quantity</a:t>
                      </a:r>
                    </a:p>
                  </a:txBody>
                  <a:tcPr/>
                </a:tc>
                <a:tc>
                  <a:txBody>
                    <a:bodyPr/>
                    <a:lstStyle/>
                    <a:p>
                      <a:pPr algn="ctr"/>
                      <a:r>
                        <a:rPr lang="en-US" dirty="0"/>
                        <a:t>Unit Cost ($)</a:t>
                      </a:r>
                    </a:p>
                  </a:txBody>
                  <a:tcPr/>
                </a:tc>
                <a:tc>
                  <a:txBody>
                    <a:bodyPr/>
                    <a:lstStyle/>
                    <a:p>
                      <a:pPr algn="ctr"/>
                      <a:r>
                        <a:rPr lang="en-US" dirty="0"/>
                        <a:t>Total Cost ($)</a:t>
                      </a:r>
                    </a:p>
                  </a:txBody>
                  <a:tcPr/>
                </a:tc>
                <a:extLst>
                  <a:ext uri="{0D108BD9-81ED-4DB2-BD59-A6C34878D82A}">
                    <a16:rowId xmlns:a16="http://schemas.microsoft.com/office/drawing/2014/main" val="1236804217"/>
                  </a:ext>
                </a:extLst>
              </a:tr>
              <a:tr h="370840">
                <a:tc gridSpan="4">
                  <a:txBody>
                    <a:bodyPr/>
                    <a:lstStyle/>
                    <a:p>
                      <a:pPr algn="ctr"/>
                      <a:r>
                        <a:rPr lang="en-US" b="1" dirty="0"/>
                        <a:t>Integrated Circuit Chips</a:t>
                      </a:r>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3756627192"/>
                  </a:ext>
                </a:extLst>
              </a:tr>
              <a:tr h="370840">
                <a:tc>
                  <a:txBody>
                    <a:bodyPr/>
                    <a:lstStyle/>
                    <a:p>
                      <a:pPr algn="r"/>
                      <a:r>
                        <a:rPr lang="en-US" dirty="0"/>
                        <a:t>Voltage Regulator 7805T</a:t>
                      </a:r>
                    </a:p>
                  </a:txBody>
                  <a:tcPr/>
                </a:tc>
                <a:tc>
                  <a:txBody>
                    <a:bodyPr/>
                    <a:lstStyle/>
                    <a:p>
                      <a:pPr algn="r"/>
                      <a:r>
                        <a:rPr lang="en-US" dirty="0"/>
                        <a:t>2</a:t>
                      </a:r>
                    </a:p>
                  </a:txBody>
                  <a:tcPr/>
                </a:tc>
                <a:tc>
                  <a:txBody>
                    <a:bodyPr/>
                    <a:lstStyle/>
                    <a:p>
                      <a:pPr algn="r"/>
                      <a:r>
                        <a:rPr lang="en-US" dirty="0"/>
                        <a:t>0.20</a:t>
                      </a:r>
                    </a:p>
                  </a:txBody>
                  <a:tcPr/>
                </a:tc>
                <a:tc>
                  <a:txBody>
                    <a:bodyPr/>
                    <a:lstStyle/>
                    <a:p>
                      <a:pPr algn="r"/>
                      <a:r>
                        <a:rPr lang="en-US" dirty="0"/>
                        <a:t>0.40</a:t>
                      </a:r>
                    </a:p>
                  </a:txBody>
                  <a:tcPr/>
                </a:tc>
                <a:extLst>
                  <a:ext uri="{0D108BD9-81ED-4DB2-BD59-A6C34878D82A}">
                    <a16:rowId xmlns:a16="http://schemas.microsoft.com/office/drawing/2014/main" val="3651009502"/>
                  </a:ext>
                </a:extLst>
              </a:tr>
              <a:tr h="370840">
                <a:tc>
                  <a:txBody>
                    <a:bodyPr/>
                    <a:lstStyle/>
                    <a:p>
                      <a:pPr algn="r"/>
                      <a:r>
                        <a:rPr lang="en-US" dirty="0"/>
                        <a:t>Atmel </a:t>
                      </a:r>
                      <a:r>
                        <a:rPr lang="en-US" dirty="0" err="1"/>
                        <a:t>Atmega</a:t>
                      </a:r>
                      <a:r>
                        <a:rPr lang="en-US" dirty="0"/>
                        <a:t> 328 PU</a:t>
                      </a:r>
                    </a:p>
                  </a:txBody>
                  <a:tcPr/>
                </a:tc>
                <a:tc>
                  <a:txBody>
                    <a:bodyPr/>
                    <a:lstStyle/>
                    <a:p>
                      <a:pPr algn="r"/>
                      <a:r>
                        <a:rPr lang="en-US" dirty="0"/>
                        <a:t>1</a:t>
                      </a:r>
                    </a:p>
                  </a:txBody>
                  <a:tcPr/>
                </a:tc>
                <a:tc>
                  <a:txBody>
                    <a:bodyPr/>
                    <a:lstStyle/>
                    <a:p>
                      <a:pPr algn="r"/>
                      <a:r>
                        <a:rPr lang="en-US" dirty="0"/>
                        <a:t>7.68</a:t>
                      </a:r>
                    </a:p>
                  </a:txBody>
                  <a:tcPr/>
                </a:tc>
                <a:tc>
                  <a:txBody>
                    <a:bodyPr/>
                    <a:lstStyle/>
                    <a:p>
                      <a:pPr algn="r"/>
                      <a:r>
                        <a:rPr lang="en-US" dirty="0"/>
                        <a:t>7.68</a:t>
                      </a:r>
                    </a:p>
                  </a:txBody>
                  <a:tcPr/>
                </a:tc>
                <a:extLst>
                  <a:ext uri="{0D108BD9-81ED-4DB2-BD59-A6C34878D82A}">
                    <a16:rowId xmlns:a16="http://schemas.microsoft.com/office/drawing/2014/main" val="2720094221"/>
                  </a:ext>
                </a:extLst>
              </a:tr>
              <a:tr h="370840">
                <a:tc>
                  <a:txBody>
                    <a:bodyPr/>
                    <a:lstStyle/>
                    <a:p>
                      <a:pPr algn="r"/>
                      <a:r>
                        <a:rPr lang="en-US" dirty="0"/>
                        <a:t>Encoder HT12E</a:t>
                      </a:r>
                    </a:p>
                  </a:txBody>
                  <a:tcPr/>
                </a:tc>
                <a:tc>
                  <a:txBody>
                    <a:bodyPr/>
                    <a:lstStyle/>
                    <a:p>
                      <a:pPr algn="r"/>
                      <a:r>
                        <a:rPr lang="en-US" dirty="0"/>
                        <a:t>1</a:t>
                      </a:r>
                    </a:p>
                  </a:txBody>
                  <a:tcPr/>
                </a:tc>
                <a:tc>
                  <a:txBody>
                    <a:bodyPr/>
                    <a:lstStyle/>
                    <a:p>
                      <a:pPr algn="r"/>
                      <a:r>
                        <a:rPr lang="en-US" dirty="0"/>
                        <a:t>1.75</a:t>
                      </a:r>
                    </a:p>
                  </a:txBody>
                  <a:tcPr/>
                </a:tc>
                <a:tc>
                  <a:txBody>
                    <a:bodyPr/>
                    <a:lstStyle/>
                    <a:p>
                      <a:pPr algn="r"/>
                      <a:r>
                        <a:rPr lang="en-US" dirty="0"/>
                        <a:t>1.75</a:t>
                      </a:r>
                    </a:p>
                  </a:txBody>
                  <a:tcPr/>
                </a:tc>
                <a:extLst>
                  <a:ext uri="{0D108BD9-81ED-4DB2-BD59-A6C34878D82A}">
                    <a16:rowId xmlns:a16="http://schemas.microsoft.com/office/drawing/2014/main" val="1889072884"/>
                  </a:ext>
                </a:extLst>
              </a:tr>
              <a:tr h="370840">
                <a:tc>
                  <a:txBody>
                    <a:bodyPr/>
                    <a:lstStyle/>
                    <a:p>
                      <a:pPr algn="r"/>
                      <a:r>
                        <a:rPr lang="en-US" dirty="0"/>
                        <a:t>Decoder HT12D</a:t>
                      </a:r>
                    </a:p>
                  </a:txBody>
                  <a:tcPr/>
                </a:tc>
                <a:tc>
                  <a:txBody>
                    <a:bodyPr/>
                    <a:lstStyle/>
                    <a:p>
                      <a:pPr algn="r"/>
                      <a:r>
                        <a:rPr lang="en-US" dirty="0"/>
                        <a:t>1</a:t>
                      </a:r>
                    </a:p>
                  </a:txBody>
                  <a:tcPr/>
                </a:tc>
                <a:tc>
                  <a:txBody>
                    <a:bodyPr/>
                    <a:lstStyle/>
                    <a:p>
                      <a:pPr algn="r"/>
                      <a:r>
                        <a:rPr lang="en-US" dirty="0"/>
                        <a:t>1.95</a:t>
                      </a:r>
                    </a:p>
                  </a:txBody>
                  <a:tcPr/>
                </a:tc>
                <a:tc>
                  <a:txBody>
                    <a:bodyPr/>
                    <a:lstStyle/>
                    <a:p>
                      <a:pPr algn="r"/>
                      <a:r>
                        <a:rPr lang="en-US" dirty="0"/>
                        <a:t>1.95</a:t>
                      </a:r>
                    </a:p>
                  </a:txBody>
                  <a:tcPr/>
                </a:tc>
                <a:extLst>
                  <a:ext uri="{0D108BD9-81ED-4DB2-BD59-A6C34878D82A}">
                    <a16:rowId xmlns:a16="http://schemas.microsoft.com/office/drawing/2014/main" val="3700233434"/>
                  </a:ext>
                </a:extLst>
              </a:tr>
              <a:tr h="370840">
                <a:tc>
                  <a:txBody>
                    <a:bodyPr/>
                    <a:lstStyle/>
                    <a:p>
                      <a:pPr algn="r"/>
                      <a:r>
                        <a:rPr lang="en-US" dirty="0"/>
                        <a:t>Transmitter/Receiver</a:t>
                      </a:r>
                    </a:p>
                    <a:p>
                      <a:pPr algn="r"/>
                      <a:r>
                        <a:rPr lang="en-US" sz="1800" b="0" i="0" kern="1200" dirty="0">
                          <a:solidFill>
                            <a:schemeClr val="dk1"/>
                          </a:solidFill>
                          <a:effectLst/>
                          <a:latin typeface="+mn-lt"/>
                          <a:ea typeface="+mn-ea"/>
                          <a:cs typeface="+mn-cs"/>
                        </a:rPr>
                        <a:t>UCEC XY-MK-5V 433 MHz</a:t>
                      </a:r>
                      <a:endParaRPr lang="en-US" dirty="0"/>
                    </a:p>
                  </a:txBody>
                  <a:tcPr/>
                </a:tc>
                <a:tc>
                  <a:txBody>
                    <a:bodyPr/>
                    <a:lstStyle/>
                    <a:p>
                      <a:pPr algn="r"/>
                      <a:r>
                        <a:rPr lang="en-US" dirty="0"/>
                        <a:t>1</a:t>
                      </a:r>
                    </a:p>
                  </a:txBody>
                  <a:tcPr anchor="ctr"/>
                </a:tc>
                <a:tc>
                  <a:txBody>
                    <a:bodyPr/>
                    <a:lstStyle/>
                    <a:p>
                      <a:pPr algn="r"/>
                      <a:r>
                        <a:rPr lang="en-US" dirty="0"/>
                        <a:t>1.83</a:t>
                      </a:r>
                    </a:p>
                  </a:txBody>
                  <a:tcPr anchor="ctr"/>
                </a:tc>
                <a:tc>
                  <a:txBody>
                    <a:bodyPr/>
                    <a:lstStyle/>
                    <a:p>
                      <a:pPr algn="r"/>
                      <a:r>
                        <a:rPr lang="en-US" dirty="0"/>
                        <a:t>1.83</a:t>
                      </a:r>
                    </a:p>
                  </a:txBody>
                  <a:tcPr anchor="ctr"/>
                </a:tc>
                <a:extLst>
                  <a:ext uri="{0D108BD9-81ED-4DB2-BD59-A6C34878D82A}">
                    <a16:rowId xmlns:a16="http://schemas.microsoft.com/office/drawing/2014/main" val="2092793238"/>
                  </a:ext>
                </a:extLst>
              </a:tr>
              <a:tr h="370840">
                <a:tc>
                  <a:txBody>
                    <a:bodyPr/>
                    <a:lstStyle/>
                    <a:p>
                      <a:pPr algn="r"/>
                      <a:r>
                        <a:rPr lang="en-US" dirty="0"/>
                        <a:t>Accelerometer ADXL335</a:t>
                      </a:r>
                    </a:p>
                  </a:txBody>
                  <a:tcPr/>
                </a:tc>
                <a:tc>
                  <a:txBody>
                    <a:bodyPr/>
                    <a:lstStyle/>
                    <a:p>
                      <a:pPr algn="r"/>
                      <a:r>
                        <a:rPr lang="en-US" dirty="0"/>
                        <a:t>1</a:t>
                      </a:r>
                    </a:p>
                  </a:txBody>
                  <a:tcPr/>
                </a:tc>
                <a:tc>
                  <a:txBody>
                    <a:bodyPr/>
                    <a:lstStyle/>
                    <a:p>
                      <a:pPr algn="r"/>
                      <a:r>
                        <a:rPr lang="en-US" dirty="0"/>
                        <a:t>14.99</a:t>
                      </a:r>
                    </a:p>
                  </a:txBody>
                  <a:tcPr/>
                </a:tc>
                <a:tc>
                  <a:txBody>
                    <a:bodyPr/>
                    <a:lstStyle/>
                    <a:p>
                      <a:pPr algn="r"/>
                      <a:r>
                        <a:rPr lang="en-US" dirty="0"/>
                        <a:t>14.99</a:t>
                      </a:r>
                    </a:p>
                  </a:txBody>
                  <a:tcPr/>
                </a:tc>
                <a:extLst>
                  <a:ext uri="{0D108BD9-81ED-4DB2-BD59-A6C34878D82A}">
                    <a16:rowId xmlns:a16="http://schemas.microsoft.com/office/drawing/2014/main" val="3364602414"/>
                  </a:ext>
                </a:extLst>
              </a:tr>
              <a:tr h="370840">
                <a:tc gridSpan="4">
                  <a:txBody>
                    <a:bodyPr/>
                    <a:lstStyle/>
                    <a:p>
                      <a:pPr algn="ctr"/>
                      <a:r>
                        <a:rPr lang="en-US" b="1" dirty="0"/>
                        <a:t>IC Sockets and Pin Headers</a:t>
                      </a:r>
                    </a:p>
                  </a:txBody>
                  <a:tcPr/>
                </a:tc>
                <a:tc hMerge="1">
                  <a:txBody>
                    <a:bodyPr/>
                    <a:lstStyle/>
                    <a:p>
                      <a:pPr algn="r"/>
                      <a:endParaRPr lang="en-US" dirty="0"/>
                    </a:p>
                  </a:txBody>
                  <a:tcPr/>
                </a:tc>
                <a:tc hMerge="1">
                  <a:txBody>
                    <a:bodyPr/>
                    <a:lstStyle/>
                    <a:p>
                      <a:pPr algn="r"/>
                      <a:endParaRPr lang="en-US" dirty="0"/>
                    </a:p>
                  </a:txBody>
                  <a:tcPr/>
                </a:tc>
                <a:tc hMerge="1">
                  <a:txBody>
                    <a:bodyPr/>
                    <a:lstStyle/>
                    <a:p>
                      <a:pPr algn="r"/>
                      <a:endParaRPr lang="en-US" dirty="0"/>
                    </a:p>
                  </a:txBody>
                  <a:tcPr/>
                </a:tc>
                <a:extLst>
                  <a:ext uri="{0D108BD9-81ED-4DB2-BD59-A6C34878D82A}">
                    <a16:rowId xmlns:a16="http://schemas.microsoft.com/office/drawing/2014/main" val="1133283009"/>
                  </a:ext>
                </a:extLst>
              </a:tr>
              <a:tr h="370840">
                <a:tc>
                  <a:txBody>
                    <a:bodyPr/>
                    <a:lstStyle/>
                    <a:p>
                      <a:pPr algn="r"/>
                      <a:r>
                        <a:rPr lang="en-US" dirty="0"/>
                        <a:t>28-pin socket</a:t>
                      </a:r>
                    </a:p>
                  </a:txBody>
                  <a:tcPr/>
                </a:tc>
                <a:tc>
                  <a:txBody>
                    <a:bodyPr/>
                    <a:lstStyle/>
                    <a:p>
                      <a:pPr algn="r"/>
                      <a:r>
                        <a:rPr lang="en-US" dirty="0"/>
                        <a:t>1</a:t>
                      </a:r>
                    </a:p>
                  </a:txBody>
                  <a:tcPr/>
                </a:tc>
                <a:tc>
                  <a:txBody>
                    <a:bodyPr/>
                    <a:lstStyle/>
                    <a:p>
                      <a:pPr algn="r"/>
                      <a:r>
                        <a:rPr lang="en-US" dirty="0"/>
                        <a:t>0.5</a:t>
                      </a:r>
                    </a:p>
                  </a:txBody>
                  <a:tcPr/>
                </a:tc>
                <a:tc>
                  <a:txBody>
                    <a:bodyPr/>
                    <a:lstStyle/>
                    <a:p>
                      <a:pPr algn="r"/>
                      <a:r>
                        <a:rPr lang="en-US" dirty="0"/>
                        <a:t>0.5</a:t>
                      </a:r>
                    </a:p>
                  </a:txBody>
                  <a:tcPr/>
                </a:tc>
                <a:extLst>
                  <a:ext uri="{0D108BD9-81ED-4DB2-BD59-A6C34878D82A}">
                    <a16:rowId xmlns:a16="http://schemas.microsoft.com/office/drawing/2014/main" val="4028753511"/>
                  </a:ext>
                </a:extLst>
              </a:tr>
              <a:tr h="370840">
                <a:tc>
                  <a:txBody>
                    <a:bodyPr/>
                    <a:lstStyle/>
                    <a:p>
                      <a:pPr algn="r"/>
                      <a:r>
                        <a:rPr lang="en-US" dirty="0"/>
                        <a:t>18-pin socket</a:t>
                      </a:r>
                    </a:p>
                  </a:txBody>
                  <a:tcPr/>
                </a:tc>
                <a:tc>
                  <a:txBody>
                    <a:bodyPr/>
                    <a:lstStyle/>
                    <a:p>
                      <a:pPr algn="r"/>
                      <a:r>
                        <a:rPr lang="en-US" dirty="0"/>
                        <a:t>2</a:t>
                      </a:r>
                    </a:p>
                  </a:txBody>
                  <a:tcPr/>
                </a:tc>
                <a:tc>
                  <a:txBody>
                    <a:bodyPr/>
                    <a:lstStyle/>
                    <a:p>
                      <a:pPr algn="r"/>
                      <a:r>
                        <a:rPr lang="en-US" dirty="0"/>
                        <a:t>0.25</a:t>
                      </a:r>
                    </a:p>
                  </a:txBody>
                  <a:tcPr/>
                </a:tc>
                <a:tc>
                  <a:txBody>
                    <a:bodyPr/>
                    <a:lstStyle/>
                    <a:p>
                      <a:pPr algn="r"/>
                      <a:r>
                        <a:rPr lang="en-US" dirty="0"/>
                        <a:t>0.5</a:t>
                      </a:r>
                    </a:p>
                  </a:txBody>
                  <a:tcPr/>
                </a:tc>
                <a:extLst>
                  <a:ext uri="{0D108BD9-81ED-4DB2-BD59-A6C34878D82A}">
                    <a16:rowId xmlns:a16="http://schemas.microsoft.com/office/drawing/2014/main" val="4177020273"/>
                  </a:ext>
                </a:extLst>
              </a:tr>
              <a:tr h="370840">
                <a:tc>
                  <a:txBody>
                    <a:bodyPr/>
                    <a:lstStyle/>
                    <a:p>
                      <a:pPr algn="r"/>
                      <a:r>
                        <a:rPr lang="en-US" dirty="0"/>
                        <a:t>16-pin socket</a:t>
                      </a:r>
                    </a:p>
                  </a:txBody>
                  <a:tcPr/>
                </a:tc>
                <a:tc>
                  <a:txBody>
                    <a:bodyPr/>
                    <a:lstStyle/>
                    <a:p>
                      <a:pPr algn="r"/>
                      <a:r>
                        <a:rPr lang="en-US" dirty="0"/>
                        <a:t>1</a:t>
                      </a:r>
                    </a:p>
                  </a:txBody>
                  <a:tcPr/>
                </a:tc>
                <a:tc>
                  <a:txBody>
                    <a:bodyPr/>
                    <a:lstStyle/>
                    <a:p>
                      <a:pPr algn="r"/>
                      <a:r>
                        <a:rPr lang="en-US" dirty="0"/>
                        <a:t>0.5</a:t>
                      </a:r>
                    </a:p>
                  </a:txBody>
                  <a:tcPr/>
                </a:tc>
                <a:tc>
                  <a:txBody>
                    <a:bodyPr/>
                    <a:lstStyle/>
                    <a:p>
                      <a:pPr algn="r"/>
                      <a:r>
                        <a:rPr lang="en-US" dirty="0"/>
                        <a:t>0.5</a:t>
                      </a:r>
                    </a:p>
                  </a:txBody>
                  <a:tcPr/>
                </a:tc>
                <a:extLst>
                  <a:ext uri="{0D108BD9-81ED-4DB2-BD59-A6C34878D82A}">
                    <a16:rowId xmlns:a16="http://schemas.microsoft.com/office/drawing/2014/main" val="3993265176"/>
                  </a:ext>
                </a:extLst>
              </a:tr>
              <a:tr h="370840">
                <a:tc>
                  <a:txBody>
                    <a:bodyPr/>
                    <a:lstStyle/>
                    <a:p>
                      <a:pPr algn="r"/>
                      <a:r>
                        <a:rPr lang="en-US" dirty="0"/>
                        <a:t>6-pin GPIO header</a:t>
                      </a:r>
                    </a:p>
                  </a:txBody>
                  <a:tcPr/>
                </a:tc>
                <a:tc>
                  <a:txBody>
                    <a:bodyPr/>
                    <a:lstStyle/>
                    <a:p>
                      <a:pPr algn="r"/>
                      <a:r>
                        <a:rPr lang="en-US" dirty="0"/>
                        <a:t>1</a:t>
                      </a:r>
                    </a:p>
                  </a:txBody>
                  <a:tcPr/>
                </a:tc>
                <a:tc>
                  <a:txBody>
                    <a:bodyPr/>
                    <a:lstStyle/>
                    <a:p>
                      <a:pPr algn="r"/>
                      <a:r>
                        <a:rPr lang="en-US" dirty="0"/>
                        <a:t>0.5</a:t>
                      </a:r>
                    </a:p>
                  </a:txBody>
                  <a:tcPr/>
                </a:tc>
                <a:tc>
                  <a:txBody>
                    <a:bodyPr/>
                    <a:lstStyle/>
                    <a:p>
                      <a:pPr algn="r"/>
                      <a:r>
                        <a:rPr lang="en-US" dirty="0"/>
                        <a:t>0.5</a:t>
                      </a:r>
                    </a:p>
                  </a:txBody>
                  <a:tcPr/>
                </a:tc>
                <a:extLst>
                  <a:ext uri="{0D108BD9-81ED-4DB2-BD59-A6C34878D82A}">
                    <a16:rowId xmlns:a16="http://schemas.microsoft.com/office/drawing/2014/main" val="882135440"/>
                  </a:ext>
                </a:extLst>
              </a:tr>
              <a:tr h="370840">
                <a:tc>
                  <a:txBody>
                    <a:bodyPr/>
                    <a:lstStyle/>
                    <a:p>
                      <a:pPr algn="r"/>
                      <a:r>
                        <a:rPr lang="en-US" dirty="0"/>
                        <a:t>2x3 6-pin ISP header</a:t>
                      </a:r>
                    </a:p>
                  </a:txBody>
                  <a:tcPr/>
                </a:tc>
                <a:tc>
                  <a:txBody>
                    <a:bodyPr/>
                    <a:lstStyle/>
                    <a:p>
                      <a:pPr algn="r"/>
                      <a:r>
                        <a:rPr lang="en-US" dirty="0"/>
                        <a:t>1</a:t>
                      </a:r>
                    </a:p>
                  </a:txBody>
                  <a:tcPr/>
                </a:tc>
                <a:tc>
                  <a:txBody>
                    <a:bodyPr/>
                    <a:lstStyle/>
                    <a:p>
                      <a:pPr algn="r"/>
                      <a:r>
                        <a:rPr lang="en-US" dirty="0"/>
                        <a:t>0.5</a:t>
                      </a:r>
                    </a:p>
                  </a:txBody>
                  <a:tcPr/>
                </a:tc>
                <a:tc>
                  <a:txBody>
                    <a:bodyPr/>
                    <a:lstStyle/>
                    <a:p>
                      <a:pPr algn="r"/>
                      <a:r>
                        <a:rPr lang="en-US" dirty="0"/>
                        <a:t>0.5</a:t>
                      </a:r>
                    </a:p>
                  </a:txBody>
                  <a:tcPr/>
                </a:tc>
                <a:extLst>
                  <a:ext uri="{0D108BD9-81ED-4DB2-BD59-A6C34878D82A}">
                    <a16:rowId xmlns:a16="http://schemas.microsoft.com/office/drawing/2014/main" val="2457689554"/>
                  </a:ext>
                </a:extLst>
              </a:tr>
            </a:tbl>
          </a:graphicData>
        </a:graphic>
      </p:graphicFrame>
    </p:spTree>
    <p:extLst>
      <p:ext uri="{BB962C8B-B14F-4D97-AF65-F5344CB8AC3E}">
        <p14:creationId xmlns:p14="http://schemas.microsoft.com/office/powerpoint/2010/main" val="4269387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80FD0-61E9-48B3-9EA5-EBFB95665C01}"/>
              </a:ext>
            </a:extLst>
          </p:cNvPr>
          <p:cNvSpPr>
            <a:spLocks noGrp="1"/>
          </p:cNvSpPr>
          <p:nvPr>
            <p:ph type="title"/>
          </p:nvPr>
        </p:nvSpPr>
        <p:spPr>
          <a:xfrm>
            <a:off x="1141413" y="618518"/>
            <a:ext cx="9905998" cy="540979"/>
          </a:xfrm>
        </p:spPr>
        <p:txBody>
          <a:bodyPr>
            <a:normAutofit fontScale="90000"/>
          </a:bodyPr>
          <a:lstStyle/>
          <a:p>
            <a:r>
              <a:rPr lang="en-US" dirty="0"/>
              <a:t>Implementation – Bill of Materials</a:t>
            </a:r>
          </a:p>
        </p:txBody>
      </p:sp>
      <p:graphicFrame>
        <p:nvGraphicFramePr>
          <p:cNvPr id="5" name="Table 4">
            <a:extLst>
              <a:ext uri="{FF2B5EF4-FFF2-40B4-BE49-F238E27FC236}">
                <a16:creationId xmlns:a16="http://schemas.microsoft.com/office/drawing/2014/main" id="{1AF275CA-337A-4A2A-B903-28963BA4CDE9}"/>
              </a:ext>
            </a:extLst>
          </p:cNvPr>
          <p:cNvGraphicFramePr>
            <a:graphicFrameLocks noGrp="1"/>
          </p:cNvGraphicFramePr>
          <p:nvPr>
            <p:extLst>
              <p:ext uri="{D42A27DB-BD31-4B8C-83A1-F6EECF244321}">
                <p14:modId xmlns:p14="http://schemas.microsoft.com/office/powerpoint/2010/main" val="928598258"/>
              </p:ext>
            </p:extLst>
          </p:nvPr>
        </p:nvGraphicFramePr>
        <p:xfrm>
          <a:off x="933236" y="1725105"/>
          <a:ext cx="10322352" cy="4450080"/>
        </p:xfrm>
        <a:graphic>
          <a:graphicData uri="http://schemas.openxmlformats.org/drawingml/2006/table">
            <a:tbl>
              <a:tblPr firstRow="1" bandRow="1">
                <a:tableStyleId>{5C22544A-7EE6-4342-B048-85BDC9FD1C3A}</a:tableStyleId>
              </a:tblPr>
              <a:tblGrid>
                <a:gridCol w="2580588">
                  <a:extLst>
                    <a:ext uri="{9D8B030D-6E8A-4147-A177-3AD203B41FA5}">
                      <a16:colId xmlns:a16="http://schemas.microsoft.com/office/drawing/2014/main" val="4224011030"/>
                    </a:ext>
                  </a:extLst>
                </a:gridCol>
                <a:gridCol w="2580588">
                  <a:extLst>
                    <a:ext uri="{9D8B030D-6E8A-4147-A177-3AD203B41FA5}">
                      <a16:colId xmlns:a16="http://schemas.microsoft.com/office/drawing/2014/main" val="384919752"/>
                    </a:ext>
                  </a:extLst>
                </a:gridCol>
                <a:gridCol w="2580588">
                  <a:extLst>
                    <a:ext uri="{9D8B030D-6E8A-4147-A177-3AD203B41FA5}">
                      <a16:colId xmlns:a16="http://schemas.microsoft.com/office/drawing/2014/main" val="1938632000"/>
                    </a:ext>
                  </a:extLst>
                </a:gridCol>
                <a:gridCol w="2580588">
                  <a:extLst>
                    <a:ext uri="{9D8B030D-6E8A-4147-A177-3AD203B41FA5}">
                      <a16:colId xmlns:a16="http://schemas.microsoft.com/office/drawing/2014/main" val="440733515"/>
                    </a:ext>
                  </a:extLst>
                </a:gridCol>
              </a:tblGrid>
              <a:tr h="370840">
                <a:tc>
                  <a:txBody>
                    <a:bodyPr/>
                    <a:lstStyle/>
                    <a:p>
                      <a:pPr algn="ctr"/>
                      <a:r>
                        <a:rPr lang="en-US" dirty="0"/>
                        <a:t>Component</a:t>
                      </a:r>
                    </a:p>
                  </a:txBody>
                  <a:tcPr/>
                </a:tc>
                <a:tc>
                  <a:txBody>
                    <a:bodyPr/>
                    <a:lstStyle/>
                    <a:p>
                      <a:pPr algn="ctr"/>
                      <a:r>
                        <a:rPr lang="en-US" dirty="0"/>
                        <a:t>Quantity</a:t>
                      </a:r>
                    </a:p>
                  </a:txBody>
                  <a:tcPr/>
                </a:tc>
                <a:tc>
                  <a:txBody>
                    <a:bodyPr/>
                    <a:lstStyle/>
                    <a:p>
                      <a:pPr algn="ctr"/>
                      <a:r>
                        <a:rPr lang="en-US" dirty="0"/>
                        <a:t>Unit Cost ($)</a:t>
                      </a:r>
                    </a:p>
                  </a:txBody>
                  <a:tcPr/>
                </a:tc>
                <a:tc>
                  <a:txBody>
                    <a:bodyPr/>
                    <a:lstStyle/>
                    <a:p>
                      <a:pPr algn="ctr"/>
                      <a:r>
                        <a:rPr lang="en-US" dirty="0"/>
                        <a:t>Total Cost ($)</a:t>
                      </a:r>
                    </a:p>
                  </a:txBody>
                  <a:tcPr/>
                </a:tc>
                <a:extLst>
                  <a:ext uri="{0D108BD9-81ED-4DB2-BD59-A6C34878D82A}">
                    <a16:rowId xmlns:a16="http://schemas.microsoft.com/office/drawing/2014/main" val="1236804217"/>
                  </a:ext>
                </a:extLst>
              </a:tr>
              <a:tr h="370840">
                <a:tc gridSpan="4">
                  <a:txBody>
                    <a:bodyPr/>
                    <a:lstStyle/>
                    <a:p>
                      <a:pPr algn="ctr"/>
                      <a:r>
                        <a:rPr lang="en-US" b="1" dirty="0" err="1"/>
                        <a:t>Misc</a:t>
                      </a:r>
                      <a:r>
                        <a:rPr lang="en-US" b="1" dirty="0"/>
                        <a:t> Parts</a:t>
                      </a:r>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3756627192"/>
                  </a:ext>
                </a:extLst>
              </a:tr>
              <a:tr h="370840">
                <a:tc>
                  <a:txBody>
                    <a:bodyPr/>
                    <a:lstStyle/>
                    <a:p>
                      <a:pPr algn="r"/>
                      <a:r>
                        <a:rPr lang="en-US" dirty="0"/>
                        <a:t>16 MHz </a:t>
                      </a:r>
                      <a:r>
                        <a:rPr lang="en-US" dirty="0" err="1"/>
                        <a:t>Xtal</a:t>
                      </a:r>
                      <a:r>
                        <a:rPr lang="en-US" dirty="0"/>
                        <a:t> Oscillator</a:t>
                      </a:r>
                    </a:p>
                  </a:txBody>
                  <a:tcPr/>
                </a:tc>
                <a:tc>
                  <a:txBody>
                    <a:bodyPr/>
                    <a:lstStyle/>
                    <a:p>
                      <a:pPr algn="r"/>
                      <a:r>
                        <a:rPr lang="en-US" dirty="0"/>
                        <a:t>1</a:t>
                      </a:r>
                    </a:p>
                  </a:txBody>
                  <a:tcPr/>
                </a:tc>
                <a:tc>
                  <a:txBody>
                    <a:bodyPr/>
                    <a:lstStyle/>
                    <a:p>
                      <a:pPr algn="r"/>
                      <a:r>
                        <a:rPr lang="en-US" dirty="0"/>
                        <a:t>0.24</a:t>
                      </a:r>
                    </a:p>
                  </a:txBody>
                  <a:tcPr/>
                </a:tc>
                <a:tc>
                  <a:txBody>
                    <a:bodyPr/>
                    <a:lstStyle/>
                    <a:p>
                      <a:pPr algn="r"/>
                      <a:r>
                        <a:rPr lang="en-US" dirty="0"/>
                        <a:t>0.24</a:t>
                      </a:r>
                    </a:p>
                  </a:txBody>
                  <a:tcPr/>
                </a:tc>
                <a:extLst>
                  <a:ext uri="{0D108BD9-81ED-4DB2-BD59-A6C34878D82A}">
                    <a16:rowId xmlns:a16="http://schemas.microsoft.com/office/drawing/2014/main" val="3651009502"/>
                  </a:ext>
                </a:extLst>
              </a:tr>
              <a:tr h="370840">
                <a:tc>
                  <a:txBody>
                    <a:bodyPr/>
                    <a:lstStyle/>
                    <a:p>
                      <a:pPr algn="r"/>
                      <a:r>
                        <a:rPr lang="en-US" dirty="0"/>
                        <a:t>Red LED</a:t>
                      </a:r>
                    </a:p>
                  </a:txBody>
                  <a:tcPr/>
                </a:tc>
                <a:tc>
                  <a:txBody>
                    <a:bodyPr/>
                    <a:lstStyle/>
                    <a:p>
                      <a:pPr algn="r"/>
                      <a:r>
                        <a:rPr lang="en-US" dirty="0"/>
                        <a:t>4</a:t>
                      </a:r>
                    </a:p>
                  </a:txBody>
                  <a:tcPr/>
                </a:tc>
                <a:tc>
                  <a:txBody>
                    <a:bodyPr/>
                    <a:lstStyle/>
                    <a:p>
                      <a:pPr algn="r"/>
                      <a:r>
                        <a:rPr lang="en-US" dirty="0"/>
                        <a:t>0.10</a:t>
                      </a:r>
                    </a:p>
                  </a:txBody>
                  <a:tcPr/>
                </a:tc>
                <a:tc>
                  <a:txBody>
                    <a:bodyPr/>
                    <a:lstStyle/>
                    <a:p>
                      <a:pPr algn="r"/>
                      <a:r>
                        <a:rPr lang="en-US" dirty="0"/>
                        <a:t>0.40</a:t>
                      </a:r>
                    </a:p>
                  </a:txBody>
                  <a:tcPr/>
                </a:tc>
                <a:extLst>
                  <a:ext uri="{0D108BD9-81ED-4DB2-BD59-A6C34878D82A}">
                    <a16:rowId xmlns:a16="http://schemas.microsoft.com/office/drawing/2014/main" val="2694872948"/>
                  </a:ext>
                </a:extLst>
              </a:tr>
              <a:tr h="370840">
                <a:tc>
                  <a:txBody>
                    <a:bodyPr/>
                    <a:lstStyle/>
                    <a:p>
                      <a:pPr algn="r"/>
                      <a:r>
                        <a:rPr lang="en-US" dirty="0"/>
                        <a:t>2-pin push button</a:t>
                      </a:r>
                    </a:p>
                  </a:txBody>
                  <a:tcPr/>
                </a:tc>
                <a:tc>
                  <a:txBody>
                    <a:bodyPr/>
                    <a:lstStyle/>
                    <a:p>
                      <a:pPr algn="r"/>
                      <a:r>
                        <a:rPr lang="en-US" dirty="0"/>
                        <a:t>2</a:t>
                      </a:r>
                    </a:p>
                  </a:txBody>
                  <a:tcPr/>
                </a:tc>
                <a:tc>
                  <a:txBody>
                    <a:bodyPr/>
                    <a:lstStyle/>
                    <a:p>
                      <a:pPr algn="r"/>
                      <a:r>
                        <a:rPr lang="en-US" dirty="0"/>
                        <a:t>0.50</a:t>
                      </a:r>
                    </a:p>
                  </a:txBody>
                  <a:tcPr/>
                </a:tc>
                <a:tc>
                  <a:txBody>
                    <a:bodyPr/>
                    <a:lstStyle/>
                    <a:p>
                      <a:pPr algn="r"/>
                      <a:r>
                        <a:rPr lang="en-US" dirty="0"/>
                        <a:t>1.00</a:t>
                      </a:r>
                    </a:p>
                  </a:txBody>
                  <a:tcPr/>
                </a:tc>
                <a:extLst>
                  <a:ext uri="{0D108BD9-81ED-4DB2-BD59-A6C34878D82A}">
                    <a16:rowId xmlns:a16="http://schemas.microsoft.com/office/drawing/2014/main" val="83821629"/>
                  </a:ext>
                </a:extLst>
              </a:tr>
              <a:tr h="370840">
                <a:tc>
                  <a:txBody>
                    <a:bodyPr/>
                    <a:lstStyle/>
                    <a:p>
                      <a:pPr algn="r"/>
                      <a:r>
                        <a:rPr lang="en-US" dirty="0"/>
                        <a:t>2-pin male </a:t>
                      </a:r>
                      <a:r>
                        <a:rPr lang="en-US" dirty="0" err="1"/>
                        <a:t>burge</a:t>
                      </a:r>
                      <a:endParaRPr lang="en-US" dirty="0"/>
                    </a:p>
                  </a:txBody>
                  <a:tcPr/>
                </a:tc>
                <a:tc>
                  <a:txBody>
                    <a:bodyPr/>
                    <a:lstStyle/>
                    <a:p>
                      <a:pPr algn="r"/>
                      <a:r>
                        <a:rPr lang="en-US" dirty="0"/>
                        <a:t>1</a:t>
                      </a:r>
                    </a:p>
                  </a:txBody>
                  <a:tcPr/>
                </a:tc>
                <a:tc>
                  <a:txBody>
                    <a:bodyPr/>
                    <a:lstStyle/>
                    <a:p>
                      <a:pPr algn="r"/>
                      <a:r>
                        <a:rPr lang="en-US" dirty="0"/>
                        <a:t>0.50</a:t>
                      </a:r>
                    </a:p>
                  </a:txBody>
                  <a:tcPr/>
                </a:tc>
                <a:tc>
                  <a:txBody>
                    <a:bodyPr/>
                    <a:lstStyle/>
                    <a:p>
                      <a:pPr algn="r"/>
                      <a:r>
                        <a:rPr lang="en-US" dirty="0"/>
                        <a:t>0.50</a:t>
                      </a:r>
                    </a:p>
                  </a:txBody>
                  <a:tcPr/>
                </a:tc>
                <a:extLst>
                  <a:ext uri="{0D108BD9-81ED-4DB2-BD59-A6C34878D82A}">
                    <a16:rowId xmlns:a16="http://schemas.microsoft.com/office/drawing/2014/main" val="2483408421"/>
                  </a:ext>
                </a:extLst>
              </a:tr>
              <a:tr h="370840">
                <a:tc>
                  <a:txBody>
                    <a:bodyPr/>
                    <a:lstStyle/>
                    <a:p>
                      <a:pPr algn="r"/>
                      <a:r>
                        <a:rPr lang="en-US" dirty="0"/>
                        <a:t>2-pin PCB connector</a:t>
                      </a:r>
                    </a:p>
                  </a:txBody>
                  <a:tcPr/>
                </a:tc>
                <a:tc>
                  <a:txBody>
                    <a:bodyPr/>
                    <a:lstStyle/>
                    <a:p>
                      <a:pPr algn="r"/>
                      <a:r>
                        <a:rPr lang="en-US" dirty="0"/>
                        <a:t>4</a:t>
                      </a:r>
                    </a:p>
                  </a:txBody>
                  <a:tcPr/>
                </a:tc>
                <a:tc>
                  <a:txBody>
                    <a:bodyPr/>
                    <a:lstStyle/>
                    <a:p>
                      <a:pPr algn="r"/>
                      <a:r>
                        <a:rPr lang="en-US" dirty="0"/>
                        <a:t>0.50</a:t>
                      </a:r>
                    </a:p>
                  </a:txBody>
                  <a:tcPr/>
                </a:tc>
                <a:tc>
                  <a:txBody>
                    <a:bodyPr/>
                    <a:lstStyle/>
                    <a:p>
                      <a:pPr algn="r"/>
                      <a:r>
                        <a:rPr lang="en-US" dirty="0"/>
                        <a:t>2.00</a:t>
                      </a:r>
                    </a:p>
                  </a:txBody>
                  <a:tcPr/>
                </a:tc>
                <a:extLst>
                  <a:ext uri="{0D108BD9-81ED-4DB2-BD59-A6C34878D82A}">
                    <a16:rowId xmlns:a16="http://schemas.microsoft.com/office/drawing/2014/main" val="3175003714"/>
                  </a:ext>
                </a:extLst>
              </a:tr>
              <a:tr h="370840">
                <a:tc>
                  <a:txBody>
                    <a:bodyPr/>
                    <a:lstStyle/>
                    <a:p>
                      <a:pPr algn="r"/>
                      <a:r>
                        <a:rPr lang="en-US" dirty="0"/>
                        <a:t>9 V Battery</a:t>
                      </a:r>
                    </a:p>
                  </a:txBody>
                  <a:tcPr/>
                </a:tc>
                <a:tc>
                  <a:txBody>
                    <a:bodyPr/>
                    <a:lstStyle/>
                    <a:p>
                      <a:pPr algn="r"/>
                      <a:r>
                        <a:rPr lang="en-US" dirty="0"/>
                        <a:t>2</a:t>
                      </a:r>
                    </a:p>
                  </a:txBody>
                  <a:tcPr/>
                </a:tc>
                <a:tc>
                  <a:txBody>
                    <a:bodyPr/>
                    <a:lstStyle/>
                    <a:p>
                      <a:pPr algn="r"/>
                      <a:r>
                        <a:rPr lang="en-US" dirty="0"/>
                        <a:t>3.00</a:t>
                      </a:r>
                    </a:p>
                  </a:txBody>
                  <a:tcPr/>
                </a:tc>
                <a:tc>
                  <a:txBody>
                    <a:bodyPr/>
                    <a:lstStyle/>
                    <a:p>
                      <a:pPr algn="r"/>
                      <a:r>
                        <a:rPr lang="en-US" dirty="0"/>
                        <a:t>6.00</a:t>
                      </a:r>
                    </a:p>
                  </a:txBody>
                  <a:tcPr/>
                </a:tc>
                <a:extLst>
                  <a:ext uri="{0D108BD9-81ED-4DB2-BD59-A6C34878D82A}">
                    <a16:rowId xmlns:a16="http://schemas.microsoft.com/office/drawing/2014/main" val="3721603908"/>
                  </a:ext>
                </a:extLst>
              </a:tr>
              <a:tr h="370840">
                <a:tc>
                  <a:txBody>
                    <a:bodyPr/>
                    <a:lstStyle/>
                    <a:p>
                      <a:pPr algn="r"/>
                      <a:r>
                        <a:rPr lang="en-US" dirty="0"/>
                        <a:t>Robot Chassis w 2 motors</a:t>
                      </a:r>
                    </a:p>
                  </a:txBody>
                  <a:tcPr/>
                </a:tc>
                <a:tc>
                  <a:txBody>
                    <a:bodyPr/>
                    <a:lstStyle/>
                    <a:p>
                      <a:pPr algn="r"/>
                      <a:r>
                        <a:rPr lang="en-US" dirty="0"/>
                        <a:t>1</a:t>
                      </a:r>
                    </a:p>
                  </a:txBody>
                  <a:tcPr/>
                </a:tc>
                <a:tc>
                  <a:txBody>
                    <a:bodyPr/>
                    <a:lstStyle/>
                    <a:p>
                      <a:pPr algn="r"/>
                      <a:r>
                        <a:rPr lang="en-US" dirty="0"/>
                        <a:t>10.99</a:t>
                      </a:r>
                    </a:p>
                  </a:txBody>
                  <a:tcPr/>
                </a:tc>
                <a:tc>
                  <a:txBody>
                    <a:bodyPr/>
                    <a:lstStyle/>
                    <a:p>
                      <a:pPr algn="r"/>
                      <a:r>
                        <a:rPr lang="en-US" dirty="0"/>
                        <a:t>10.99</a:t>
                      </a:r>
                    </a:p>
                  </a:txBody>
                  <a:tcPr/>
                </a:tc>
                <a:extLst>
                  <a:ext uri="{0D108BD9-81ED-4DB2-BD59-A6C34878D82A}">
                    <a16:rowId xmlns:a16="http://schemas.microsoft.com/office/drawing/2014/main" val="2160112081"/>
                  </a:ext>
                </a:extLst>
              </a:tr>
              <a:tr h="370840">
                <a:tc>
                  <a:txBody>
                    <a:bodyPr/>
                    <a:lstStyle/>
                    <a:p>
                      <a:pPr algn="r"/>
                      <a:r>
                        <a:rPr lang="en-US" dirty="0"/>
                        <a:t>Jumper cables</a:t>
                      </a:r>
                    </a:p>
                  </a:txBody>
                  <a:tcPr/>
                </a:tc>
                <a:tc>
                  <a:txBody>
                    <a:bodyPr/>
                    <a:lstStyle/>
                    <a:p>
                      <a:pPr algn="r"/>
                      <a:r>
                        <a:rPr lang="en-US" dirty="0"/>
                        <a:t>10</a:t>
                      </a:r>
                    </a:p>
                  </a:txBody>
                  <a:tcPr/>
                </a:tc>
                <a:tc>
                  <a:txBody>
                    <a:bodyPr/>
                    <a:lstStyle/>
                    <a:p>
                      <a:pPr algn="r"/>
                      <a:r>
                        <a:rPr lang="en-US" dirty="0"/>
                        <a:t>0.01</a:t>
                      </a:r>
                    </a:p>
                  </a:txBody>
                  <a:tcPr/>
                </a:tc>
                <a:tc>
                  <a:txBody>
                    <a:bodyPr/>
                    <a:lstStyle/>
                    <a:p>
                      <a:pPr algn="r"/>
                      <a:r>
                        <a:rPr lang="en-US" dirty="0"/>
                        <a:t>0.10</a:t>
                      </a:r>
                    </a:p>
                  </a:txBody>
                  <a:tcPr/>
                </a:tc>
                <a:extLst>
                  <a:ext uri="{0D108BD9-81ED-4DB2-BD59-A6C34878D82A}">
                    <a16:rowId xmlns:a16="http://schemas.microsoft.com/office/drawing/2014/main" val="317445004"/>
                  </a:ext>
                </a:extLst>
              </a:tr>
              <a:tr h="370840">
                <a:tc>
                  <a:txBody>
                    <a:bodyPr/>
                    <a:lstStyle/>
                    <a:p>
                      <a:pPr algn="r"/>
                      <a:r>
                        <a:rPr lang="en-US" dirty="0" err="1"/>
                        <a:t>OshPark</a:t>
                      </a:r>
                      <a:r>
                        <a:rPr lang="en-US" dirty="0"/>
                        <a:t> PCB Pair</a:t>
                      </a:r>
                    </a:p>
                  </a:txBody>
                  <a:tcPr/>
                </a:tc>
                <a:tc>
                  <a:txBody>
                    <a:bodyPr/>
                    <a:lstStyle/>
                    <a:p>
                      <a:pPr algn="r"/>
                      <a:r>
                        <a:rPr lang="en-US" dirty="0"/>
                        <a:t>1</a:t>
                      </a:r>
                    </a:p>
                  </a:txBody>
                  <a:tcPr/>
                </a:tc>
                <a:tc>
                  <a:txBody>
                    <a:bodyPr/>
                    <a:lstStyle/>
                    <a:p>
                      <a:pPr algn="r"/>
                      <a:r>
                        <a:rPr lang="en-US" dirty="0"/>
                        <a:t>14.57</a:t>
                      </a:r>
                    </a:p>
                  </a:txBody>
                  <a:tcPr/>
                </a:tc>
                <a:tc>
                  <a:txBody>
                    <a:bodyPr/>
                    <a:lstStyle/>
                    <a:p>
                      <a:pPr algn="r"/>
                      <a:r>
                        <a:rPr lang="en-US" dirty="0"/>
                        <a:t>14.57</a:t>
                      </a:r>
                    </a:p>
                  </a:txBody>
                  <a:tcPr/>
                </a:tc>
                <a:extLst>
                  <a:ext uri="{0D108BD9-81ED-4DB2-BD59-A6C34878D82A}">
                    <a16:rowId xmlns:a16="http://schemas.microsoft.com/office/drawing/2014/main" val="3486854117"/>
                  </a:ext>
                </a:extLst>
              </a:tr>
              <a:tr h="370840">
                <a:tc gridSpan="3">
                  <a:txBody>
                    <a:bodyPr/>
                    <a:lstStyle/>
                    <a:p>
                      <a:pPr algn="r"/>
                      <a:r>
                        <a:rPr lang="en-US" b="1" dirty="0"/>
                        <a:t>Total cost for </a:t>
                      </a:r>
                      <a:r>
                        <a:rPr lang="en-US" b="1" dirty="0" err="1"/>
                        <a:t>Tx</a:t>
                      </a:r>
                      <a:r>
                        <a:rPr lang="en-US" b="1" dirty="0"/>
                        <a:t> / Rx boards</a:t>
                      </a:r>
                    </a:p>
                  </a:txBody>
                  <a:tcPr/>
                </a:tc>
                <a:tc hMerge="1">
                  <a:txBody>
                    <a:bodyPr/>
                    <a:lstStyle/>
                    <a:p>
                      <a:pPr algn="r"/>
                      <a:endParaRPr lang="en-US" dirty="0"/>
                    </a:p>
                  </a:txBody>
                  <a:tcPr/>
                </a:tc>
                <a:tc hMerge="1">
                  <a:txBody>
                    <a:bodyPr/>
                    <a:lstStyle/>
                    <a:p>
                      <a:pPr algn="r"/>
                      <a:endParaRPr lang="en-US" dirty="0"/>
                    </a:p>
                  </a:txBody>
                  <a:tcPr/>
                </a:tc>
                <a:tc>
                  <a:txBody>
                    <a:bodyPr/>
                    <a:lstStyle/>
                    <a:p>
                      <a:pPr algn="r"/>
                      <a:r>
                        <a:rPr lang="en-US" b="1" dirty="0"/>
                        <a:t>67.17</a:t>
                      </a:r>
                    </a:p>
                  </a:txBody>
                  <a:tcPr/>
                </a:tc>
                <a:extLst>
                  <a:ext uri="{0D108BD9-81ED-4DB2-BD59-A6C34878D82A}">
                    <a16:rowId xmlns:a16="http://schemas.microsoft.com/office/drawing/2014/main" val="3012032078"/>
                  </a:ext>
                </a:extLst>
              </a:tr>
            </a:tbl>
          </a:graphicData>
        </a:graphic>
      </p:graphicFrame>
    </p:spTree>
    <p:extLst>
      <p:ext uri="{BB962C8B-B14F-4D97-AF65-F5344CB8AC3E}">
        <p14:creationId xmlns:p14="http://schemas.microsoft.com/office/powerpoint/2010/main" val="2226431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39FBC-DA84-4043-873C-622AD75810F2}"/>
              </a:ext>
            </a:extLst>
          </p:cNvPr>
          <p:cNvSpPr>
            <a:spLocks noGrp="1"/>
          </p:cNvSpPr>
          <p:nvPr>
            <p:ph type="title"/>
          </p:nvPr>
        </p:nvSpPr>
        <p:spPr>
          <a:xfrm>
            <a:off x="1141413" y="618518"/>
            <a:ext cx="9905998" cy="720088"/>
          </a:xfrm>
        </p:spPr>
        <p:txBody>
          <a:bodyPr>
            <a:normAutofit/>
          </a:bodyPr>
          <a:lstStyle/>
          <a:p>
            <a:r>
              <a:rPr lang="en-US" dirty="0"/>
              <a:t>Design / Process Credits (IP)</a:t>
            </a:r>
          </a:p>
        </p:txBody>
      </p:sp>
      <p:sp>
        <p:nvSpPr>
          <p:cNvPr id="3" name="Content Placeholder 2">
            <a:extLst>
              <a:ext uri="{FF2B5EF4-FFF2-40B4-BE49-F238E27FC236}">
                <a16:creationId xmlns:a16="http://schemas.microsoft.com/office/drawing/2014/main" id="{4BE4E81F-E37B-4A0F-98E5-C34252B3E44C}"/>
              </a:ext>
            </a:extLst>
          </p:cNvPr>
          <p:cNvSpPr>
            <a:spLocks noGrp="1"/>
          </p:cNvSpPr>
          <p:nvPr>
            <p:ph idx="1"/>
          </p:nvPr>
        </p:nvSpPr>
        <p:spPr>
          <a:xfrm>
            <a:off x="1141412" y="1338606"/>
            <a:ext cx="9905999" cy="5081048"/>
          </a:xfrm>
        </p:spPr>
        <p:txBody>
          <a:bodyPr/>
          <a:lstStyle/>
          <a:p>
            <a:pPr marL="0" indent="0">
              <a:buNone/>
            </a:pPr>
            <a:r>
              <a:rPr lang="en-US" sz="2000" b="1" dirty="0"/>
              <a:t>Idea for project was inspired by this IEEE Publication:</a:t>
            </a:r>
          </a:p>
          <a:p>
            <a:pPr marL="0" indent="0">
              <a:buNone/>
            </a:pPr>
            <a:r>
              <a:rPr lang="en-US" sz="2000" dirty="0"/>
              <a:t>T. Lu, “A motion control method of intelligent wheelchair based on hand gesture recognition,” </a:t>
            </a:r>
            <a:r>
              <a:rPr lang="en-US" sz="2000" i="1" dirty="0"/>
              <a:t>2013 IEEE 8th Conference on Industrial Electronics and Applications (ICIEA)</a:t>
            </a:r>
            <a:r>
              <a:rPr lang="en-US" sz="2000" dirty="0"/>
              <a:t>, 2013.</a:t>
            </a:r>
          </a:p>
          <a:p>
            <a:pPr marL="0" indent="0">
              <a:buNone/>
            </a:pPr>
            <a:r>
              <a:rPr lang="en-US" sz="2000" b="1" dirty="0"/>
              <a:t>Design and implementation was inspired by:</a:t>
            </a:r>
          </a:p>
          <a:p>
            <a:pPr marL="0" indent="0">
              <a:buNone/>
            </a:pPr>
            <a:r>
              <a:rPr lang="en-US" sz="2000" dirty="0"/>
              <a:t>Singh, Nitin, director. </a:t>
            </a:r>
            <a:r>
              <a:rPr lang="en-US" sz="2000" i="1" dirty="0"/>
              <a:t>MAKING OF HAND GESTURE CONTROLLED ROBOT CAR USING ARDUINO</a:t>
            </a:r>
            <a:r>
              <a:rPr lang="en-US" sz="2000" dirty="0"/>
              <a:t>. </a:t>
            </a:r>
            <a:r>
              <a:rPr lang="en-US" sz="2000" i="1" dirty="0"/>
              <a:t>YouTube</a:t>
            </a:r>
            <a:r>
              <a:rPr lang="en-US" sz="2000" dirty="0"/>
              <a:t>, 23 Jan. 2017, </a:t>
            </a:r>
            <a:r>
              <a:rPr lang="en-US" sz="2000" dirty="0">
                <a:hlinkClick r:id="rId4"/>
              </a:rPr>
              <a:t>www.youtube.com/watch?v=gG7wDuKoA3I</a:t>
            </a:r>
            <a:r>
              <a:rPr lang="en-US" sz="2000" dirty="0"/>
              <a:t>.</a:t>
            </a:r>
          </a:p>
          <a:p>
            <a:pPr marL="0" indent="0">
              <a:buNone/>
            </a:pPr>
            <a:endParaRPr lang="en-US" sz="2000" dirty="0"/>
          </a:p>
          <a:p>
            <a:pPr marL="0" indent="0">
              <a:buNone/>
            </a:pPr>
            <a:endParaRPr lang="en-US" dirty="0"/>
          </a:p>
        </p:txBody>
      </p:sp>
      <p:pic>
        <p:nvPicPr>
          <p:cNvPr id="5" name="Online Media 4">
            <a:hlinkClick r:id="" action="ppaction://media"/>
            <a:extLst>
              <a:ext uri="{FF2B5EF4-FFF2-40B4-BE49-F238E27FC236}">
                <a16:creationId xmlns:a16="http://schemas.microsoft.com/office/drawing/2014/main" id="{9E602ADF-C82C-4564-A757-C27D63CCF352}"/>
              </a:ext>
            </a:extLst>
          </p:cNvPr>
          <p:cNvPicPr>
            <a:picLocks noRot="1" noChangeAspect="1"/>
          </p:cNvPicPr>
          <p:nvPr>
            <a:videoFile r:link="rId1"/>
          </p:nvPr>
        </p:nvPicPr>
        <p:blipFill>
          <a:blip r:embed="rId5"/>
          <a:stretch>
            <a:fillRect/>
          </a:stretch>
        </p:blipFill>
        <p:spPr>
          <a:xfrm>
            <a:off x="4875211" y="4410682"/>
            <a:ext cx="2438400" cy="1828800"/>
          </a:xfrm>
          <a:prstGeom prst="rect">
            <a:avLst/>
          </a:prstGeom>
        </p:spPr>
      </p:pic>
    </p:spTree>
    <p:extLst>
      <p:ext uri="{BB962C8B-B14F-4D97-AF65-F5344CB8AC3E}">
        <p14:creationId xmlns:p14="http://schemas.microsoft.com/office/powerpoint/2010/main" val="3443852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62B60-E2F7-4EF2-B166-5775B3A30F61}"/>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F4370E4D-8C3C-4894-A9AD-FC9FB35BF556}"/>
              </a:ext>
            </a:extLst>
          </p:cNvPr>
          <p:cNvSpPr>
            <a:spLocks noGrp="1"/>
          </p:cNvSpPr>
          <p:nvPr>
            <p:ph idx="1"/>
          </p:nvPr>
        </p:nvSpPr>
        <p:spPr/>
        <p:txBody>
          <a:bodyPr/>
          <a:lstStyle/>
          <a:p>
            <a:r>
              <a:rPr lang="en-US" dirty="0"/>
              <a:t>To explore and innovate</a:t>
            </a:r>
          </a:p>
          <a:p>
            <a:pPr marL="0" indent="0">
              <a:buNone/>
            </a:pPr>
            <a:endParaRPr lang="en-US" dirty="0"/>
          </a:p>
          <a:p>
            <a:pPr marL="0" indent="0">
              <a:buNone/>
            </a:pPr>
            <a:r>
              <a:rPr lang="en-US" i="1" dirty="0"/>
              <a:t>“Learning and innovation go hand in hand. The arrogance of success is to think what you did yesterday will be sufficient for tomorrow.”</a:t>
            </a:r>
          </a:p>
          <a:p>
            <a:pPr marL="0" indent="0" algn="r">
              <a:buNone/>
            </a:pPr>
            <a:r>
              <a:rPr lang="en-US" dirty="0"/>
              <a:t>-William G. Pollard</a:t>
            </a:r>
          </a:p>
          <a:p>
            <a:pPr marL="0" indent="0" algn="r">
              <a:buNone/>
            </a:pPr>
            <a:r>
              <a:rPr lang="en-US" dirty="0"/>
              <a:t>Physicist</a:t>
            </a:r>
          </a:p>
        </p:txBody>
      </p:sp>
    </p:spTree>
    <p:extLst>
      <p:ext uri="{BB962C8B-B14F-4D97-AF65-F5344CB8AC3E}">
        <p14:creationId xmlns:p14="http://schemas.microsoft.com/office/powerpoint/2010/main" val="18616687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Shape 495"/>
          <p:cNvSpPr txBox="1">
            <a:spLocks noGrp="1"/>
          </p:cNvSpPr>
          <p:nvPr>
            <p:ph type="title"/>
          </p:nvPr>
        </p:nvSpPr>
        <p:spPr>
          <a:xfrm>
            <a:off x="1141413" y="618518"/>
            <a:ext cx="9906000" cy="540900"/>
          </a:xfrm>
          <a:prstGeom prst="rect">
            <a:avLst/>
          </a:prstGeom>
          <a:noFill/>
          <a:ln>
            <a:noFill/>
          </a:ln>
        </p:spPr>
        <p:txBody>
          <a:bodyPr wrap="square" lIns="91425" tIns="45700" rIns="91425" bIns="45700" anchor="ctr" anchorCtr="0">
            <a:noAutofit/>
          </a:bodyPr>
          <a:lstStyle/>
          <a:p>
            <a:pPr marL="0" marR="0" lvl="0" indent="-205740" algn="l" rtl="0">
              <a:lnSpc>
                <a:spcPct val="90000"/>
              </a:lnSpc>
              <a:spcBef>
                <a:spcPts val="0"/>
              </a:spcBef>
              <a:buClr>
                <a:schemeClr val="lt1"/>
              </a:buClr>
              <a:buSzPts val="3240"/>
              <a:buFont typeface="Questrial"/>
              <a:buNone/>
            </a:pPr>
            <a:r>
              <a:rPr lang="en-US" sz="3240"/>
              <a:t>Testing - Hardware</a:t>
            </a:r>
          </a:p>
        </p:txBody>
      </p:sp>
      <p:grpSp>
        <p:nvGrpSpPr>
          <p:cNvPr id="496" name="Shape 496"/>
          <p:cNvGrpSpPr/>
          <p:nvPr/>
        </p:nvGrpSpPr>
        <p:grpSpPr>
          <a:xfrm>
            <a:off x="7509568" y="1586327"/>
            <a:ext cx="4407490" cy="4643951"/>
            <a:chOff x="5632317" y="1189775"/>
            <a:chExt cx="3305700" cy="3483050"/>
          </a:xfrm>
        </p:grpSpPr>
        <p:sp>
          <p:nvSpPr>
            <p:cNvPr id="497" name="Shape 497"/>
            <p:cNvSpPr/>
            <p:nvPr/>
          </p:nvSpPr>
          <p:spPr>
            <a:xfrm>
              <a:off x="5632317" y="1189775"/>
              <a:ext cx="3305700" cy="669000"/>
            </a:xfrm>
            <a:prstGeom prst="chevron">
              <a:avLst>
                <a:gd name="adj" fmla="val 50000"/>
              </a:avLst>
            </a:prstGeom>
            <a:solidFill>
              <a:srgbClr val="4285F4"/>
            </a:solidFill>
            <a:ln>
              <a:noFill/>
            </a:ln>
          </p:spPr>
          <p:txBody>
            <a:bodyPr wrap="square" lIns="121900" tIns="121900" rIns="121900" bIns="121900" anchor="ctr" anchorCtr="0">
              <a:noAutofit/>
            </a:bodyPr>
            <a:lstStyle/>
            <a:p>
              <a:pPr marL="0" lvl="0" indent="-95250" algn="ctr">
                <a:spcBef>
                  <a:spcPts val="0"/>
                </a:spcBef>
                <a:buSzPts val="1500"/>
                <a:buNone/>
              </a:pPr>
              <a:r>
                <a:rPr lang="en-US" sz="1900">
                  <a:solidFill>
                    <a:srgbClr val="FFFFFF"/>
                  </a:solidFill>
                  <a:latin typeface="Roboto"/>
                  <a:ea typeface="Roboto"/>
                  <a:cs typeface="Roboto"/>
                  <a:sym typeface="Roboto"/>
                </a:rPr>
                <a:t>Step 3</a:t>
              </a:r>
            </a:p>
          </p:txBody>
        </p:sp>
        <p:sp>
          <p:nvSpPr>
            <p:cNvPr id="498" name="Shape 498"/>
            <p:cNvSpPr txBox="1"/>
            <p:nvPr/>
          </p:nvSpPr>
          <p:spPr>
            <a:xfrm>
              <a:off x="6167063" y="2057125"/>
              <a:ext cx="2236200" cy="2615700"/>
            </a:xfrm>
            <a:prstGeom prst="rect">
              <a:avLst/>
            </a:prstGeom>
            <a:noFill/>
            <a:ln>
              <a:noFill/>
            </a:ln>
          </p:spPr>
          <p:txBody>
            <a:bodyPr wrap="square" lIns="121900" tIns="121900" rIns="121900" bIns="121900" anchor="t" anchorCtr="0">
              <a:noAutofit/>
            </a:bodyPr>
            <a:lstStyle/>
            <a:p>
              <a:pPr marL="0" lvl="0" indent="0" rtl="0">
                <a:lnSpc>
                  <a:spcPct val="115000"/>
                </a:lnSpc>
                <a:spcBef>
                  <a:spcPts val="0"/>
                </a:spcBef>
                <a:buNone/>
              </a:pPr>
              <a:r>
                <a:rPr lang="en-US" sz="1600">
                  <a:solidFill>
                    <a:srgbClr val="FFFFFF"/>
                  </a:solidFill>
                  <a:latin typeface="Questrial"/>
                  <a:ea typeface="Questrial"/>
                  <a:cs typeface="Questrial"/>
                  <a:sym typeface="Questrial"/>
                </a:rPr>
                <a:t>System testing</a:t>
              </a:r>
            </a:p>
            <a:p>
              <a:pPr marL="0" lvl="0" indent="0" rtl="0">
                <a:lnSpc>
                  <a:spcPct val="115000"/>
                </a:lnSpc>
                <a:spcBef>
                  <a:spcPts val="0"/>
                </a:spcBef>
                <a:buNone/>
              </a:pPr>
              <a:endParaRPr sz="1600">
                <a:solidFill>
                  <a:srgbClr val="FFFFFF"/>
                </a:solidFill>
                <a:latin typeface="Questrial"/>
                <a:ea typeface="Questrial"/>
                <a:cs typeface="Questrial"/>
                <a:sym typeface="Questrial"/>
              </a:endParaRPr>
            </a:p>
            <a:p>
              <a:pPr marL="457200" lvl="0" indent="-330200">
                <a:lnSpc>
                  <a:spcPct val="115000"/>
                </a:lnSpc>
                <a:spcBef>
                  <a:spcPts val="0"/>
                </a:spcBef>
                <a:buClr>
                  <a:srgbClr val="FFFFFF"/>
                </a:buClr>
                <a:buSzPts val="1600"/>
                <a:buFont typeface="Questrial"/>
                <a:buChar char="-"/>
              </a:pPr>
              <a:r>
                <a:rPr lang="en-US" sz="1600">
                  <a:solidFill>
                    <a:srgbClr val="FFFFFF"/>
                  </a:solidFill>
                  <a:latin typeface="Questrial"/>
                  <a:ea typeface="Questrial"/>
                  <a:cs typeface="Questrial"/>
                  <a:sym typeface="Questrial"/>
                </a:rPr>
                <a:t>Test the function of overall product with implementation of simple code. </a:t>
              </a:r>
            </a:p>
          </p:txBody>
        </p:sp>
      </p:grpSp>
      <p:grpSp>
        <p:nvGrpSpPr>
          <p:cNvPr id="499" name="Shape 499"/>
          <p:cNvGrpSpPr/>
          <p:nvPr/>
        </p:nvGrpSpPr>
        <p:grpSpPr>
          <a:xfrm>
            <a:off x="0" y="1586613"/>
            <a:ext cx="4729082" cy="4643665"/>
            <a:chOff x="0" y="1189989"/>
            <a:chExt cx="3546900" cy="3482836"/>
          </a:xfrm>
        </p:grpSpPr>
        <p:sp>
          <p:nvSpPr>
            <p:cNvPr id="500" name="Shape 500"/>
            <p:cNvSpPr/>
            <p:nvPr/>
          </p:nvSpPr>
          <p:spPr>
            <a:xfrm>
              <a:off x="0" y="1189989"/>
              <a:ext cx="3546900" cy="669000"/>
            </a:xfrm>
            <a:prstGeom prst="homePlate">
              <a:avLst>
                <a:gd name="adj" fmla="val 50000"/>
              </a:avLst>
            </a:prstGeom>
            <a:solidFill>
              <a:srgbClr val="1C3AA9"/>
            </a:solidFill>
            <a:ln>
              <a:noFill/>
            </a:ln>
          </p:spPr>
          <p:txBody>
            <a:bodyPr wrap="square" lIns="121900" tIns="121900" rIns="121900" bIns="121900" anchor="ctr" anchorCtr="0">
              <a:noAutofit/>
            </a:bodyPr>
            <a:lstStyle/>
            <a:p>
              <a:pPr marL="0" lvl="0" indent="-95250" algn="ctr">
                <a:spcBef>
                  <a:spcPts val="0"/>
                </a:spcBef>
                <a:buSzPts val="1500"/>
                <a:buNone/>
              </a:pPr>
              <a:r>
                <a:rPr lang="en-US" sz="1900">
                  <a:solidFill>
                    <a:srgbClr val="FFFFFF"/>
                  </a:solidFill>
                  <a:latin typeface="Roboto"/>
                  <a:ea typeface="Roboto"/>
                  <a:cs typeface="Roboto"/>
                  <a:sym typeface="Roboto"/>
                </a:rPr>
                <a:t>Step 1</a:t>
              </a:r>
            </a:p>
          </p:txBody>
        </p:sp>
        <p:sp>
          <p:nvSpPr>
            <p:cNvPr id="501" name="Shape 501"/>
            <p:cNvSpPr txBox="1"/>
            <p:nvPr/>
          </p:nvSpPr>
          <p:spPr>
            <a:xfrm>
              <a:off x="655361" y="2057125"/>
              <a:ext cx="2236200" cy="2615700"/>
            </a:xfrm>
            <a:prstGeom prst="rect">
              <a:avLst/>
            </a:prstGeom>
            <a:noFill/>
            <a:ln>
              <a:noFill/>
            </a:ln>
          </p:spPr>
          <p:txBody>
            <a:bodyPr wrap="square" lIns="121900" tIns="121900" rIns="121900" bIns="121900" anchor="t" anchorCtr="0">
              <a:noAutofit/>
            </a:bodyPr>
            <a:lstStyle/>
            <a:p>
              <a:pPr marL="0" lvl="0" indent="0" rtl="0">
                <a:lnSpc>
                  <a:spcPct val="115000"/>
                </a:lnSpc>
                <a:spcBef>
                  <a:spcPts val="0"/>
                </a:spcBef>
                <a:buNone/>
              </a:pPr>
              <a:r>
                <a:rPr lang="en-US" sz="1600">
                  <a:solidFill>
                    <a:srgbClr val="FFFFFF"/>
                  </a:solidFill>
                  <a:latin typeface="Questrial"/>
                  <a:ea typeface="Questrial"/>
                  <a:cs typeface="Questrial"/>
                  <a:sym typeface="Questrial"/>
                </a:rPr>
                <a:t>Unit testing</a:t>
              </a:r>
            </a:p>
            <a:p>
              <a:pPr marL="0" lvl="0" indent="0" rtl="0">
                <a:lnSpc>
                  <a:spcPct val="115000"/>
                </a:lnSpc>
                <a:spcBef>
                  <a:spcPts val="0"/>
                </a:spcBef>
                <a:buNone/>
              </a:pPr>
              <a:endParaRPr sz="1600">
                <a:solidFill>
                  <a:srgbClr val="FFFFFF"/>
                </a:solidFill>
                <a:latin typeface="Questrial"/>
                <a:ea typeface="Questrial"/>
                <a:cs typeface="Questrial"/>
                <a:sym typeface="Questrial"/>
              </a:endParaRPr>
            </a:p>
            <a:p>
              <a:pPr marL="457200" lvl="0" indent="-330200">
                <a:lnSpc>
                  <a:spcPct val="115000"/>
                </a:lnSpc>
                <a:spcBef>
                  <a:spcPts val="0"/>
                </a:spcBef>
                <a:buClr>
                  <a:srgbClr val="FFFFFF"/>
                </a:buClr>
                <a:buSzPts val="1600"/>
                <a:buFont typeface="Questrial"/>
                <a:buChar char="-"/>
              </a:pPr>
              <a:r>
                <a:rPr lang="en-US" sz="1600">
                  <a:solidFill>
                    <a:srgbClr val="FFFFFF"/>
                  </a:solidFill>
                  <a:latin typeface="Questrial"/>
                  <a:ea typeface="Questrial"/>
                  <a:cs typeface="Questrial"/>
                  <a:sym typeface="Questrial"/>
                </a:rPr>
                <a:t>Test each component or module to make sure they are functioning as it is. </a:t>
              </a:r>
            </a:p>
          </p:txBody>
        </p:sp>
      </p:grpSp>
      <p:grpSp>
        <p:nvGrpSpPr>
          <p:cNvPr id="502" name="Shape 502"/>
          <p:cNvGrpSpPr/>
          <p:nvPr/>
        </p:nvGrpSpPr>
        <p:grpSpPr>
          <a:xfrm>
            <a:off x="3925507" y="1586327"/>
            <a:ext cx="4407490" cy="4643951"/>
            <a:chOff x="2944204" y="1189775"/>
            <a:chExt cx="3305700" cy="3483050"/>
          </a:xfrm>
        </p:grpSpPr>
        <p:sp>
          <p:nvSpPr>
            <p:cNvPr id="503" name="Shape 503"/>
            <p:cNvSpPr/>
            <p:nvPr/>
          </p:nvSpPr>
          <p:spPr>
            <a:xfrm>
              <a:off x="2944204" y="1189775"/>
              <a:ext cx="3305700" cy="669000"/>
            </a:xfrm>
            <a:prstGeom prst="chevron">
              <a:avLst>
                <a:gd name="adj" fmla="val 50000"/>
              </a:avLst>
            </a:prstGeom>
            <a:solidFill>
              <a:srgbClr val="2A56C6"/>
            </a:solidFill>
            <a:ln>
              <a:noFill/>
            </a:ln>
          </p:spPr>
          <p:txBody>
            <a:bodyPr wrap="square" lIns="121900" tIns="121900" rIns="121900" bIns="121900" anchor="ctr" anchorCtr="0">
              <a:noAutofit/>
            </a:bodyPr>
            <a:lstStyle/>
            <a:p>
              <a:pPr marL="0" lvl="0" indent="-95250" algn="ctr">
                <a:spcBef>
                  <a:spcPts val="0"/>
                </a:spcBef>
                <a:buSzPts val="1500"/>
                <a:buNone/>
              </a:pPr>
              <a:r>
                <a:rPr lang="en-US" sz="1900">
                  <a:solidFill>
                    <a:srgbClr val="FFFFFF"/>
                  </a:solidFill>
                  <a:latin typeface="Roboto"/>
                  <a:ea typeface="Roboto"/>
                  <a:cs typeface="Roboto"/>
                  <a:sym typeface="Roboto"/>
                </a:rPr>
                <a:t>Step 2</a:t>
              </a:r>
            </a:p>
          </p:txBody>
        </p:sp>
        <p:sp>
          <p:nvSpPr>
            <p:cNvPr id="504" name="Shape 504"/>
            <p:cNvSpPr txBox="1"/>
            <p:nvPr/>
          </p:nvSpPr>
          <p:spPr>
            <a:xfrm>
              <a:off x="3478949" y="2057125"/>
              <a:ext cx="2236200" cy="2615700"/>
            </a:xfrm>
            <a:prstGeom prst="rect">
              <a:avLst/>
            </a:prstGeom>
            <a:noFill/>
            <a:ln>
              <a:noFill/>
            </a:ln>
          </p:spPr>
          <p:txBody>
            <a:bodyPr wrap="square" lIns="121900" tIns="121900" rIns="121900" bIns="121900" anchor="t" anchorCtr="0">
              <a:noAutofit/>
            </a:bodyPr>
            <a:lstStyle/>
            <a:p>
              <a:pPr marL="0" lvl="0" indent="0" rtl="0">
                <a:lnSpc>
                  <a:spcPct val="115000"/>
                </a:lnSpc>
                <a:spcBef>
                  <a:spcPts val="0"/>
                </a:spcBef>
                <a:buNone/>
              </a:pPr>
              <a:r>
                <a:rPr lang="en-US" sz="1600">
                  <a:solidFill>
                    <a:srgbClr val="FFFFFF"/>
                  </a:solidFill>
                  <a:latin typeface="Questrial"/>
                  <a:ea typeface="Questrial"/>
                  <a:cs typeface="Questrial"/>
                  <a:sym typeface="Questrial"/>
                </a:rPr>
                <a:t>Integrated testing</a:t>
              </a:r>
            </a:p>
            <a:p>
              <a:pPr marL="0" lvl="0" indent="0" rtl="0">
                <a:lnSpc>
                  <a:spcPct val="115000"/>
                </a:lnSpc>
                <a:spcBef>
                  <a:spcPts val="0"/>
                </a:spcBef>
                <a:buNone/>
              </a:pPr>
              <a:endParaRPr sz="1600">
                <a:solidFill>
                  <a:srgbClr val="FFFFFF"/>
                </a:solidFill>
                <a:latin typeface="Questrial"/>
                <a:ea typeface="Questrial"/>
                <a:cs typeface="Questrial"/>
                <a:sym typeface="Questrial"/>
              </a:endParaRPr>
            </a:p>
            <a:p>
              <a:pPr marL="457200" lvl="0" indent="-330200" rtl="0">
                <a:lnSpc>
                  <a:spcPct val="115000"/>
                </a:lnSpc>
                <a:spcBef>
                  <a:spcPts val="0"/>
                </a:spcBef>
                <a:buClr>
                  <a:srgbClr val="FFFFFF"/>
                </a:buClr>
                <a:buSzPts val="1600"/>
                <a:buFont typeface="Questrial"/>
                <a:buChar char="-"/>
              </a:pPr>
              <a:r>
                <a:rPr lang="en-US" sz="1600">
                  <a:solidFill>
                    <a:srgbClr val="FFFFFF"/>
                  </a:solidFill>
                  <a:latin typeface="Questrial"/>
                  <a:ea typeface="Questrial"/>
                  <a:cs typeface="Questrial"/>
                  <a:sym typeface="Questrial"/>
                </a:rPr>
                <a:t>Test the function of two or three components / modules together and see if they performed as we expected. </a:t>
              </a:r>
            </a:p>
            <a:p>
              <a:pPr marL="0" lvl="0" indent="0">
                <a:lnSpc>
                  <a:spcPct val="115000"/>
                </a:lnSpc>
                <a:spcBef>
                  <a:spcPts val="0"/>
                </a:spcBef>
                <a:buNone/>
              </a:pPr>
              <a:endParaRPr sz="1600">
                <a:solidFill>
                  <a:srgbClr val="FFFFFF"/>
                </a:solidFill>
                <a:latin typeface="Questrial"/>
                <a:ea typeface="Questrial"/>
                <a:cs typeface="Questrial"/>
                <a:sym typeface="Questrial"/>
              </a:endParaRPr>
            </a:p>
          </p:txBody>
        </p:sp>
      </p:grpSp>
    </p:spTree>
    <p:extLst>
      <p:ext uri="{BB962C8B-B14F-4D97-AF65-F5344CB8AC3E}">
        <p14:creationId xmlns:p14="http://schemas.microsoft.com/office/powerpoint/2010/main" val="24577443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Shape 509"/>
          <p:cNvSpPr txBox="1">
            <a:spLocks noGrp="1"/>
          </p:cNvSpPr>
          <p:nvPr>
            <p:ph type="title"/>
          </p:nvPr>
        </p:nvSpPr>
        <p:spPr>
          <a:xfrm>
            <a:off x="1141413" y="618518"/>
            <a:ext cx="9906000" cy="540900"/>
          </a:xfrm>
          <a:prstGeom prst="rect">
            <a:avLst/>
          </a:prstGeom>
          <a:noFill/>
          <a:ln>
            <a:noFill/>
          </a:ln>
        </p:spPr>
        <p:txBody>
          <a:bodyPr wrap="square" lIns="91425" tIns="45700" rIns="91425" bIns="45700" anchor="ctr" anchorCtr="0">
            <a:noAutofit/>
          </a:bodyPr>
          <a:lstStyle/>
          <a:p>
            <a:pPr marL="0" marR="0" lvl="0" indent="-205740" algn="l" rtl="0">
              <a:lnSpc>
                <a:spcPct val="90000"/>
              </a:lnSpc>
              <a:spcBef>
                <a:spcPts val="0"/>
              </a:spcBef>
              <a:buClr>
                <a:schemeClr val="lt1"/>
              </a:buClr>
              <a:buSzPts val="3240"/>
              <a:buFont typeface="Questrial"/>
              <a:buNone/>
            </a:pPr>
            <a:r>
              <a:rPr lang="en-US" sz="3240"/>
              <a:t>Testing - Software</a:t>
            </a:r>
          </a:p>
        </p:txBody>
      </p:sp>
      <p:grpSp>
        <p:nvGrpSpPr>
          <p:cNvPr id="510" name="Shape 510"/>
          <p:cNvGrpSpPr/>
          <p:nvPr/>
        </p:nvGrpSpPr>
        <p:grpSpPr>
          <a:xfrm>
            <a:off x="7509568" y="1586327"/>
            <a:ext cx="4407490" cy="4643951"/>
            <a:chOff x="5632317" y="1189775"/>
            <a:chExt cx="3305700" cy="3483050"/>
          </a:xfrm>
        </p:grpSpPr>
        <p:sp>
          <p:nvSpPr>
            <p:cNvPr id="511" name="Shape 511"/>
            <p:cNvSpPr/>
            <p:nvPr/>
          </p:nvSpPr>
          <p:spPr>
            <a:xfrm>
              <a:off x="5632317" y="1189775"/>
              <a:ext cx="3305700" cy="669000"/>
            </a:xfrm>
            <a:prstGeom prst="chevron">
              <a:avLst>
                <a:gd name="adj" fmla="val 50000"/>
              </a:avLst>
            </a:prstGeom>
            <a:solidFill>
              <a:srgbClr val="4285F4"/>
            </a:solidFill>
            <a:ln>
              <a:noFill/>
            </a:ln>
          </p:spPr>
          <p:txBody>
            <a:bodyPr wrap="square" lIns="121900" tIns="121900" rIns="121900" bIns="121900" anchor="ctr" anchorCtr="0">
              <a:noAutofit/>
            </a:bodyPr>
            <a:lstStyle/>
            <a:p>
              <a:pPr marL="0" lvl="0" indent="-95250" algn="ctr">
                <a:spcBef>
                  <a:spcPts val="0"/>
                </a:spcBef>
                <a:buSzPts val="1500"/>
                <a:buNone/>
              </a:pPr>
              <a:r>
                <a:rPr lang="en-US" sz="1900">
                  <a:solidFill>
                    <a:srgbClr val="FFFFFF"/>
                  </a:solidFill>
                  <a:latin typeface="Roboto"/>
                  <a:ea typeface="Roboto"/>
                  <a:cs typeface="Roboto"/>
                  <a:sym typeface="Roboto"/>
                </a:rPr>
                <a:t>Step 3</a:t>
              </a:r>
            </a:p>
          </p:txBody>
        </p:sp>
        <p:sp>
          <p:nvSpPr>
            <p:cNvPr id="512" name="Shape 512"/>
            <p:cNvSpPr txBox="1"/>
            <p:nvPr/>
          </p:nvSpPr>
          <p:spPr>
            <a:xfrm>
              <a:off x="6167063" y="2057125"/>
              <a:ext cx="2236200" cy="2615700"/>
            </a:xfrm>
            <a:prstGeom prst="rect">
              <a:avLst/>
            </a:prstGeom>
            <a:noFill/>
            <a:ln>
              <a:noFill/>
            </a:ln>
          </p:spPr>
          <p:txBody>
            <a:bodyPr wrap="square" lIns="121900" tIns="121900" rIns="121900" bIns="121900" anchor="t" anchorCtr="0">
              <a:noAutofit/>
            </a:bodyPr>
            <a:lstStyle/>
            <a:p>
              <a:pPr marL="0" lvl="0" indent="0" rtl="0">
                <a:lnSpc>
                  <a:spcPct val="115000"/>
                </a:lnSpc>
                <a:spcBef>
                  <a:spcPts val="0"/>
                </a:spcBef>
                <a:buNone/>
              </a:pPr>
              <a:r>
                <a:rPr lang="en-US" sz="1600">
                  <a:solidFill>
                    <a:srgbClr val="FFFFFF"/>
                  </a:solidFill>
                  <a:latin typeface="Questrial"/>
                  <a:ea typeface="Questrial"/>
                  <a:cs typeface="Questrial"/>
                  <a:sym typeface="Questrial"/>
                </a:rPr>
                <a:t>System testing</a:t>
              </a:r>
            </a:p>
            <a:p>
              <a:pPr marL="0" lvl="0" indent="0" rtl="0">
                <a:lnSpc>
                  <a:spcPct val="115000"/>
                </a:lnSpc>
                <a:spcBef>
                  <a:spcPts val="0"/>
                </a:spcBef>
                <a:buNone/>
              </a:pPr>
              <a:endParaRPr sz="1600">
                <a:solidFill>
                  <a:srgbClr val="FFFFFF"/>
                </a:solidFill>
                <a:latin typeface="Questrial"/>
                <a:ea typeface="Questrial"/>
                <a:cs typeface="Questrial"/>
                <a:sym typeface="Questrial"/>
              </a:endParaRPr>
            </a:p>
            <a:p>
              <a:pPr marL="457200" lvl="0" indent="-330200" rtl="0">
                <a:lnSpc>
                  <a:spcPct val="115000"/>
                </a:lnSpc>
                <a:spcBef>
                  <a:spcPts val="0"/>
                </a:spcBef>
                <a:buClr>
                  <a:srgbClr val="FFFFFF"/>
                </a:buClr>
                <a:buSzPts val="1600"/>
                <a:buFont typeface="Questrial"/>
                <a:buChar char="-"/>
              </a:pPr>
              <a:r>
                <a:rPr lang="en-US" sz="1600">
                  <a:solidFill>
                    <a:srgbClr val="FFFFFF"/>
                  </a:solidFill>
                  <a:latin typeface="Questrial"/>
                  <a:ea typeface="Questrial"/>
                  <a:cs typeface="Questrial"/>
                  <a:sym typeface="Questrial"/>
                </a:rPr>
                <a:t>Tested the Rx and Tx board together to ensure no delays, no stalling and no instability issues are faced.</a:t>
              </a:r>
            </a:p>
            <a:p>
              <a:pPr marL="0" lvl="0" indent="0" rtl="0">
                <a:lnSpc>
                  <a:spcPct val="115000"/>
                </a:lnSpc>
                <a:spcBef>
                  <a:spcPts val="0"/>
                </a:spcBef>
                <a:buNone/>
              </a:pPr>
              <a:endParaRPr sz="1600">
                <a:solidFill>
                  <a:srgbClr val="FFFFFF"/>
                </a:solidFill>
                <a:latin typeface="Questrial"/>
                <a:ea typeface="Questrial"/>
                <a:cs typeface="Questrial"/>
                <a:sym typeface="Questrial"/>
              </a:endParaRPr>
            </a:p>
            <a:p>
              <a:pPr marL="457200" lvl="0" indent="-330200">
                <a:lnSpc>
                  <a:spcPct val="115000"/>
                </a:lnSpc>
                <a:spcBef>
                  <a:spcPts val="0"/>
                </a:spcBef>
                <a:buClr>
                  <a:srgbClr val="FFFFFF"/>
                </a:buClr>
                <a:buSzPts val="1600"/>
                <a:buFont typeface="Questrial"/>
                <a:buChar char="-"/>
              </a:pPr>
              <a:r>
                <a:rPr lang="en-US" sz="1600">
                  <a:solidFill>
                    <a:srgbClr val="FFFFFF"/>
                  </a:solidFill>
                  <a:latin typeface="Questrial"/>
                  <a:ea typeface="Questrial"/>
                  <a:cs typeface="Questrial"/>
                  <a:sym typeface="Questrial"/>
                </a:rPr>
                <a:t>Checked if LED and chassis response were synchronized.</a:t>
              </a:r>
            </a:p>
          </p:txBody>
        </p:sp>
      </p:grpSp>
      <p:grpSp>
        <p:nvGrpSpPr>
          <p:cNvPr id="513" name="Shape 513"/>
          <p:cNvGrpSpPr/>
          <p:nvPr/>
        </p:nvGrpSpPr>
        <p:grpSpPr>
          <a:xfrm>
            <a:off x="0" y="1586613"/>
            <a:ext cx="4729082" cy="4643675"/>
            <a:chOff x="0" y="1189989"/>
            <a:chExt cx="3546900" cy="3482843"/>
          </a:xfrm>
        </p:grpSpPr>
        <p:sp>
          <p:nvSpPr>
            <p:cNvPr id="514" name="Shape 514"/>
            <p:cNvSpPr/>
            <p:nvPr/>
          </p:nvSpPr>
          <p:spPr>
            <a:xfrm>
              <a:off x="0" y="1189989"/>
              <a:ext cx="3546900" cy="669000"/>
            </a:xfrm>
            <a:prstGeom prst="homePlate">
              <a:avLst>
                <a:gd name="adj" fmla="val 50000"/>
              </a:avLst>
            </a:prstGeom>
            <a:solidFill>
              <a:srgbClr val="1C3AA9"/>
            </a:solidFill>
            <a:ln>
              <a:noFill/>
            </a:ln>
          </p:spPr>
          <p:txBody>
            <a:bodyPr wrap="square" lIns="121900" tIns="121900" rIns="121900" bIns="121900" anchor="ctr" anchorCtr="0">
              <a:noAutofit/>
            </a:bodyPr>
            <a:lstStyle/>
            <a:p>
              <a:pPr marL="0" lvl="0" indent="-95250" algn="ctr">
                <a:spcBef>
                  <a:spcPts val="0"/>
                </a:spcBef>
                <a:buSzPts val="1500"/>
                <a:buNone/>
              </a:pPr>
              <a:r>
                <a:rPr lang="en-US" sz="1900">
                  <a:solidFill>
                    <a:srgbClr val="FFFFFF"/>
                  </a:solidFill>
                  <a:latin typeface="Roboto"/>
                  <a:ea typeface="Roboto"/>
                  <a:cs typeface="Roboto"/>
                  <a:sym typeface="Roboto"/>
                </a:rPr>
                <a:t>Step 1</a:t>
              </a:r>
            </a:p>
          </p:txBody>
        </p:sp>
        <p:sp>
          <p:nvSpPr>
            <p:cNvPr id="515" name="Shape 515"/>
            <p:cNvSpPr txBox="1"/>
            <p:nvPr/>
          </p:nvSpPr>
          <p:spPr>
            <a:xfrm>
              <a:off x="655348" y="2057133"/>
              <a:ext cx="2556000" cy="2615700"/>
            </a:xfrm>
            <a:prstGeom prst="rect">
              <a:avLst/>
            </a:prstGeom>
            <a:noFill/>
            <a:ln>
              <a:noFill/>
            </a:ln>
          </p:spPr>
          <p:txBody>
            <a:bodyPr wrap="square" lIns="121900" tIns="121900" rIns="121900" bIns="121900" anchor="t" anchorCtr="0">
              <a:noAutofit/>
            </a:bodyPr>
            <a:lstStyle/>
            <a:p>
              <a:pPr marL="0" lvl="0" indent="0" rtl="0">
                <a:lnSpc>
                  <a:spcPct val="115000"/>
                </a:lnSpc>
                <a:spcBef>
                  <a:spcPts val="0"/>
                </a:spcBef>
                <a:buNone/>
              </a:pPr>
              <a:r>
                <a:rPr lang="en-US" sz="1600">
                  <a:solidFill>
                    <a:srgbClr val="FFFFFF"/>
                  </a:solidFill>
                  <a:latin typeface="Questrial"/>
                  <a:ea typeface="Questrial"/>
                  <a:cs typeface="Questrial"/>
                  <a:sym typeface="Questrial"/>
                </a:rPr>
                <a:t>Unit testing</a:t>
              </a:r>
            </a:p>
            <a:p>
              <a:pPr marL="0" lvl="0" indent="0" rtl="0">
                <a:lnSpc>
                  <a:spcPct val="115000"/>
                </a:lnSpc>
                <a:spcBef>
                  <a:spcPts val="0"/>
                </a:spcBef>
                <a:buNone/>
              </a:pPr>
              <a:endParaRPr sz="1600">
                <a:solidFill>
                  <a:srgbClr val="FFFFFF"/>
                </a:solidFill>
                <a:latin typeface="Questrial"/>
                <a:ea typeface="Questrial"/>
                <a:cs typeface="Questrial"/>
                <a:sym typeface="Questrial"/>
              </a:endParaRPr>
            </a:p>
            <a:p>
              <a:pPr marL="457200" lvl="0" indent="-330200" rtl="0">
                <a:lnSpc>
                  <a:spcPct val="115000"/>
                </a:lnSpc>
                <a:spcBef>
                  <a:spcPts val="0"/>
                </a:spcBef>
                <a:buClr>
                  <a:srgbClr val="FFFFFF"/>
                </a:buClr>
                <a:buSzPts val="1600"/>
                <a:buFont typeface="Questrial"/>
                <a:buChar char="-"/>
              </a:pPr>
              <a:r>
                <a:rPr lang="en-US" sz="1600">
                  <a:solidFill>
                    <a:srgbClr val="FFFFFF"/>
                  </a:solidFill>
                  <a:latin typeface="Questrial"/>
                  <a:ea typeface="Questrial"/>
                  <a:cs typeface="Questrial"/>
                  <a:sym typeface="Questrial"/>
                </a:rPr>
                <a:t>Test if each motor responds to HIGH or LOW independently </a:t>
              </a:r>
            </a:p>
            <a:p>
              <a:pPr marL="0" lvl="0" indent="0" rtl="0">
                <a:lnSpc>
                  <a:spcPct val="115000"/>
                </a:lnSpc>
                <a:spcBef>
                  <a:spcPts val="0"/>
                </a:spcBef>
                <a:buNone/>
              </a:pPr>
              <a:endParaRPr sz="1600">
                <a:solidFill>
                  <a:srgbClr val="FFFFFF"/>
                </a:solidFill>
                <a:latin typeface="Questrial"/>
                <a:ea typeface="Questrial"/>
                <a:cs typeface="Questrial"/>
                <a:sym typeface="Questrial"/>
              </a:endParaRPr>
            </a:p>
            <a:p>
              <a:pPr marL="457200" lvl="0" indent="-330200" rtl="0">
                <a:lnSpc>
                  <a:spcPct val="115000"/>
                </a:lnSpc>
                <a:spcBef>
                  <a:spcPts val="0"/>
                </a:spcBef>
                <a:buClr>
                  <a:srgbClr val="FFFFFF"/>
                </a:buClr>
                <a:buSzPts val="1600"/>
                <a:buFont typeface="Questrial"/>
                <a:buChar char="-"/>
              </a:pPr>
              <a:r>
                <a:rPr lang="en-US" sz="1600">
                  <a:solidFill>
                    <a:srgbClr val="FFFFFF"/>
                  </a:solidFill>
                  <a:latin typeface="Questrial"/>
                  <a:ea typeface="Questrial"/>
                  <a:cs typeface="Questrial"/>
                  <a:sym typeface="Questrial"/>
                </a:rPr>
                <a:t>Tested if accelerometer values were read continuously without delays and added a stability function to fix the issue</a:t>
              </a:r>
            </a:p>
            <a:p>
              <a:pPr marL="0" lvl="0" indent="0" rtl="0">
                <a:lnSpc>
                  <a:spcPct val="115000"/>
                </a:lnSpc>
                <a:spcBef>
                  <a:spcPts val="0"/>
                </a:spcBef>
                <a:buNone/>
              </a:pPr>
              <a:endParaRPr sz="1600">
                <a:solidFill>
                  <a:srgbClr val="FFFFFF"/>
                </a:solidFill>
                <a:latin typeface="Questrial"/>
                <a:ea typeface="Questrial"/>
                <a:cs typeface="Questrial"/>
                <a:sym typeface="Questrial"/>
              </a:endParaRPr>
            </a:p>
            <a:p>
              <a:pPr marL="0" lvl="0" indent="0">
                <a:lnSpc>
                  <a:spcPct val="115000"/>
                </a:lnSpc>
                <a:spcBef>
                  <a:spcPts val="0"/>
                </a:spcBef>
                <a:buNone/>
              </a:pPr>
              <a:endParaRPr sz="1600">
                <a:solidFill>
                  <a:srgbClr val="FFFFFF"/>
                </a:solidFill>
                <a:latin typeface="Questrial"/>
                <a:ea typeface="Questrial"/>
                <a:cs typeface="Questrial"/>
                <a:sym typeface="Questrial"/>
              </a:endParaRPr>
            </a:p>
          </p:txBody>
        </p:sp>
      </p:grpSp>
      <p:grpSp>
        <p:nvGrpSpPr>
          <p:cNvPr id="516" name="Shape 516"/>
          <p:cNvGrpSpPr/>
          <p:nvPr/>
        </p:nvGrpSpPr>
        <p:grpSpPr>
          <a:xfrm>
            <a:off x="3925507" y="1586327"/>
            <a:ext cx="4407490" cy="4643951"/>
            <a:chOff x="2944204" y="1189775"/>
            <a:chExt cx="3305700" cy="3483050"/>
          </a:xfrm>
        </p:grpSpPr>
        <p:sp>
          <p:nvSpPr>
            <p:cNvPr id="517" name="Shape 517"/>
            <p:cNvSpPr/>
            <p:nvPr/>
          </p:nvSpPr>
          <p:spPr>
            <a:xfrm>
              <a:off x="2944204" y="1189775"/>
              <a:ext cx="3305700" cy="669000"/>
            </a:xfrm>
            <a:prstGeom prst="chevron">
              <a:avLst>
                <a:gd name="adj" fmla="val 50000"/>
              </a:avLst>
            </a:prstGeom>
            <a:solidFill>
              <a:srgbClr val="2A56C6"/>
            </a:solidFill>
            <a:ln>
              <a:noFill/>
            </a:ln>
          </p:spPr>
          <p:txBody>
            <a:bodyPr wrap="square" lIns="121900" tIns="121900" rIns="121900" bIns="121900" anchor="ctr" anchorCtr="0">
              <a:noAutofit/>
            </a:bodyPr>
            <a:lstStyle/>
            <a:p>
              <a:pPr marL="0" lvl="0" indent="-95250" algn="ctr">
                <a:spcBef>
                  <a:spcPts val="0"/>
                </a:spcBef>
                <a:buSzPts val="1500"/>
                <a:buNone/>
              </a:pPr>
              <a:r>
                <a:rPr lang="en-US" sz="1900">
                  <a:solidFill>
                    <a:srgbClr val="FFFFFF"/>
                  </a:solidFill>
                  <a:latin typeface="Roboto"/>
                  <a:ea typeface="Roboto"/>
                  <a:cs typeface="Roboto"/>
                  <a:sym typeface="Roboto"/>
                </a:rPr>
                <a:t>Step 2</a:t>
              </a:r>
            </a:p>
          </p:txBody>
        </p:sp>
        <p:sp>
          <p:nvSpPr>
            <p:cNvPr id="518" name="Shape 518"/>
            <p:cNvSpPr txBox="1"/>
            <p:nvPr/>
          </p:nvSpPr>
          <p:spPr>
            <a:xfrm>
              <a:off x="3478949" y="2057125"/>
              <a:ext cx="2236200" cy="2615700"/>
            </a:xfrm>
            <a:prstGeom prst="rect">
              <a:avLst/>
            </a:prstGeom>
            <a:noFill/>
            <a:ln>
              <a:noFill/>
            </a:ln>
          </p:spPr>
          <p:txBody>
            <a:bodyPr wrap="square" lIns="121900" tIns="121900" rIns="121900" bIns="121900" anchor="t" anchorCtr="0">
              <a:noAutofit/>
            </a:bodyPr>
            <a:lstStyle/>
            <a:p>
              <a:pPr marL="0" lvl="0" indent="0" rtl="0">
                <a:lnSpc>
                  <a:spcPct val="115000"/>
                </a:lnSpc>
                <a:spcBef>
                  <a:spcPts val="0"/>
                </a:spcBef>
                <a:buNone/>
              </a:pPr>
              <a:r>
                <a:rPr lang="en-US" sz="1600">
                  <a:solidFill>
                    <a:srgbClr val="FFFFFF"/>
                  </a:solidFill>
                  <a:latin typeface="Questrial"/>
                  <a:ea typeface="Questrial"/>
                  <a:cs typeface="Questrial"/>
                  <a:sym typeface="Questrial"/>
                </a:rPr>
                <a:t>Integrated testing</a:t>
              </a:r>
            </a:p>
            <a:p>
              <a:pPr marL="0" lvl="0" indent="0" rtl="0">
                <a:lnSpc>
                  <a:spcPct val="115000"/>
                </a:lnSpc>
                <a:spcBef>
                  <a:spcPts val="0"/>
                </a:spcBef>
                <a:buNone/>
              </a:pPr>
              <a:endParaRPr sz="1600">
                <a:solidFill>
                  <a:srgbClr val="FFFFFF"/>
                </a:solidFill>
                <a:latin typeface="Questrial"/>
                <a:ea typeface="Questrial"/>
                <a:cs typeface="Questrial"/>
                <a:sym typeface="Questrial"/>
              </a:endParaRPr>
            </a:p>
            <a:p>
              <a:pPr marL="457200" lvl="0" indent="-330200" rtl="0">
                <a:lnSpc>
                  <a:spcPct val="115000"/>
                </a:lnSpc>
                <a:spcBef>
                  <a:spcPts val="0"/>
                </a:spcBef>
                <a:buClr>
                  <a:schemeClr val="lt1"/>
                </a:buClr>
                <a:buSzPts val="1600"/>
                <a:buFont typeface="Questrial"/>
                <a:buChar char="-"/>
              </a:pPr>
              <a:r>
                <a:rPr lang="en-US" sz="1600">
                  <a:solidFill>
                    <a:schemeClr val="lt1"/>
                  </a:solidFill>
                  <a:latin typeface="Questrial"/>
                  <a:ea typeface="Questrial"/>
                  <a:cs typeface="Questrial"/>
                  <a:sym typeface="Questrial"/>
                </a:rPr>
                <a:t>Tested if all the LEDs blinked depending on  the change in direction of the chassis.</a:t>
              </a:r>
            </a:p>
            <a:p>
              <a:pPr marL="0" lvl="0" indent="0" rtl="0">
                <a:lnSpc>
                  <a:spcPct val="115000"/>
                </a:lnSpc>
                <a:spcBef>
                  <a:spcPts val="0"/>
                </a:spcBef>
                <a:buNone/>
              </a:pPr>
              <a:endParaRPr sz="1600">
                <a:solidFill>
                  <a:schemeClr val="lt1"/>
                </a:solidFill>
                <a:latin typeface="Questrial"/>
                <a:ea typeface="Questrial"/>
                <a:cs typeface="Questrial"/>
                <a:sym typeface="Questrial"/>
              </a:endParaRPr>
            </a:p>
            <a:p>
              <a:pPr marL="457200" lvl="0" indent="-330200" rtl="0">
                <a:lnSpc>
                  <a:spcPct val="115000"/>
                </a:lnSpc>
                <a:spcBef>
                  <a:spcPts val="0"/>
                </a:spcBef>
                <a:buClr>
                  <a:schemeClr val="lt1"/>
                </a:buClr>
                <a:buSzPts val="1600"/>
                <a:buFont typeface="Questrial"/>
                <a:buChar char="-"/>
              </a:pPr>
              <a:r>
                <a:rPr lang="en-US" sz="1600">
                  <a:solidFill>
                    <a:schemeClr val="lt1"/>
                  </a:solidFill>
                  <a:latin typeface="Questrial"/>
                  <a:ea typeface="Questrial"/>
                  <a:cs typeface="Questrial"/>
                  <a:sym typeface="Questrial"/>
                </a:rPr>
                <a:t>Tested if the wheels turned in the required direction</a:t>
              </a:r>
            </a:p>
            <a:p>
              <a:pPr marL="0" lvl="0" indent="0" rtl="0">
                <a:lnSpc>
                  <a:spcPct val="115000"/>
                </a:lnSpc>
                <a:spcBef>
                  <a:spcPts val="0"/>
                </a:spcBef>
                <a:buNone/>
              </a:pPr>
              <a:endParaRPr sz="1600">
                <a:solidFill>
                  <a:srgbClr val="FFFFFF"/>
                </a:solidFill>
                <a:latin typeface="Questrial"/>
                <a:ea typeface="Questrial"/>
                <a:cs typeface="Questrial"/>
                <a:sym typeface="Questrial"/>
              </a:endParaRPr>
            </a:p>
            <a:p>
              <a:pPr marL="0" lvl="0" indent="0">
                <a:lnSpc>
                  <a:spcPct val="115000"/>
                </a:lnSpc>
                <a:spcBef>
                  <a:spcPts val="0"/>
                </a:spcBef>
                <a:buNone/>
              </a:pPr>
              <a:endParaRPr sz="1600">
                <a:solidFill>
                  <a:srgbClr val="FFFFFF"/>
                </a:solidFill>
                <a:latin typeface="Questrial"/>
                <a:ea typeface="Questrial"/>
                <a:cs typeface="Questrial"/>
                <a:sym typeface="Questrial"/>
              </a:endParaRPr>
            </a:p>
          </p:txBody>
        </p:sp>
      </p:grpSp>
    </p:spTree>
    <p:extLst>
      <p:ext uri="{BB962C8B-B14F-4D97-AF65-F5344CB8AC3E}">
        <p14:creationId xmlns:p14="http://schemas.microsoft.com/office/powerpoint/2010/main" val="7361062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08E7F-1BCF-4005-88AB-DE9FC317FA0C}"/>
              </a:ext>
            </a:extLst>
          </p:cNvPr>
          <p:cNvSpPr>
            <a:spLocks noGrp="1"/>
          </p:cNvSpPr>
          <p:nvPr>
            <p:ph type="title"/>
          </p:nvPr>
        </p:nvSpPr>
        <p:spPr>
          <a:xfrm>
            <a:off x="1141413" y="618518"/>
            <a:ext cx="9905998" cy="767222"/>
          </a:xfrm>
        </p:spPr>
        <p:txBody>
          <a:bodyPr/>
          <a:lstStyle/>
          <a:p>
            <a:r>
              <a:rPr lang="en-US" dirty="0"/>
              <a:t>Results – Finished Boards</a:t>
            </a:r>
          </a:p>
        </p:txBody>
      </p:sp>
      <p:pic>
        <p:nvPicPr>
          <p:cNvPr id="8" name="Content Placeholder 7">
            <a:extLst>
              <a:ext uri="{FF2B5EF4-FFF2-40B4-BE49-F238E27FC236}">
                <a16:creationId xmlns:a16="http://schemas.microsoft.com/office/drawing/2014/main" id="{208D2F58-406B-419B-890D-C6AAEACD72A5}"/>
              </a:ext>
            </a:extLst>
          </p:cNvPr>
          <p:cNvPicPr>
            <a:picLocks noGrp="1" noChangeAspect="1"/>
          </p:cNvPicPr>
          <p:nvPr>
            <p:ph sz="half" idx="1"/>
          </p:nvPr>
        </p:nvPicPr>
        <p:blipFill rotWithShape="1">
          <a:blip r:embed="rId2"/>
          <a:srcRect l="27619" t="3311" r="23283" b="9537"/>
          <a:stretch/>
        </p:blipFill>
        <p:spPr>
          <a:xfrm>
            <a:off x="997102" y="1381064"/>
            <a:ext cx="3999104" cy="4644630"/>
          </a:xfrm>
        </p:spPr>
      </p:pic>
      <p:pic>
        <p:nvPicPr>
          <p:cNvPr id="10" name="Content Placeholder 9">
            <a:extLst>
              <a:ext uri="{FF2B5EF4-FFF2-40B4-BE49-F238E27FC236}">
                <a16:creationId xmlns:a16="http://schemas.microsoft.com/office/drawing/2014/main" id="{91AAB468-8CE5-4E59-904B-715A92C6D273}"/>
              </a:ext>
            </a:extLst>
          </p:cNvPr>
          <p:cNvPicPr>
            <a:picLocks noGrp="1" noChangeAspect="1"/>
          </p:cNvPicPr>
          <p:nvPr>
            <p:ph sz="half" idx="2"/>
          </p:nvPr>
        </p:nvPicPr>
        <p:blipFill rotWithShape="1">
          <a:blip r:embed="rId3"/>
          <a:srcRect l="14241" t="16370" r="17427" b="25598"/>
          <a:stretch/>
        </p:blipFill>
        <p:spPr>
          <a:xfrm rot="16200000">
            <a:off x="6737792" y="2465054"/>
            <a:ext cx="4577648" cy="2543631"/>
          </a:xfrm>
        </p:spPr>
      </p:pic>
      <p:sp>
        <p:nvSpPr>
          <p:cNvPr id="11" name="TextBox 10">
            <a:extLst>
              <a:ext uri="{FF2B5EF4-FFF2-40B4-BE49-F238E27FC236}">
                <a16:creationId xmlns:a16="http://schemas.microsoft.com/office/drawing/2014/main" id="{46026B82-A396-4B21-AB57-676EC3682356}"/>
              </a:ext>
            </a:extLst>
          </p:cNvPr>
          <p:cNvSpPr txBox="1"/>
          <p:nvPr/>
        </p:nvSpPr>
        <p:spPr>
          <a:xfrm>
            <a:off x="2243435" y="6087999"/>
            <a:ext cx="1506438" cy="461665"/>
          </a:xfrm>
          <a:prstGeom prst="rect">
            <a:avLst/>
          </a:prstGeom>
          <a:noFill/>
        </p:spPr>
        <p:txBody>
          <a:bodyPr wrap="none" rtlCol="0">
            <a:spAutoFit/>
          </a:bodyPr>
          <a:lstStyle/>
          <a:p>
            <a:r>
              <a:rPr lang="en-US" sz="2400" dirty="0"/>
              <a:t>Transmitter</a:t>
            </a:r>
          </a:p>
        </p:txBody>
      </p:sp>
      <p:sp>
        <p:nvSpPr>
          <p:cNvPr id="12" name="TextBox 11">
            <a:extLst>
              <a:ext uri="{FF2B5EF4-FFF2-40B4-BE49-F238E27FC236}">
                <a16:creationId xmlns:a16="http://schemas.microsoft.com/office/drawing/2014/main" id="{DDAC0216-7EEC-43CF-B6FF-86319176B026}"/>
              </a:ext>
            </a:extLst>
          </p:cNvPr>
          <p:cNvSpPr txBox="1"/>
          <p:nvPr/>
        </p:nvSpPr>
        <p:spPr>
          <a:xfrm>
            <a:off x="8442129" y="6087999"/>
            <a:ext cx="1208088" cy="461665"/>
          </a:xfrm>
          <a:prstGeom prst="rect">
            <a:avLst/>
          </a:prstGeom>
          <a:noFill/>
        </p:spPr>
        <p:txBody>
          <a:bodyPr wrap="square" rtlCol="0">
            <a:spAutoFit/>
          </a:bodyPr>
          <a:lstStyle/>
          <a:p>
            <a:r>
              <a:rPr lang="en-US" sz="2400" dirty="0"/>
              <a:t>Receiver</a:t>
            </a:r>
          </a:p>
        </p:txBody>
      </p:sp>
    </p:spTree>
    <p:extLst>
      <p:ext uri="{BB962C8B-B14F-4D97-AF65-F5344CB8AC3E}">
        <p14:creationId xmlns:p14="http://schemas.microsoft.com/office/powerpoint/2010/main" val="33400159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2CFA5-8094-47FE-9AF0-42C1E8FA15E4}"/>
              </a:ext>
            </a:extLst>
          </p:cNvPr>
          <p:cNvSpPr>
            <a:spLocks noGrp="1"/>
          </p:cNvSpPr>
          <p:nvPr>
            <p:ph type="title"/>
          </p:nvPr>
        </p:nvSpPr>
        <p:spPr>
          <a:xfrm>
            <a:off x="1143001" y="439409"/>
            <a:ext cx="9905998" cy="550406"/>
          </a:xfrm>
        </p:spPr>
        <p:txBody>
          <a:bodyPr>
            <a:normAutofit fontScale="90000"/>
          </a:bodyPr>
          <a:lstStyle/>
          <a:p>
            <a:r>
              <a:rPr lang="en-US" dirty="0"/>
              <a:t>Results – Product</a:t>
            </a:r>
          </a:p>
        </p:txBody>
      </p:sp>
      <p:pic>
        <p:nvPicPr>
          <p:cNvPr id="6" name="Content Placeholder 5">
            <a:extLst>
              <a:ext uri="{FF2B5EF4-FFF2-40B4-BE49-F238E27FC236}">
                <a16:creationId xmlns:a16="http://schemas.microsoft.com/office/drawing/2014/main" id="{3A4F6B4A-A2CE-4AF6-8001-D29C486E0677}"/>
              </a:ext>
            </a:extLst>
          </p:cNvPr>
          <p:cNvPicPr>
            <a:picLocks noGrp="1" noChangeAspect="1"/>
          </p:cNvPicPr>
          <p:nvPr>
            <p:ph sz="half" idx="1"/>
          </p:nvPr>
        </p:nvPicPr>
        <p:blipFill>
          <a:blip r:embed="rId2"/>
          <a:stretch>
            <a:fillRect/>
          </a:stretch>
        </p:blipFill>
        <p:spPr>
          <a:xfrm>
            <a:off x="1141413" y="1299410"/>
            <a:ext cx="4878387" cy="4886242"/>
          </a:xfrm>
        </p:spPr>
      </p:pic>
      <p:pic>
        <p:nvPicPr>
          <p:cNvPr id="8" name="Content Placeholder 7">
            <a:extLst>
              <a:ext uri="{FF2B5EF4-FFF2-40B4-BE49-F238E27FC236}">
                <a16:creationId xmlns:a16="http://schemas.microsoft.com/office/drawing/2014/main" id="{19338C6D-887F-42D5-9F71-D8123F466201}"/>
              </a:ext>
            </a:extLst>
          </p:cNvPr>
          <p:cNvPicPr>
            <a:picLocks noGrp="1" noChangeAspect="1"/>
          </p:cNvPicPr>
          <p:nvPr>
            <p:ph sz="half" idx="2"/>
          </p:nvPr>
        </p:nvPicPr>
        <p:blipFill>
          <a:blip r:embed="rId3"/>
          <a:stretch>
            <a:fillRect/>
          </a:stretch>
        </p:blipFill>
        <p:spPr>
          <a:xfrm>
            <a:off x="6859904" y="1168400"/>
            <a:ext cx="3499804" cy="5148263"/>
          </a:xfrm>
        </p:spPr>
      </p:pic>
    </p:spTree>
    <p:extLst>
      <p:ext uri="{BB962C8B-B14F-4D97-AF65-F5344CB8AC3E}">
        <p14:creationId xmlns:p14="http://schemas.microsoft.com/office/powerpoint/2010/main" val="3354768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754BA-B60C-4BC8-8DBE-1480748FE6DB}"/>
              </a:ext>
            </a:extLst>
          </p:cNvPr>
          <p:cNvSpPr>
            <a:spLocks noGrp="1"/>
          </p:cNvSpPr>
          <p:nvPr>
            <p:ph type="title"/>
          </p:nvPr>
        </p:nvSpPr>
        <p:spPr>
          <a:xfrm>
            <a:off x="1141413" y="618518"/>
            <a:ext cx="9905998" cy="710661"/>
          </a:xfrm>
        </p:spPr>
        <p:txBody>
          <a:bodyPr/>
          <a:lstStyle/>
          <a:p>
            <a:r>
              <a:rPr lang="en-US" dirty="0"/>
              <a:t>Results - Operation</a:t>
            </a:r>
          </a:p>
        </p:txBody>
      </p:sp>
      <p:sp>
        <p:nvSpPr>
          <p:cNvPr id="3" name="Content Placeholder 2">
            <a:extLst>
              <a:ext uri="{FF2B5EF4-FFF2-40B4-BE49-F238E27FC236}">
                <a16:creationId xmlns:a16="http://schemas.microsoft.com/office/drawing/2014/main" id="{274E940D-8BE6-418C-98DE-536D151F26A0}"/>
              </a:ext>
            </a:extLst>
          </p:cNvPr>
          <p:cNvSpPr>
            <a:spLocks noGrp="1"/>
          </p:cNvSpPr>
          <p:nvPr>
            <p:ph idx="1"/>
          </p:nvPr>
        </p:nvSpPr>
        <p:spPr>
          <a:xfrm>
            <a:off x="1141412" y="1329179"/>
            <a:ext cx="9905999" cy="4760536"/>
          </a:xfrm>
        </p:spPr>
        <p:txBody>
          <a:bodyPr/>
          <a:lstStyle/>
          <a:p>
            <a:r>
              <a:rPr lang="en-US" dirty="0"/>
              <a:t>Transmitter – receiver pair communicated as expected</a:t>
            </a:r>
          </a:p>
          <a:p>
            <a:r>
              <a:rPr lang="en-US" dirty="0"/>
              <a:t>Robot chassis moved when steered by hand gestures</a:t>
            </a:r>
          </a:p>
          <a:p>
            <a:r>
              <a:rPr lang="en-US" dirty="0"/>
              <a:t>Power details:</a:t>
            </a:r>
          </a:p>
          <a:p>
            <a:pPr lvl="1"/>
            <a:r>
              <a:rPr lang="en-US" dirty="0"/>
              <a:t>Transmitter – 23 mA ON current from 9 V battery. Expect 20 hours runtime on full charge</a:t>
            </a:r>
          </a:p>
          <a:p>
            <a:pPr lvl="1"/>
            <a:r>
              <a:rPr lang="en-US" dirty="0"/>
              <a:t>Receiver – 120 mA ON current from 9 V battery. Expect 3 hours runtime on full charge</a:t>
            </a:r>
          </a:p>
          <a:p>
            <a:r>
              <a:rPr lang="en-US" dirty="0">
                <a:solidFill>
                  <a:srgbClr val="FFFFFF"/>
                </a:solidFill>
              </a:rPr>
              <a:t>Accelerometer did identify the changes in tilt and the code was implemented in a way to ensure stable changes in transitions of directions(forward, backward, left and right and intermediate directions)</a:t>
            </a:r>
          </a:p>
          <a:p>
            <a:pPr lvl="1"/>
            <a:endParaRPr lang="en-US" dirty="0"/>
          </a:p>
        </p:txBody>
      </p:sp>
    </p:spTree>
    <p:extLst>
      <p:ext uri="{BB962C8B-B14F-4D97-AF65-F5344CB8AC3E}">
        <p14:creationId xmlns:p14="http://schemas.microsoft.com/office/powerpoint/2010/main" val="12223114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title"/>
          </p:nvPr>
        </p:nvSpPr>
        <p:spPr>
          <a:xfrm>
            <a:off x="1141413" y="618518"/>
            <a:ext cx="9906000" cy="540900"/>
          </a:xfrm>
          <a:prstGeom prst="rect">
            <a:avLst/>
          </a:prstGeom>
          <a:noFill/>
          <a:ln>
            <a:noFill/>
          </a:ln>
        </p:spPr>
        <p:txBody>
          <a:bodyPr wrap="square" lIns="91425" tIns="45700" rIns="91425" bIns="45700" anchor="ctr" anchorCtr="0">
            <a:noAutofit/>
          </a:bodyPr>
          <a:lstStyle/>
          <a:p>
            <a:pPr marL="0" marR="0" lvl="0" indent="-205740" algn="l" rtl="0">
              <a:lnSpc>
                <a:spcPct val="90000"/>
              </a:lnSpc>
              <a:spcBef>
                <a:spcPts val="0"/>
              </a:spcBef>
              <a:buClr>
                <a:schemeClr val="lt1"/>
              </a:buClr>
              <a:buSzPts val="3240"/>
              <a:buFont typeface="Questrial"/>
              <a:buNone/>
            </a:pPr>
            <a:r>
              <a:rPr lang="en-US" sz="3240"/>
              <a:t>Contributions</a:t>
            </a:r>
          </a:p>
        </p:txBody>
      </p:sp>
      <p:graphicFrame>
        <p:nvGraphicFramePr>
          <p:cNvPr id="538" name="Shape 538"/>
          <p:cNvGraphicFramePr/>
          <p:nvPr>
            <p:extLst>
              <p:ext uri="{D42A27DB-BD31-4B8C-83A1-F6EECF244321}">
                <p14:modId xmlns:p14="http://schemas.microsoft.com/office/powerpoint/2010/main" val="2518641486"/>
              </p:ext>
            </p:extLst>
          </p:nvPr>
        </p:nvGraphicFramePr>
        <p:xfrm>
          <a:off x="950925" y="1159425"/>
          <a:ext cx="10287000" cy="5045425"/>
        </p:xfrm>
        <a:graphic>
          <a:graphicData uri="http://schemas.openxmlformats.org/drawingml/2006/table">
            <a:tbl>
              <a:tblPr>
                <a:noFill/>
              </a:tblPr>
              <a:tblGrid>
                <a:gridCol w="2571750">
                  <a:extLst>
                    <a:ext uri="{9D8B030D-6E8A-4147-A177-3AD203B41FA5}">
                      <a16:colId xmlns:a16="http://schemas.microsoft.com/office/drawing/2014/main" val="20000"/>
                    </a:ext>
                  </a:extLst>
                </a:gridCol>
                <a:gridCol w="2571750">
                  <a:extLst>
                    <a:ext uri="{9D8B030D-6E8A-4147-A177-3AD203B41FA5}">
                      <a16:colId xmlns:a16="http://schemas.microsoft.com/office/drawing/2014/main" val="20001"/>
                    </a:ext>
                  </a:extLst>
                </a:gridCol>
                <a:gridCol w="2571750">
                  <a:extLst>
                    <a:ext uri="{9D8B030D-6E8A-4147-A177-3AD203B41FA5}">
                      <a16:colId xmlns:a16="http://schemas.microsoft.com/office/drawing/2014/main" val="20002"/>
                    </a:ext>
                  </a:extLst>
                </a:gridCol>
                <a:gridCol w="2571750">
                  <a:extLst>
                    <a:ext uri="{9D8B030D-6E8A-4147-A177-3AD203B41FA5}">
                      <a16:colId xmlns:a16="http://schemas.microsoft.com/office/drawing/2014/main" val="20003"/>
                    </a:ext>
                  </a:extLst>
                </a:gridCol>
              </a:tblGrid>
              <a:tr h="763950">
                <a:tc>
                  <a:txBody>
                    <a:bodyPr/>
                    <a:lstStyle/>
                    <a:p>
                      <a:pPr marL="0" lvl="0" indent="0" algn="ctr">
                        <a:spcBef>
                          <a:spcPts val="0"/>
                        </a:spcBef>
                        <a:buNone/>
                      </a:pPr>
                      <a:r>
                        <a:rPr lang="en-US" sz="2000">
                          <a:solidFill>
                            <a:srgbClr val="FFFFFF"/>
                          </a:solidFill>
                        </a:rPr>
                        <a:t>Gomathy</a:t>
                      </a:r>
                    </a:p>
                  </a:txBody>
                  <a:tcPr marL="91425" marR="91425" marT="91425" marB="91425">
                    <a:lnL w="38100" cap="flat" cmpd="sng">
                      <a:solidFill>
                        <a:srgbClr val="FFFFFF"/>
                      </a:solidFill>
                      <a:prstDash val="solid"/>
                      <a:round/>
                      <a:headEnd type="none" w="med" len="med"/>
                      <a:tailEnd type="none" w="med" len="med"/>
                    </a:lnL>
                    <a:lnR w="38100" cap="flat" cmpd="sng">
                      <a:solidFill>
                        <a:srgbClr val="FFFFFF"/>
                      </a:solidFill>
                      <a:prstDash val="solid"/>
                      <a:round/>
                      <a:headEnd type="none" w="med" len="med"/>
                      <a:tailEnd type="none" w="med" len="med"/>
                    </a:lnR>
                    <a:lnT w="38100"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tcPr>
                </a:tc>
                <a:tc>
                  <a:txBody>
                    <a:bodyPr/>
                    <a:lstStyle/>
                    <a:p>
                      <a:pPr marL="0" lvl="0" indent="0" algn="ctr">
                        <a:spcBef>
                          <a:spcPts val="0"/>
                        </a:spcBef>
                        <a:buNone/>
                      </a:pPr>
                      <a:r>
                        <a:rPr lang="en-US" sz="2000">
                          <a:solidFill>
                            <a:srgbClr val="FFFFFF"/>
                          </a:solidFill>
                        </a:rPr>
                        <a:t>Mark</a:t>
                      </a:r>
                    </a:p>
                  </a:txBody>
                  <a:tcPr marL="91425" marR="91425" marT="91425" marB="91425">
                    <a:lnL w="38100" cap="flat" cmpd="sng">
                      <a:solidFill>
                        <a:srgbClr val="FFFFFF"/>
                      </a:solidFill>
                      <a:prstDash val="solid"/>
                      <a:round/>
                      <a:headEnd type="none" w="med" len="med"/>
                      <a:tailEnd type="none" w="med" len="med"/>
                    </a:lnL>
                    <a:lnR w="38100" cap="flat" cmpd="sng">
                      <a:solidFill>
                        <a:srgbClr val="FFFFFF"/>
                      </a:solidFill>
                      <a:prstDash val="solid"/>
                      <a:round/>
                      <a:headEnd type="none" w="med" len="med"/>
                      <a:tailEnd type="none" w="med" len="med"/>
                    </a:lnR>
                    <a:lnT w="38100"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tcPr>
                </a:tc>
                <a:tc>
                  <a:txBody>
                    <a:bodyPr/>
                    <a:lstStyle/>
                    <a:p>
                      <a:pPr marL="0" lvl="0" indent="0" algn="ctr">
                        <a:spcBef>
                          <a:spcPts val="0"/>
                        </a:spcBef>
                        <a:buNone/>
                      </a:pPr>
                      <a:r>
                        <a:rPr lang="en-US" sz="2000">
                          <a:solidFill>
                            <a:srgbClr val="FFFFFF"/>
                          </a:solidFill>
                        </a:rPr>
                        <a:t>Tapas</a:t>
                      </a:r>
                    </a:p>
                  </a:txBody>
                  <a:tcPr marL="91425" marR="91425" marT="91425" marB="91425">
                    <a:lnL w="38100" cap="flat" cmpd="sng">
                      <a:solidFill>
                        <a:srgbClr val="FFFFFF"/>
                      </a:solidFill>
                      <a:prstDash val="solid"/>
                      <a:round/>
                      <a:headEnd type="none" w="med" len="med"/>
                      <a:tailEnd type="none" w="med" len="med"/>
                    </a:lnL>
                    <a:lnR w="38100" cap="flat" cmpd="sng">
                      <a:solidFill>
                        <a:srgbClr val="FFFFFF"/>
                      </a:solidFill>
                      <a:prstDash val="solid"/>
                      <a:round/>
                      <a:headEnd type="none" w="med" len="med"/>
                      <a:tailEnd type="none" w="med" len="med"/>
                    </a:lnR>
                    <a:lnT w="38100"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tcPr>
                </a:tc>
                <a:tc>
                  <a:txBody>
                    <a:bodyPr/>
                    <a:lstStyle/>
                    <a:p>
                      <a:pPr marL="0" lvl="0" indent="0" algn="ctr">
                        <a:spcBef>
                          <a:spcPts val="0"/>
                        </a:spcBef>
                        <a:buNone/>
                      </a:pPr>
                      <a:r>
                        <a:rPr lang="en-US" sz="2000">
                          <a:solidFill>
                            <a:srgbClr val="FFFFFF"/>
                          </a:solidFill>
                        </a:rPr>
                        <a:t>Yebin </a:t>
                      </a:r>
                    </a:p>
                  </a:txBody>
                  <a:tcPr marL="91425" marR="91425" marT="91425" marB="91425">
                    <a:lnL w="38100" cap="flat" cmpd="sng">
                      <a:solidFill>
                        <a:srgbClr val="FFFFFF"/>
                      </a:solidFill>
                      <a:prstDash val="solid"/>
                      <a:round/>
                      <a:headEnd type="none" w="med" len="med"/>
                      <a:tailEnd type="none" w="med" len="med"/>
                    </a:lnL>
                    <a:lnR w="38100" cap="flat" cmpd="sng">
                      <a:solidFill>
                        <a:srgbClr val="FFFFFF"/>
                      </a:solidFill>
                      <a:prstDash val="solid"/>
                      <a:round/>
                      <a:headEnd type="none" w="med" len="med"/>
                      <a:tailEnd type="none" w="med" len="med"/>
                    </a:lnR>
                    <a:lnT w="38100"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4281475">
                <a:tc>
                  <a:txBody>
                    <a:bodyPr/>
                    <a:lstStyle/>
                    <a:p>
                      <a:pPr marL="457200" lvl="0" indent="-355600" rtl="0">
                        <a:spcBef>
                          <a:spcPts val="0"/>
                        </a:spcBef>
                        <a:buClr>
                          <a:srgbClr val="FFFFFF"/>
                        </a:buClr>
                        <a:buSzPts val="2000"/>
                        <a:buChar char="-"/>
                      </a:pPr>
                      <a:r>
                        <a:rPr lang="en-US" sz="2000" dirty="0">
                          <a:solidFill>
                            <a:srgbClr val="FFFFFF"/>
                          </a:solidFill>
                        </a:rPr>
                        <a:t>Led the team and distributed tasks to team members</a:t>
                      </a:r>
                    </a:p>
                    <a:p>
                      <a:pPr marL="0" lvl="0" indent="0">
                        <a:spcBef>
                          <a:spcPts val="0"/>
                        </a:spcBef>
                        <a:buNone/>
                      </a:pPr>
                      <a:endParaRPr sz="2000" dirty="0">
                        <a:solidFill>
                          <a:srgbClr val="FFFFFF"/>
                        </a:solidFill>
                      </a:endParaRPr>
                    </a:p>
                    <a:p>
                      <a:pPr marL="457200" lvl="0" indent="-355600" rtl="0">
                        <a:spcBef>
                          <a:spcPts val="0"/>
                        </a:spcBef>
                        <a:buClr>
                          <a:srgbClr val="FFFFFF"/>
                        </a:buClr>
                        <a:buSzPts val="2000"/>
                        <a:buChar char="-"/>
                      </a:pPr>
                      <a:r>
                        <a:rPr lang="en-US" sz="2000" dirty="0">
                          <a:solidFill>
                            <a:srgbClr val="FFFFFF"/>
                          </a:solidFill>
                        </a:rPr>
                        <a:t>Designed and tested code on Prototype board and PCB</a:t>
                      </a:r>
                    </a:p>
                    <a:p>
                      <a:pPr marL="0" lvl="0" indent="0" rtl="0">
                        <a:spcBef>
                          <a:spcPts val="0"/>
                        </a:spcBef>
                        <a:buNone/>
                      </a:pPr>
                      <a:endParaRPr sz="2000" dirty="0">
                        <a:solidFill>
                          <a:srgbClr val="FFFFFF"/>
                        </a:solidFill>
                      </a:endParaRPr>
                    </a:p>
                    <a:p>
                      <a:pPr marL="457200" lvl="0" indent="-355600">
                        <a:spcBef>
                          <a:spcPts val="0"/>
                        </a:spcBef>
                        <a:buClr>
                          <a:srgbClr val="FFFFFF"/>
                        </a:buClr>
                        <a:buSzPts val="2000"/>
                        <a:buChar char="-"/>
                      </a:pPr>
                      <a:r>
                        <a:rPr lang="en-US" sz="2000" dirty="0">
                          <a:solidFill>
                            <a:srgbClr val="FFFFFF"/>
                          </a:solidFill>
                        </a:rPr>
                        <a:t>Performed integrated and system tests for software</a:t>
                      </a:r>
                    </a:p>
                  </a:txBody>
                  <a:tcPr marL="91425" marR="91425" marT="91425" marB="91425">
                    <a:lnL w="38100" cap="flat" cmpd="sng">
                      <a:solidFill>
                        <a:srgbClr val="FFFFFF"/>
                      </a:solidFill>
                      <a:prstDash val="solid"/>
                      <a:round/>
                      <a:headEnd type="none" w="med" len="med"/>
                      <a:tailEnd type="none" w="med" len="med"/>
                    </a:lnL>
                    <a:lnR w="38100" cap="flat" cmpd="sng">
                      <a:solidFill>
                        <a:srgbClr val="FFFFFF"/>
                      </a:solidFill>
                      <a:prstDash val="solid"/>
                      <a:round/>
                      <a:headEnd type="none" w="med" len="med"/>
                      <a:tailEnd type="none" w="med" len="med"/>
                    </a:lnR>
                    <a:lnT w="38100"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tcPr>
                </a:tc>
                <a:tc>
                  <a:txBody>
                    <a:bodyPr/>
                    <a:lstStyle/>
                    <a:p>
                      <a:pPr marL="457200" lvl="0" indent="-355600" rtl="0">
                        <a:spcBef>
                          <a:spcPts val="0"/>
                        </a:spcBef>
                        <a:buClr>
                          <a:srgbClr val="FFFFFF"/>
                        </a:buClr>
                        <a:buSzPts val="2000"/>
                        <a:buChar char="-"/>
                      </a:pPr>
                      <a:r>
                        <a:rPr lang="en-US" sz="2000">
                          <a:solidFill>
                            <a:srgbClr val="FFFFFF"/>
                          </a:solidFill>
                        </a:rPr>
                        <a:t>Documented the code</a:t>
                      </a:r>
                    </a:p>
                    <a:p>
                      <a:pPr marL="0" lvl="0" indent="0">
                        <a:spcBef>
                          <a:spcPts val="0"/>
                        </a:spcBef>
                        <a:buNone/>
                      </a:pPr>
                      <a:endParaRPr sz="2000">
                        <a:solidFill>
                          <a:srgbClr val="FFFFFF"/>
                        </a:solidFill>
                      </a:endParaRPr>
                    </a:p>
                    <a:p>
                      <a:pPr marL="457200" lvl="0" indent="-355600" rtl="0">
                        <a:spcBef>
                          <a:spcPts val="0"/>
                        </a:spcBef>
                        <a:buClr>
                          <a:srgbClr val="FFFFFF"/>
                        </a:buClr>
                        <a:buSzPts val="2000"/>
                        <a:buChar char="-"/>
                      </a:pPr>
                      <a:r>
                        <a:rPr lang="en-US" sz="2000">
                          <a:solidFill>
                            <a:srgbClr val="FFFFFF"/>
                          </a:solidFill>
                        </a:rPr>
                        <a:t>Tested Rx and Tx pair</a:t>
                      </a:r>
                    </a:p>
                    <a:p>
                      <a:pPr marL="0" lvl="0" indent="0" rtl="0">
                        <a:spcBef>
                          <a:spcPts val="0"/>
                        </a:spcBef>
                        <a:buNone/>
                      </a:pPr>
                      <a:endParaRPr sz="2000">
                        <a:solidFill>
                          <a:srgbClr val="FFFFFF"/>
                        </a:solidFill>
                      </a:endParaRPr>
                    </a:p>
                    <a:p>
                      <a:pPr marL="457200" lvl="0" indent="-355600" rtl="0">
                        <a:spcBef>
                          <a:spcPts val="0"/>
                        </a:spcBef>
                        <a:buClr>
                          <a:srgbClr val="FFFFFF"/>
                        </a:buClr>
                        <a:buSzPts val="2000"/>
                        <a:buChar char="-"/>
                      </a:pPr>
                      <a:r>
                        <a:rPr lang="en-US" sz="2000">
                          <a:solidFill>
                            <a:srgbClr val="FFFFFF"/>
                          </a:solidFill>
                        </a:rPr>
                        <a:t>Worked on TX/RX schematics and board layout</a:t>
                      </a:r>
                    </a:p>
                  </a:txBody>
                  <a:tcPr marL="91425" marR="91425" marT="91425" marB="91425">
                    <a:lnL w="38100" cap="flat" cmpd="sng">
                      <a:solidFill>
                        <a:srgbClr val="FFFFFF"/>
                      </a:solidFill>
                      <a:prstDash val="solid"/>
                      <a:round/>
                      <a:headEnd type="none" w="med" len="med"/>
                      <a:tailEnd type="none" w="med" len="med"/>
                    </a:lnL>
                    <a:lnR w="38100" cap="flat" cmpd="sng">
                      <a:solidFill>
                        <a:srgbClr val="FFFFFF"/>
                      </a:solidFill>
                      <a:prstDash val="solid"/>
                      <a:round/>
                      <a:headEnd type="none" w="med" len="med"/>
                      <a:tailEnd type="none" w="med" len="med"/>
                    </a:lnR>
                    <a:lnT w="38100"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tcPr>
                </a:tc>
                <a:tc>
                  <a:txBody>
                    <a:bodyPr/>
                    <a:lstStyle/>
                    <a:p>
                      <a:pPr marL="457200" lvl="0" indent="-355600" rtl="0">
                        <a:spcBef>
                          <a:spcPts val="0"/>
                        </a:spcBef>
                        <a:buClr>
                          <a:srgbClr val="FFFFFF"/>
                        </a:buClr>
                        <a:buSzPts val="2000"/>
                        <a:buChar char="-"/>
                      </a:pPr>
                      <a:r>
                        <a:rPr lang="en-US" sz="2000">
                          <a:solidFill>
                            <a:srgbClr val="FFFFFF"/>
                          </a:solidFill>
                        </a:rPr>
                        <a:t>Performed unit and integrated testing for hardware </a:t>
                      </a:r>
                    </a:p>
                    <a:p>
                      <a:pPr marL="0" lvl="0" indent="0" rtl="0">
                        <a:spcBef>
                          <a:spcPts val="0"/>
                        </a:spcBef>
                        <a:buNone/>
                      </a:pPr>
                      <a:endParaRPr sz="2000">
                        <a:solidFill>
                          <a:srgbClr val="FFFFFF"/>
                        </a:solidFill>
                      </a:endParaRPr>
                    </a:p>
                    <a:p>
                      <a:pPr marL="457200" lvl="0" indent="-355600" rtl="0">
                        <a:spcBef>
                          <a:spcPts val="0"/>
                        </a:spcBef>
                        <a:buClr>
                          <a:srgbClr val="FFFFFF"/>
                        </a:buClr>
                        <a:buSzPts val="2000"/>
                        <a:buChar char="-"/>
                      </a:pPr>
                      <a:r>
                        <a:rPr lang="en-US" sz="2000">
                          <a:solidFill>
                            <a:srgbClr val="FFFFFF"/>
                          </a:solidFill>
                        </a:rPr>
                        <a:t>Assisted in the soldering of the components onto board.</a:t>
                      </a:r>
                    </a:p>
                    <a:p>
                      <a:pPr marL="0" lvl="0" indent="0" rtl="0">
                        <a:spcBef>
                          <a:spcPts val="0"/>
                        </a:spcBef>
                        <a:buNone/>
                      </a:pPr>
                      <a:endParaRPr sz="2000">
                        <a:solidFill>
                          <a:srgbClr val="FFFFFF"/>
                        </a:solidFill>
                      </a:endParaRPr>
                    </a:p>
                    <a:p>
                      <a:pPr marL="457200" lvl="0" indent="-355600">
                        <a:spcBef>
                          <a:spcPts val="0"/>
                        </a:spcBef>
                        <a:buClr>
                          <a:srgbClr val="FFFFFF"/>
                        </a:buClr>
                        <a:buSzPts val="2000"/>
                        <a:buChar char="-"/>
                      </a:pPr>
                      <a:r>
                        <a:rPr lang="en-US" sz="2000">
                          <a:solidFill>
                            <a:srgbClr val="FFFFFF"/>
                          </a:solidFill>
                        </a:rPr>
                        <a:t>Worked on the project presentation</a:t>
                      </a:r>
                    </a:p>
                  </a:txBody>
                  <a:tcPr marL="91425" marR="91425" marT="91425" marB="91425">
                    <a:lnL w="38100" cap="flat" cmpd="sng">
                      <a:solidFill>
                        <a:srgbClr val="FFFFFF"/>
                      </a:solidFill>
                      <a:prstDash val="solid"/>
                      <a:round/>
                      <a:headEnd type="none" w="med" len="med"/>
                      <a:tailEnd type="none" w="med" len="med"/>
                    </a:lnL>
                    <a:lnR w="38100" cap="flat" cmpd="sng">
                      <a:solidFill>
                        <a:srgbClr val="FFFFFF"/>
                      </a:solidFill>
                      <a:prstDash val="solid"/>
                      <a:round/>
                      <a:headEnd type="none" w="med" len="med"/>
                      <a:tailEnd type="none" w="med" len="med"/>
                    </a:lnR>
                    <a:lnT w="38100"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tcPr>
                </a:tc>
                <a:tc>
                  <a:txBody>
                    <a:bodyPr/>
                    <a:lstStyle/>
                    <a:p>
                      <a:pPr marL="457200" lvl="0" indent="-355600" rtl="0">
                        <a:spcBef>
                          <a:spcPts val="0"/>
                        </a:spcBef>
                        <a:buClr>
                          <a:srgbClr val="FFFFFF"/>
                        </a:buClr>
                        <a:buSzPts val="2000"/>
                        <a:buChar char="-"/>
                      </a:pPr>
                      <a:r>
                        <a:rPr lang="en-US" sz="2000" dirty="0">
                          <a:solidFill>
                            <a:srgbClr val="FFFFFF"/>
                          </a:solidFill>
                        </a:rPr>
                        <a:t>Worked on TX/RX schematics and board layout</a:t>
                      </a:r>
                    </a:p>
                    <a:p>
                      <a:pPr marL="0" lvl="0" indent="0" rtl="0">
                        <a:spcBef>
                          <a:spcPts val="0"/>
                        </a:spcBef>
                        <a:buNone/>
                      </a:pPr>
                      <a:endParaRPr sz="2000" dirty="0">
                        <a:solidFill>
                          <a:srgbClr val="FFFFFF"/>
                        </a:solidFill>
                      </a:endParaRPr>
                    </a:p>
                    <a:p>
                      <a:pPr marL="457200" lvl="0" indent="-355600" rtl="0">
                        <a:spcBef>
                          <a:spcPts val="0"/>
                        </a:spcBef>
                        <a:buClr>
                          <a:srgbClr val="FFFFFF"/>
                        </a:buClr>
                        <a:buSzPts val="2000"/>
                        <a:buChar char="-"/>
                      </a:pPr>
                      <a:r>
                        <a:rPr lang="en-US" sz="2000" dirty="0">
                          <a:solidFill>
                            <a:srgbClr val="FFFFFF"/>
                          </a:solidFill>
                        </a:rPr>
                        <a:t>Generated hardware test plans.</a:t>
                      </a:r>
                    </a:p>
                    <a:p>
                      <a:pPr marL="0" lvl="0" indent="0" rtl="0">
                        <a:spcBef>
                          <a:spcPts val="0"/>
                        </a:spcBef>
                        <a:buNone/>
                      </a:pPr>
                      <a:endParaRPr sz="2000" dirty="0">
                        <a:solidFill>
                          <a:srgbClr val="FFFFFF"/>
                        </a:solidFill>
                      </a:endParaRPr>
                    </a:p>
                    <a:p>
                      <a:pPr marL="457200" lvl="0" indent="-355600" rtl="0">
                        <a:spcBef>
                          <a:spcPts val="0"/>
                        </a:spcBef>
                        <a:buClr>
                          <a:srgbClr val="FFFFFF"/>
                        </a:buClr>
                        <a:buSzPts val="2000"/>
                        <a:buChar char="-"/>
                      </a:pPr>
                      <a:r>
                        <a:rPr lang="en-US" sz="2000" dirty="0">
                          <a:solidFill>
                            <a:srgbClr val="FFFFFF"/>
                          </a:solidFill>
                        </a:rPr>
                        <a:t>Performed integrated testing for hardware</a:t>
                      </a:r>
                    </a:p>
                  </a:txBody>
                  <a:tcPr marL="91425" marR="91425" marT="91425" marB="91425">
                    <a:lnL w="38100" cap="flat" cmpd="sng">
                      <a:solidFill>
                        <a:srgbClr val="FFFFFF"/>
                      </a:solidFill>
                      <a:prstDash val="solid"/>
                      <a:round/>
                      <a:headEnd type="none" w="med" len="med"/>
                      <a:tailEnd type="none" w="med" len="med"/>
                    </a:lnL>
                    <a:lnR w="38100" cap="flat" cmpd="sng">
                      <a:solidFill>
                        <a:srgbClr val="FFFFFF"/>
                      </a:solidFill>
                      <a:prstDash val="solid"/>
                      <a:round/>
                      <a:headEnd type="none" w="med" len="med"/>
                      <a:tailEnd type="none" w="med" len="med"/>
                    </a:lnR>
                    <a:lnT w="38100"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 name="Rectangle 1">
            <a:extLst>
              <a:ext uri="{FF2B5EF4-FFF2-40B4-BE49-F238E27FC236}">
                <a16:creationId xmlns:a16="http://schemas.microsoft.com/office/drawing/2014/main" id="{EB28F6C2-0FFB-40E9-9C97-98591AED53A8}"/>
              </a:ext>
            </a:extLst>
          </p:cNvPr>
          <p:cNvSpPr/>
          <p:nvPr/>
        </p:nvSpPr>
        <p:spPr>
          <a:xfrm>
            <a:off x="5971607" y="3244334"/>
            <a:ext cx="24878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2615399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title"/>
          </p:nvPr>
        </p:nvSpPr>
        <p:spPr>
          <a:xfrm>
            <a:off x="1141413" y="-7"/>
            <a:ext cx="9906000" cy="1478700"/>
          </a:xfrm>
          <a:prstGeom prst="rect">
            <a:avLst/>
          </a:prstGeom>
        </p:spPr>
        <p:txBody>
          <a:bodyPr wrap="square" lIns="91425" tIns="91425" rIns="91425" bIns="91425" anchor="ctr" anchorCtr="0">
            <a:noAutofit/>
          </a:bodyPr>
          <a:lstStyle/>
          <a:p>
            <a:pPr marL="0" lvl="0" indent="0">
              <a:spcBef>
                <a:spcPts val="0"/>
              </a:spcBef>
              <a:buNone/>
            </a:pPr>
            <a:r>
              <a:rPr lang="en-US"/>
              <a:t>Lessons Learned </a:t>
            </a:r>
          </a:p>
        </p:txBody>
      </p:sp>
      <p:graphicFrame>
        <p:nvGraphicFramePr>
          <p:cNvPr id="545" name="Shape 545"/>
          <p:cNvGraphicFramePr/>
          <p:nvPr>
            <p:extLst>
              <p:ext uri="{D42A27DB-BD31-4B8C-83A1-F6EECF244321}">
                <p14:modId xmlns:p14="http://schemas.microsoft.com/office/powerpoint/2010/main" val="96647460"/>
              </p:ext>
            </p:extLst>
          </p:nvPr>
        </p:nvGraphicFramePr>
        <p:xfrm>
          <a:off x="950925" y="1034400"/>
          <a:ext cx="10287000" cy="5045425"/>
        </p:xfrm>
        <a:graphic>
          <a:graphicData uri="http://schemas.openxmlformats.org/drawingml/2006/table">
            <a:tbl>
              <a:tblPr>
                <a:noFill/>
              </a:tblPr>
              <a:tblGrid>
                <a:gridCol w="2571750">
                  <a:extLst>
                    <a:ext uri="{9D8B030D-6E8A-4147-A177-3AD203B41FA5}">
                      <a16:colId xmlns:a16="http://schemas.microsoft.com/office/drawing/2014/main" val="20000"/>
                    </a:ext>
                  </a:extLst>
                </a:gridCol>
                <a:gridCol w="2571750">
                  <a:extLst>
                    <a:ext uri="{9D8B030D-6E8A-4147-A177-3AD203B41FA5}">
                      <a16:colId xmlns:a16="http://schemas.microsoft.com/office/drawing/2014/main" val="20001"/>
                    </a:ext>
                  </a:extLst>
                </a:gridCol>
                <a:gridCol w="2571750">
                  <a:extLst>
                    <a:ext uri="{9D8B030D-6E8A-4147-A177-3AD203B41FA5}">
                      <a16:colId xmlns:a16="http://schemas.microsoft.com/office/drawing/2014/main" val="20002"/>
                    </a:ext>
                  </a:extLst>
                </a:gridCol>
                <a:gridCol w="2571750">
                  <a:extLst>
                    <a:ext uri="{9D8B030D-6E8A-4147-A177-3AD203B41FA5}">
                      <a16:colId xmlns:a16="http://schemas.microsoft.com/office/drawing/2014/main" val="20003"/>
                    </a:ext>
                  </a:extLst>
                </a:gridCol>
              </a:tblGrid>
              <a:tr h="763950">
                <a:tc>
                  <a:txBody>
                    <a:bodyPr/>
                    <a:lstStyle/>
                    <a:p>
                      <a:pPr marL="0" lvl="0" indent="0" algn="ctr" rtl="0">
                        <a:spcBef>
                          <a:spcPts val="0"/>
                        </a:spcBef>
                        <a:buNone/>
                      </a:pPr>
                      <a:r>
                        <a:rPr lang="en-US" sz="2000">
                          <a:solidFill>
                            <a:srgbClr val="FFFFFF"/>
                          </a:solidFill>
                        </a:rPr>
                        <a:t>Gomathy</a:t>
                      </a:r>
                    </a:p>
                  </a:txBody>
                  <a:tcPr marL="91425" marR="91425" marT="91425" marB="91425">
                    <a:lnL w="38100" cap="flat" cmpd="sng">
                      <a:solidFill>
                        <a:srgbClr val="FFFFFF"/>
                      </a:solidFill>
                      <a:prstDash val="solid"/>
                      <a:round/>
                      <a:headEnd type="none" w="med" len="med"/>
                      <a:tailEnd type="none" w="med" len="med"/>
                    </a:lnL>
                    <a:lnR w="38100" cap="flat" cmpd="sng">
                      <a:solidFill>
                        <a:srgbClr val="FFFFFF"/>
                      </a:solidFill>
                      <a:prstDash val="solid"/>
                      <a:round/>
                      <a:headEnd type="none" w="med" len="med"/>
                      <a:tailEnd type="none" w="med" len="med"/>
                    </a:lnR>
                    <a:lnT w="38100"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tcPr>
                </a:tc>
                <a:tc>
                  <a:txBody>
                    <a:bodyPr/>
                    <a:lstStyle/>
                    <a:p>
                      <a:pPr marL="0" lvl="0" indent="0" algn="ctr" rtl="0">
                        <a:spcBef>
                          <a:spcPts val="0"/>
                        </a:spcBef>
                        <a:buNone/>
                      </a:pPr>
                      <a:r>
                        <a:rPr lang="en-US" sz="2000">
                          <a:solidFill>
                            <a:srgbClr val="FFFFFF"/>
                          </a:solidFill>
                        </a:rPr>
                        <a:t>Mark</a:t>
                      </a:r>
                    </a:p>
                  </a:txBody>
                  <a:tcPr marL="91425" marR="91425" marT="91425" marB="91425">
                    <a:lnL w="38100" cap="flat" cmpd="sng">
                      <a:solidFill>
                        <a:srgbClr val="FFFFFF"/>
                      </a:solidFill>
                      <a:prstDash val="solid"/>
                      <a:round/>
                      <a:headEnd type="none" w="med" len="med"/>
                      <a:tailEnd type="none" w="med" len="med"/>
                    </a:lnL>
                    <a:lnR w="38100" cap="flat" cmpd="sng">
                      <a:solidFill>
                        <a:srgbClr val="FFFFFF"/>
                      </a:solidFill>
                      <a:prstDash val="solid"/>
                      <a:round/>
                      <a:headEnd type="none" w="med" len="med"/>
                      <a:tailEnd type="none" w="med" len="med"/>
                    </a:lnR>
                    <a:lnT w="38100"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tcPr>
                </a:tc>
                <a:tc>
                  <a:txBody>
                    <a:bodyPr/>
                    <a:lstStyle/>
                    <a:p>
                      <a:pPr marL="0" lvl="0" indent="0" algn="ctr" rtl="0">
                        <a:spcBef>
                          <a:spcPts val="0"/>
                        </a:spcBef>
                        <a:buNone/>
                      </a:pPr>
                      <a:r>
                        <a:rPr lang="en-US" sz="2000">
                          <a:solidFill>
                            <a:srgbClr val="FFFFFF"/>
                          </a:solidFill>
                        </a:rPr>
                        <a:t>Tapas</a:t>
                      </a:r>
                    </a:p>
                  </a:txBody>
                  <a:tcPr marL="91425" marR="91425" marT="91425" marB="91425">
                    <a:lnL w="38100" cap="flat" cmpd="sng">
                      <a:solidFill>
                        <a:srgbClr val="FFFFFF"/>
                      </a:solidFill>
                      <a:prstDash val="solid"/>
                      <a:round/>
                      <a:headEnd type="none" w="med" len="med"/>
                      <a:tailEnd type="none" w="med" len="med"/>
                    </a:lnL>
                    <a:lnR w="38100" cap="flat" cmpd="sng">
                      <a:solidFill>
                        <a:srgbClr val="FFFFFF"/>
                      </a:solidFill>
                      <a:prstDash val="solid"/>
                      <a:round/>
                      <a:headEnd type="none" w="med" len="med"/>
                      <a:tailEnd type="none" w="med" len="med"/>
                    </a:lnR>
                    <a:lnT w="38100"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tcPr>
                </a:tc>
                <a:tc>
                  <a:txBody>
                    <a:bodyPr/>
                    <a:lstStyle/>
                    <a:p>
                      <a:pPr marL="0" lvl="0" indent="0" algn="ctr" rtl="0">
                        <a:spcBef>
                          <a:spcPts val="0"/>
                        </a:spcBef>
                        <a:buNone/>
                      </a:pPr>
                      <a:r>
                        <a:rPr lang="en-US" sz="2000">
                          <a:solidFill>
                            <a:srgbClr val="FFFFFF"/>
                          </a:solidFill>
                        </a:rPr>
                        <a:t>Yebin </a:t>
                      </a:r>
                    </a:p>
                  </a:txBody>
                  <a:tcPr marL="91425" marR="91425" marT="91425" marB="91425">
                    <a:lnL w="38100" cap="flat" cmpd="sng">
                      <a:solidFill>
                        <a:srgbClr val="FFFFFF"/>
                      </a:solidFill>
                      <a:prstDash val="solid"/>
                      <a:round/>
                      <a:headEnd type="none" w="med" len="med"/>
                      <a:tailEnd type="none" w="med" len="med"/>
                    </a:lnL>
                    <a:lnR w="38100" cap="flat" cmpd="sng">
                      <a:solidFill>
                        <a:srgbClr val="FFFFFF"/>
                      </a:solidFill>
                      <a:prstDash val="solid"/>
                      <a:round/>
                      <a:headEnd type="none" w="med" len="med"/>
                      <a:tailEnd type="none" w="med" len="med"/>
                    </a:lnR>
                    <a:lnT w="38100"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4281475">
                <a:tc>
                  <a:txBody>
                    <a:bodyPr/>
                    <a:lstStyle/>
                    <a:p>
                      <a:pPr marL="0" lvl="0" indent="0" rtl="0">
                        <a:spcBef>
                          <a:spcPts val="0"/>
                        </a:spcBef>
                        <a:buNone/>
                      </a:pPr>
                      <a:endParaRPr sz="2000" dirty="0">
                        <a:solidFill>
                          <a:srgbClr val="FFFFFF"/>
                        </a:solidFill>
                      </a:endParaRPr>
                    </a:p>
                    <a:p>
                      <a:pPr marL="457200" lvl="0" indent="-355600" rtl="0">
                        <a:spcBef>
                          <a:spcPts val="0"/>
                        </a:spcBef>
                        <a:spcAft>
                          <a:spcPts val="0"/>
                        </a:spcAft>
                        <a:buClr>
                          <a:srgbClr val="FFFFFF"/>
                        </a:buClr>
                        <a:buSzPts val="2000"/>
                        <a:buChar char="-"/>
                      </a:pPr>
                      <a:r>
                        <a:rPr lang="en-US" sz="2000" dirty="0">
                          <a:solidFill>
                            <a:srgbClr val="FFFFFF"/>
                          </a:solidFill>
                        </a:rPr>
                        <a:t>Using Eagle CAD</a:t>
                      </a:r>
                    </a:p>
                    <a:p>
                      <a:pPr marL="457200" lvl="0" indent="-355600" rtl="0">
                        <a:spcBef>
                          <a:spcPts val="0"/>
                        </a:spcBef>
                        <a:spcAft>
                          <a:spcPts val="0"/>
                        </a:spcAft>
                        <a:buClr>
                          <a:srgbClr val="FFFFFF"/>
                        </a:buClr>
                        <a:buSzPts val="2000"/>
                        <a:buChar char="-"/>
                      </a:pPr>
                      <a:r>
                        <a:rPr lang="en-US" sz="2000" dirty="0">
                          <a:solidFill>
                            <a:srgbClr val="FFFFFF"/>
                          </a:solidFill>
                        </a:rPr>
                        <a:t>Schematic design </a:t>
                      </a:r>
                    </a:p>
                    <a:p>
                      <a:pPr marL="457200" lvl="0" indent="-355600" rtl="0">
                        <a:spcBef>
                          <a:spcPts val="0"/>
                        </a:spcBef>
                        <a:spcAft>
                          <a:spcPts val="0"/>
                        </a:spcAft>
                        <a:buClr>
                          <a:srgbClr val="FFFFFF"/>
                        </a:buClr>
                        <a:buSzPts val="2000"/>
                        <a:buChar char="-"/>
                      </a:pPr>
                      <a:r>
                        <a:rPr lang="en-US" sz="2000" dirty="0">
                          <a:solidFill>
                            <a:srgbClr val="FFFFFF"/>
                          </a:solidFill>
                        </a:rPr>
                        <a:t>code the </a:t>
                      </a:r>
                      <a:r>
                        <a:rPr lang="en-US" sz="2000" dirty="0" err="1">
                          <a:solidFill>
                            <a:srgbClr val="FFFFFF"/>
                          </a:solidFill>
                        </a:rPr>
                        <a:t>Atmega</a:t>
                      </a:r>
                      <a:r>
                        <a:rPr lang="en-US" sz="2000" dirty="0">
                          <a:solidFill>
                            <a:srgbClr val="FFFFFF"/>
                          </a:solidFill>
                        </a:rPr>
                        <a:t> chip via ICSP pins</a:t>
                      </a:r>
                    </a:p>
                    <a:p>
                      <a:pPr marL="457200" lvl="0" indent="-355600" rtl="0">
                        <a:spcBef>
                          <a:spcPts val="0"/>
                        </a:spcBef>
                        <a:spcAft>
                          <a:spcPts val="0"/>
                        </a:spcAft>
                        <a:buClr>
                          <a:srgbClr val="FFFFFF"/>
                        </a:buClr>
                        <a:buSzPts val="2000"/>
                        <a:buChar char="-"/>
                      </a:pPr>
                      <a:r>
                        <a:rPr lang="en-US" sz="2000" dirty="0">
                          <a:solidFill>
                            <a:srgbClr val="FFFFFF"/>
                          </a:solidFill>
                        </a:rPr>
                        <a:t>using AVR dragon </a:t>
                      </a:r>
                    </a:p>
                    <a:p>
                      <a:pPr marL="457200" lvl="0" indent="-355600" rtl="0">
                        <a:spcBef>
                          <a:spcPts val="0"/>
                        </a:spcBef>
                        <a:spcAft>
                          <a:spcPts val="0"/>
                        </a:spcAft>
                        <a:buClr>
                          <a:srgbClr val="FFFFFF"/>
                        </a:buClr>
                        <a:buSzPts val="2000"/>
                        <a:buChar char="-"/>
                      </a:pPr>
                      <a:r>
                        <a:rPr lang="en-US" sz="2000" dirty="0">
                          <a:solidFill>
                            <a:srgbClr val="FFFFFF"/>
                          </a:solidFill>
                        </a:rPr>
                        <a:t>using the accelerometer to recognize tilts.</a:t>
                      </a:r>
                    </a:p>
                    <a:p>
                      <a:pPr marL="457200" lvl="0" indent="-355600" rtl="0">
                        <a:spcBef>
                          <a:spcPts val="0"/>
                        </a:spcBef>
                        <a:buClr>
                          <a:srgbClr val="FFFFFF"/>
                        </a:buClr>
                        <a:buSzPts val="2000"/>
                        <a:buChar char="-"/>
                      </a:pPr>
                      <a:r>
                        <a:rPr lang="en-US" sz="2000" dirty="0">
                          <a:solidFill>
                            <a:srgbClr val="FFFFFF"/>
                          </a:solidFill>
                        </a:rPr>
                        <a:t>Using 640 for prototype boards.</a:t>
                      </a:r>
                    </a:p>
                    <a:p>
                      <a:pPr marL="101600" lvl="0" indent="0" rtl="0">
                        <a:spcBef>
                          <a:spcPts val="0"/>
                        </a:spcBef>
                        <a:buClr>
                          <a:srgbClr val="FFFFFF"/>
                        </a:buClr>
                        <a:buSzPts val="2000"/>
                        <a:buNone/>
                      </a:pPr>
                      <a:endParaRPr lang="en-US" sz="2000" dirty="0">
                        <a:solidFill>
                          <a:srgbClr val="FFFFFF"/>
                        </a:solidFill>
                      </a:endParaRPr>
                    </a:p>
                  </a:txBody>
                  <a:tcPr marL="91425" marR="91425" marT="91425" marB="91425">
                    <a:lnL w="38100" cap="flat" cmpd="sng">
                      <a:solidFill>
                        <a:srgbClr val="FFFFFF"/>
                      </a:solidFill>
                      <a:prstDash val="solid"/>
                      <a:round/>
                      <a:headEnd type="none" w="med" len="med"/>
                      <a:tailEnd type="none" w="med" len="med"/>
                    </a:lnL>
                    <a:lnR w="38100" cap="flat" cmpd="sng">
                      <a:solidFill>
                        <a:srgbClr val="FFFFFF"/>
                      </a:solidFill>
                      <a:prstDash val="solid"/>
                      <a:round/>
                      <a:headEnd type="none" w="med" len="med"/>
                      <a:tailEnd type="none" w="med" len="med"/>
                    </a:lnR>
                    <a:lnT w="38100"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tcPr>
                </a:tc>
                <a:tc>
                  <a:txBody>
                    <a:bodyPr/>
                    <a:lstStyle/>
                    <a:p>
                      <a:pPr marL="457200" lvl="0" indent="-355600" rtl="0">
                        <a:spcBef>
                          <a:spcPts val="0"/>
                        </a:spcBef>
                        <a:buClr>
                          <a:srgbClr val="FFFFFF"/>
                        </a:buClr>
                        <a:buSzPts val="2000"/>
                        <a:buChar char="-"/>
                      </a:pPr>
                      <a:r>
                        <a:rPr lang="en-US" sz="2000" dirty="0">
                          <a:solidFill>
                            <a:srgbClr val="FFFFFF"/>
                          </a:solidFill>
                        </a:rPr>
                        <a:t>Conducting Meetings effectively.</a:t>
                      </a:r>
                    </a:p>
                    <a:p>
                      <a:pPr marL="457200" lvl="0" indent="-355600" rtl="0">
                        <a:spcBef>
                          <a:spcPts val="0"/>
                        </a:spcBef>
                        <a:buClr>
                          <a:srgbClr val="FFFFFF"/>
                        </a:buClr>
                        <a:buSzPts val="2000"/>
                        <a:buChar char="-"/>
                      </a:pPr>
                      <a:r>
                        <a:rPr lang="en-US" sz="2000" dirty="0">
                          <a:solidFill>
                            <a:srgbClr val="FFFFFF"/>
                          </a:solidFill>
                        </a:rPr>
                        <a:t>Using </a:t>
                      </a:r>
                      <a:r>
                        <a:rPr lang="en-US" sz="2000" dirty="0" err="1">
                          <a:solidFill>
                            <a:srgbClr val="FFFFFF"/>
                          </a:solidFill>
                        </a:rPr>
                        <a:t>EagleCAD</a:t>
                      </a:r>
                      <a:r>
                        <a:rPr lang="en-US" sz="2000" dirty="0">
                          <a:solidFill>
                            <a:srgbClr val="FFFFFF"/>
                          </a:solidFill>
                        </a:rPr>
                        <a:t>: Layout and Schematic design.</a:t>
                      </a:r>
                    </a:p>
                    <a:p>
                      <a:pPr marL="457200" lvl="0" indent="-355600" rtl="0">
                        <a:spcBef>
                          <a:spcPts val="0"/>
                        </a:spcBef>
                        <a:buClr>
                          <a:srgbClr val="FFFFFF"/>
                        </a:buClr>
                        <a:buSzPts val="2000"/>
                        <a:buChar char="-"/>
                      </a:pPr>
                      <a:r>
                        <a:rPr lang="en-US" sz="2000" dirty="0">
                          <a:solidFill>
                            <a:srgbClr val="FFFFFF"/>
                          </a:solidFill>
                        </a:rPr>
                        <a:t>Coding with Arduino as programmer.</a:t>
                      </a:r>
                    </a:p>
                    <a:p>
                      <a:pPr marL="457200" lvl="0" indent="-355600" rtl="0">
                        <a:spcBef>
                          <a:spcPts val="0"/>
                        </a:spcBef>
                        <a:buClr>
                          <a:srgbClr val="FFFFFF"/>
                        </a:buClr>
                        <a:buSzPts val="2000"/>
                        <a:buChar char="-"/>
                      </a:pPr>
                      <a:r>
                        <a:rPr lang="en-US" sz="2000" dirty="0">
                          <a:solidFill>
                            <a:srgbClr val="FFFFFF"/>
                          </a:solidFill>
                        </a:rPr>
                        <a:t>Using accelerometer and </a:t>
                      </a:r>
                      <a:r>
                        <a:rPr lang="en-US" sz="2000" dirty="0" err="1">
                          <a:solidFill>
                            <a:srgbClr val="FFFFFF"/>
                          </a:solidFill>
                        </a:rPr>
                        <a:t>Tx</a:t>
                      </a:r>
                      <a:r>
                        <a:rPr lang="en-US" sz="2000" dirty="0">
                          <a:solidFill>
                            <a:srgbClr val="FFFFFF"/>
                          </a:solidFill>
                        </a:rPr>
                        <a:t>/Rx modules.</a:t>
                      </a:r>
                    </a:p>
                    <a:p>
                      <a:pPr marL="457200" lvl="0" indent="-355600" rtl="0">
                        <a:spcBef>
                          <a:spcPts val="0"/>
                        </a:spcBef>
                        <a:buClr>
                          <a:srgbClr val="FFFFFF"/>
                        </a:buClr>
                        <a:buSzPts val="2000"/>
                        <a:buChar char="-"/>
                      </a:pPr>
                      <a:endParaRPr sz="2000" dirty="0">
                        <a:solidFill>
                          <a:srgbClr val="FFFFFF"/>
                        </a:solidFill>
                      </a:endParaRPr>
                    </a:p>
                  </a:txBody>
                  <a:tcPr marL="91425" marR="91425" marT="91425" marB="91425">
                    <a:lnL w="38100" cap="flat" cmpd="sng">
                      <a:solidFill>
                        <a:srgbClr val="FFFFFF"/>
                      </a:solidFill>
                      <a:prstDash val="solid"/>
                      <a:round/>
                      <a:headEnd type="none" w="med" len="med"/>
                      <a:tailEnd type="none" w="med" len="med"/>
                    </a:lnL>
                    <a:lnR w="38100" cap="flat" cmpd="sng">
                      <a:solidFill>
                        <a:srgbClr val="FFFFFF"/>
                      </a:solidFill>
                      <a:prstDash val="solid"/>
                      <a:round/>
                      <a:headEnd type="none" w="med" len="med"/>
                      <a:tailEnd type="none" w="med" len="med"/>
                    </a:lnR>
                    <a:lnT w="38100"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tcPr>
                </a:tc>
                <a:tc>
                  <a:txBody>
                    <a:bodyPr/>
                    <a:lstStyle/>
                    <a:p>
                      <a:pPr marL="457200" lvl="0" indent="-355600" rtl="0">
                        <a:spcBef>
                          <a:spcPts val="0"/>
                        </a:spcBef>
                        <a:spcAft>
                          <a:spcPts val="0"/>
                        </a:spcAft>
                        <a:buClr>
                          <a:srgbClr val="FFFFFF"/>
                        </a:buClr>
                        <a:buSzPts val="2000"/>
                        <a:buChar char="-"/>
                      </a:pPr>
                      <a:r>
                        <a:rPr lang="en-US" sz="2000" dirty="0">
                          <a:solidFill>
                            <a:srgbClr val="FFFFFF"/>
                          </a:solidFill>
                        </a:rPr>
                        <a:t>Testing the RX and Rx pair for range </a:t>
                      </a:r>
                    </a:p>
                    <a:p>
                      <a:pPr marL="457200" lvl="0" indent="-355600" rtl="0">
                        <a:spcBef>
                          <a:spcPts val="0"/>
                        </a:spcBef>
                        <a:spcAft>
                          <a:spcPts val="0"/>
                        </a:spcAft>
                        <a:buClr>
                          <a:srgbClr val="FFFFFF"/>
                        </a:buClr>
                        <a:buSzPts val="2000"/>
                        <a:buChar char="-"/>
                      </a:pPr>
                      <a:r>
                        <a:rPr lang="en-US" sz="2000" dirty="0">
                          <a:solidFill>
                            <a:srgbClr val="FFFFFF"/>
                          </a:solidFill>
                        </a:rPr>
                        <a:t>soldering components onto the PCB</a:t>
                      </a:r>
                    </a:p>
                    <a:p>
                      <a:pPr marL="457200" lvl="0" indent="-355600" rtl="0">
                        <a:spcBef>
                          <a:spcPts val="0"/>
                        </a:spcBef>
                        <a:spcAft>
                          <a:spcPts val="0"/>
                        </a:spcAft>
                        <a:buClr>
                          <a:srgbClr val="FFFFFF"/>
                        </a:buClr>
                        <a:buSzPts val="2000"/>
                        <a:buChar char="-"/>
                      </a:pPr>
                      <a:r>
                        <a:rPr lang="en-US" sz="2000" dirty="0">
                          <a:solidFill>
                            <a:srgbClr val="FFFFFF"/>
                          </a:solidFill>
                        </a:rPr>
                        <a:t>using transceivers</a:t>
                      </a:r>
                    </a:p>
                    <a:p>
                      <a:pPr marL="457200" lvl="0" indent="-355600" rtl="0">
                        <a:spcBef>
                          <a:spcPts val="0"/>
                        </a:spcBef>
                        <a:spcAft>
                          <a:spcPts val="0"/>
                        </a:spcAft>
                        <a:buClr>
                          <a:srgbClr val="FFFFFF"/>
                        </a:buClr>
                        <a:buSzPts val="2000"/>
                        <a:buChar char="-"/>
                      </a:pPr>
                      <a:r>
                        <a:rPr lang="en-US" sz="2000" dirty="0">
                          <a:solidFill>
                            <a:srgbClr val="FFFFFF"/>
                          </a:solidFill>
                        </a:rPr>
                        <a:t>schematic design </a:t>
                      </a:r>
                    </a:p>
                    <a:p>
                      <a:pPr marL="457200" lvl="0" indent="-355600" rtl="0">
                        <a:spcBef>
                          <a:spcPts val="0"/>
                        </a:spcBef>
                        <a:buClr>
                          <a:srgbClr val="FFFFFF"/>
                        </a:buClr>
                        <a:buSzPts val="2000"/>
                        <a:buChar char="-"/>
                      </a:pPr>
                      <a:r>
                        <a:rPr lang="en-US" sz="2000" dirty="0">
                          <a:solidFill>
                            <a:srgbClr val="FFFFFF"/>
                          </a:solidFill>
                        </a:rPr>
                        <a:t>testing the circuit (power test)</a:t>
                      </a:r>
                    </a:p>
                  </a:txBody>
                  <a:tcPr marL="91425" marR="91425" marT="91425" marB="91425">
                    <a:lnL w="38100" cap="flat" cmpd="sng">
                      <a:solidFill>
                        <a:srgbClr val="FFFFFF"/>
                      </a:solidFill>
                      <a:prstDash val="solid"/>
                      <a:round/>
                      <a:headEnd type="none" w="med" len="med"/>
                      <a:tailEnd type="none" w="med" len="med"/>
                    </a:lnL>
                    <a:lnR w="38100" cap="flat" cmpd="sng">
                      <a:solidFill>
                        <a:srgbClr val="FFFFFF"/>
                      </a:solidFill>
                      <a:prstDash val="solid"/>
                      <a:round/>
                      <a:headEnd type="none" w="med" len="med"/>
                      <a:tailEnd type="none" w="med" len="med"/>
                    </a:lnR>
                    <a:lnT w="38100"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tcPr>
                </a:tc>
                <a:tc>
                  <a:txBody>
                    <a:bodyPr/>
                    <a:lstStyle/>
                    <a:p>
                      <a:pPr rtl="0" fontAlgn="base"/>
                      <a:r>
                        <a:rPr lang="en-US" sz="1800" b="0" i="0" u="none" strike="noStrike" kern="1200" dirty="0">
                          <a:solidFill>
                            <a:schemeClr val="tx1"/>
                          </a:solidFill>
                          <a:effectLst/>
                          <a:latin typeface="+mn-lt"/>
                          <a:ea typeface="+mn-ea"/>
                          <a:cs typeface="+mn-cs"/>
                        </a:rPr>
                        <a:t>- Using </a:t>
                      </a:r>
                      <a:r>
                        <a:rPr lang="en-US" sz="1800" b="0" i="0" u="none" strike="noStrike" kern="1200" dirty="0" err="1">
                          <a:solidFill>
                            <a:schemeClr val="tx1"/>
                          </a:solidFill>
                          <a:effectLst/>
                          <a:latin typeface="+mn-lt"/>
                          <a:ea typeface="+mn-ea"/>
                          <a:cs typeface="+mn-cs"/>
                        </a:rPr>
                        <a:t>EagleCAD</a:t>
                      </a:r>
                      <a:r>
                        <a:rPr lang="en-US" sz="1800" b="0" i="0" u="none" strike="noStrike" kern="1200" dirty="0">
                          <a:solidFill>
                            <a:schemeClr val="tx1"/>
                          </a:solidFill>
                          <a:effectLst/>
                          <a:latin typeface="+mn-lt"/>
                          <a:ea typeface="+mn-ea"/>
                          <a:cs typeface="+mn-cs"/>
                        </a:rPr>
                        <a:t> to design schematics and board layouts</a:t>
                      </a:r>
                    </a:p>
                    <a:p>
                      <a:pPr rtl="0" fontAlgn="base"/>
                      <a:r>
                        <a:rPr lang="en-US" sz="1800" b="0" i="0" u="none" strike="noStrike" kern="1200" dirty="0">
                          <a:solidFill>
                            <a:schemeClr val="tx1"/>
                          </a:solidFill>
                          <a:effectLst/>
                          <a:latin typeface="+mn-lt"/>
                          <a:ea typeface="+mn-ea"/>
                          <a:cs typeface="+mn-cs"/>
                        </a:rPr>
                        <a:t>- Overall design and operation of a project</a:t>
                      </a:r>
                    </a:p>
                    <a:p>
                      <a:pPr rtl="0" fontAlgn="base"/>
                      <a:r>
                        <a:rPr lang="en-US" sz="1800" b="0" i="0" u="none" strike="noStrike" kern="1200" dirty="0">
                          <a:solidFill>
                            <a:schemeClr val="tx1"/>
                          </a:solidFill>
                          <a:effectLst/>
                          <a:latin typeface="+mn-lt"/>
                          <a:ea typeface="+mn-ea"/>
                          <a:cs typeface="+mn-cs"/>
                        </a:rPr>
                        <a:t>TX/RX communication</a:t>
                      </a:r>
                    </a:p>
                    <a:p>
                      <a:pPr rtl="0" fontAlgn="base"/>
                      <a:r>
                        <a:rPr lang="en-US" sz="1800" b="0" i="0" u="none" strike="noStrike" kern="1200" dirty="0">
                          <a:solidFill>
                            <a:schemeClr val="tx1"/>
                          </a:solidFill>
                          <a:effectLst/>
                          <a:latin typeface="+mn-lt"/>
                          <a:ea typeface="+mn-ea"/>
                          <a:cs typeface="+mn-cs"/>
                        </a:rPr>
                        <a:t>- Debugging software</a:t>
                      </a:r>
                    </a:p>
                    <a:p>
                      <a:pPr rtl="0" fontAlgn="base"/>
                      <a:r>
                        <a:rPr lang="en-US" sz="1800" b="0" i="0" u="none" strike="noStrike" kern="1200" dirty="0">
                          <a:solidFill>
                            <a:schemeClr val="tx1"/>
                          </a:solidFill>
                          <a:effectLst/>
                          <a:latin typeface="+mn-lt"/>
                          <a:ea typeface="+mn-ea"/>
                          <a:cs typeface="+mn-cs"/>
                        </a:rPr>
                        <a:t>- Developing documentations related to the project. </a:t>
                      </a:r>
                    </a:p>
                    <a:p>
                      <a:pPr marL="0" lvl="0" indent="0" rtl="0">
                        <a:spcBef>
                          <a:spcPts val="0"/>
                        </a:spcBef>
                        <a:buNone/>
                      </a:pPr>
                      <a:endParaRPr sz="2000" dirty="0">
                        <a:solidFill>
                          <a:srgbClr val="FFFFFF"/>
                        </a:solidFill>
                      </a:endParaRPr>
                    </a:p>
                  </a:txBody>
                  <a:tcPr marL="91425" marR="91425" marT="91425" marB="91425">
                    <a:lnL w="38100" cap="flat" cmpd="sng">
                      <a:solidFill>
                        <a:srgbClr val="FFFFFF"/>
                      </a:solidFill>
                      <a:prstDash val="solid"/>
                      <a:round/>
                      <a:headEnd type="none" w="med" len="med"/>
                      <a:tailEnd type="none" w="med" len="med"/>
                    </a:lnL>
                    <a:lnR w="38100" cap="flat" cmpd="sng">
                      <a:solidFill>
                        <a:srgbClr val="FFFFFF"/>
                      </a:solidFill>
                      <a:prstDash val="solid"/>
                      <a:round/>
                      <a:headEnd type="none" w="med" len="med"/>
                      <a:tailEnd type="none" w="med" len="med"/>
                    </a:lnR>
                    <a:lnT w="38100"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639684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xfrm>
            <a:off x="1141413" y="618518"/>
            <a:ext cx="9906000" cy="540900"/>
          </a:xfrm>
          <a:prstGeom prst="rect">
            <a:avLst/>
          </a:prstGeom>
          <a:noFill/>
          <a:ln>
            <a:noFill/>
          </a:ln>
        </p:spPr>
        <p:txBody>
          <a:bodyPr wrap="square" lIns="91425" tIns="45700" rIns="91425" bIns="45700" anchor="ctr" anchorCtr="0">
            <a:noAutofit/>
          </a:bodyPr>
          <a:lstStyle/>
          <a:p>
            <a:pPr marL="0" marR="0" lvl="0" indent="-205740" algn="l" rtl="0">
              <a:lnSpc>
                <a:spcPct val="90000"/>
              </a:lnSpc>
              <a:spcBef>
                <a:spcPts val="0"/>
              </a:spcBef>
              <a:buClr>
                <a:schemeClr val="lt1"/>
              </a:buClr>
              <a:buSzPts val="3240"/>
              <a:buFont typeface="Questrial"/>
              <a:buNone/>
            </a:pPr>
            <a:r>
              <a:rPr lang="en-US" sz="3240"/>
              <a:t>Possible Future Improvements</a:t>
            </a:r>
          </a:p>
        </p:txBody>
      </p:sp>
      <p:sp>
        <p:nvSpPr>
          <p:cNvPr id="551" name="Shape 551"/>
          <p:cNvSpPr txBox="1"/>
          <p:nvPr/>
        </p:nvSpPr>
        <p:spPr>
          <a:xfrm>
            <a:off x="1522900" y="1705925"/>
            <a:ext cx="8716800" cy="4494900"/>
          </a:xfrm>
          <a:prstGeom prst="rect">
            <a:avLst/>
          </a:prstGeom>
          <a:noFill/>
          <a:ln>
            <a:noFill/>
          </a:ln>
        </p:spPr>
        <p:txBody>
          <a:bodyPr wrap="square" lIns="91425" tIns="91425" rIns="91425" bIns="91425" anchor="t" anchorCtr="0">
            <a:noAutofit/>
          </a:bodyPr>
          <a:lstStyle/>
          <a:p>
            <a:pPr marL="457200" lvl="0" indent="-368300" rtl="0">
              <a:lnSpc>
                <a:spcPct val="115000"/>
              </a:lnSpc>
              <a:spcBef>
                <a:spcPts val="0"/>
              </a:spcBef>
              <a:buClr>
                <a:schemeClr val="lt1"/>
              </a:buClr>
              <a:buSzPts val="2200"/>
              <a:buFont typeface="Questrial"/>
              <a:buAutoNum type="arabicPeriod"/>
            </a:pPr>
            <a:r>
              <a:rPr lang="en-US" sz="2200">
                <a:solidFill>
                  <a:schemeClr val="lt1"/>
                </a:solidFill>
                <a:latin typeface="Questrial"/>
                <a:ea typeface="Questrial"/>
                <a:cs typeface="Questrial"/>
                <a:sym typeface="Questrial"/>
              </a:rPr>
              <a:t>Have two microprocessors on the actual PCB. </a:t>
            </a:r>
          </a:p>
          <a:p>
            <a:pPr marL="914400" lvl="1" indent="-368300" rtl="0">
              <a:lnSpc>
                <a:spcPct val="115000"/>
              </a:lnSpc>
              <a:spcBef>
                <a:spcPts val="0"/>
              </a:spcBef>
              <a:buClr>
                <a:schemeClr val="lt1"/>
              </a:buClr>
              <a:buSzPts val="2200"/>
              <a:buFont typeface="Questrial"/>
              <a:buChar char="○"/>
            </a:pPr>
            <a:r>
              <a:rPr lang="en-US" sz="2200">
                <a:solidFill>
                  <a:schemeClr val="lt1"/>
                </a:solidFill>
                <a:latin typeface="Questrial"/>
                <a:ea typeface="Questrial"/>
                <a:cs typeface="Questrial"/>
                <a:sym typeface="Questrial"/>
              </a:rPr>
              <a:t>This was done in the prototype PCB boards using the A640 printer in the EPL lab. Since it involved two MCUs, we decided to use a simplified version while designing the PCB boards. </a:t>
            </a:r>
          </a:p>
          <a:p>
            <a:pPr marL="457200" lvl="0" indent="0" rtl="0">
              <a:lnSpc>
                <a:spcPct val="115000"/>
              </a:lnSpc>
              <a:spcBef>
                <a:spcPts val="0"/>
              </a:spcBef>
              <a:buNone/>
            </a:pPr>
            <a:endParaRPr sz="2200">
              <a:solidFill>
                <a:schemeClr val="lt1"/>
              </a:solidFill>
              <a:latin typeface="Questrial"/>
              <a:ea typeface="Questrial"/>
              <a:cs typeface="Questrial"/>
              <a:sym typeface="Questrial"/>
            </a:endParaRPr>
          </a:p>
          <a:p>
            <a:pPr marL="457200" lvl="0" indent="-368300" rtl="0">
              <a:lnSpc>
                <a:spcPct val="115000"/>
              </a:lnSpc>
              <a:spcBef>
                <a:spcPts val="0"/>
              </a:spcBef>
              <a:buClr>
                <a:schemeClr val="lt1"/>
              </a:buClr>
              <a:buSzPts val="2200"/>
              <a:buFont typeface="Questrial"/>
              <a:buAutoNum type="arabicPeriod"/>
            </a:pPr>
            <a:r>
              <a:rPr lang="en-US" sz="2200">
                <a:solidFill>
                  <a:schemeClr val="lt1"/>
                </a:solidFill>
                <a:latin typeface="Questrial"/>
                <a:ea typeface="Questrial"/>
                <a:cs typeface="Questrial"/>
                <a:sym typeface="Questrial"/>
              </a:rPr>
              <a:t>Use a power supply regulator to take greater ranges of input voltages to control heavy power consumption vehicles or devices. </a:t>
            </a:r>
          </a:p>
          <a:p>
            <a:pPr marL="0" lvl="0" indent="0" rtl="0">
              <a:lnSpc>
                <a:spcPct val="115000"/>
              </a:lnSpc>
              <a:spcBef>
                <a:spcPts val="0"/>
              </a:spcBef>
              <a:buNone/>
            </a:pPr>
            <a:endParaRPr sz="2200">
              <a:solidFill>
                <a:schemeClr val="lt1"/>
              </a:solidFill>
              <a:latin typeface="Questrial"/>
              <a:ea typeface="Questrial"/>
              <a:cs typeface="Questrial"/>
              <a:sym typeface="Questrial"/>
            </a:endParaRPr>
          </a:p>
          <a:p>
            <a:pPr marL="457200" lvl="0" indent="-368300" rtl="0">
              <a:lnSpc>
                <a:spcPct val="115000"/>
              </a:lnSpc>
              <a:spcBef>
                <a:spcPts val="0"/>
              </a:spcBef>
              <a:buClr>
                <a:schemeClr val="lt1"/>
              </a:buClr>
              <a:buSzPts val="2200"/>
              <a:buFont typeface="Questrial"/>
              <a:buAutoNum type="arabicPeriod"/>
            </a:pPr>
            <a:r>
              <a:rPr lang="en-US" sz="2200">
                <a:solidFill>
                  <a:schemeClr val="lt1"/>
                </a:solidFill>
                <a:latin typeface="Questrial"/>
                <a:ea typeface="Questrial"/>
                <a:cs typeface="Questrial"/>
                <a:sym typeface="Questrial"/>
              </a:rPr>
              <a:t>Create and use a wifi module to communicate wirelessly.</a:t>
            </a:r>
          </a:p>
        </p:txBody>
      </p:sp>
    </p:spTree>
    <p:extLst>
      <p:ext uri="{BB962C8B-B14F-4D97-AF65-F5344CB8AC3E}">
        <p14:creationId xmlns:p14="http://schemas.microsoft.com/office/powerpoint/2010/main" val="20262768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txBox="1"/>
          <p:nvPr/>
        </p:nvSpPr>
        <p:spPr>
          <a:xfrm>
            <a:off x="1543900" y="1369850"/>
            <a:ext cx="8716800" cy="4494900"/>
          </a:xfrm>
          <a:prstGeom prst="rect">
            <a:avLst/>
          </a:prstGeom>
          <a:noFill/>
          <a:ln>
            <a:noFill/>
          </a:ln>
        </p:spPr>
        <p:txBody>
          <a:bodyPr wrap="square" lIns="91425" tIns="91425" rIns="91425" bIns="91425" anchor="t" anchorCtr="0">
            <a:noAutofit/>
          </a:bodyPr>
          <a:lstStyle/>
          <a:p>
            <a:pPr marL="0" lvl="0" indent="0" algn="ctr" rtl="0">
              <a:lnSpc>
                <a:spcPct val="115000"/>
              </a:lnSpc>
              <a:spcBef>
                <a:spcPts val="0"/>
              </a:spcBef>
              <a:buNone/>
            </a:pPr>
            <a:endParaRPr sz="6000">
              <a:solidFill>
                <a:schemeClr val="lt1"/>
              </a:solidFill>
              <a:latin typeface="Questrial"/>
              <a:ea typeface="Questrial"/>
              <a:cs typeface="Questrial"/>
              <a:sym typeface="Questrial"/>
            </a:endParaRPr>
          </a:p>
          <a:p>
            <a:pPr marL="0" lvl="0" indent="0" algn="ctr" rtl="0">
              <a:lnSpc>
                <a:spcPct val="115000"/>
              </a:lnSpc>
              <a:spcBef>
                <a:spcPts val="0"/>
              </a:spcBef>
              <a:buNone/>
            </a:pPr>
            <a:r>
              <a:rPr lang="en-US" sz="6000">
                <a:solidFill>
                  <a:schemeClr val="lt1"/>
                </a:solidFill>
                <a:latin typeface="Questrial"/>
                <a:ea typeface="Questrial"/>
                <a:cs typeface="Questrial"/>
                <a:sym typeface="Questrial"/>
              </a:rPr>
              <a:t>Any Questions?</a:t>
            </a:r>
          </a:p>
        </p:txBody>
      </p:sp>
    </p:spTree>
    <p:extLst>
      <p:ext uri="{BB962C8B-B14F-4D97-AF65-F5344CB8AC3E}">
        <p14:creationId xmlns:p14="http://schemas.microsoft.com/office/powerpoint/2010/main" val="147283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62B60-E2F7-4EF2-B166-5775B3A30F61}"/>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F4370E4D-8C3C-4894-A9AD-FC9FB35BF556}"/>
              </a:ext>
            </a:extLst>
          </p:cNvPr>
          <p:cNvSpPr>
            <a:spLocks noGrp="1"/>
          </p:cNvSpPr>
          <p:nvPr>
            <p:ph idx="1"/>
          </p:nvPr>
        </p:nvSpPr>
        <p:spPr/>
        <p:txBody>
          <a:bodyPr/>
          <a:lstStyle/>
          <a:p>
            <a:r>
              <a:rPr lang="en-US" dirty="0"/>
              <a:t>To explore and innovate</a:t>
            </a:r>
          </a:p>
          <a:p>
            <a:r>
              <a:rPr lang="en-US" dirty="0"/>
              <a:t>Ease of use</a:t>
            </a:r>
          </a:p>
          <a:p>
            <a:pPr marL="0" indent="0">
              <a:buNone/>
            </a:pPr>
            <a:endParaRPr lang="en-US" dirty="0"/>
          </a:p>
        </p:txBody>
      </p:sp>
    </p:spTree>
    <p:extLst>
      <p:ext uri="{BB962C8B-B14F-4D97-AF65-F5344CB8AC3E}">
        <p14:creationId xmlns:p14="http://schemas.microsoft.com/office/powerpoint/2010/main" val="1292009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62B60-E2F7-4EF2-B166-5775B3A30F61}"/>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F4370E4D-8C3C-4894-A9AD-FC9FB35BF556}"/>
              </a:ext>
            </a:extLst>
          </p:cNvPr>
          <p:cNvSpPr>
            <a:spLocks noGrp="1"/>
          </p:cNvSpPr>
          <p:nvPr>
            <p:ph idx="1"/>
          </p:nvPr>
        </p:nvSpPr>
        <p:spPr/>
        <p:txBody>
          <a:bodyPr/>
          <a:lstStyle/>
          <a:p>
            <a:r>
              <a:rPr lang="en-US" dirty="0"/>
              <a:t>To explore and innovate</a:t>
            </a:r>
          </a:p>
          <a:p>
            <a:r>
              <a:rPr lang="en-US" dirty="0"/>
              <a:t>Ease of use</a:t>
            </a:r>
          </a:p>
          <a:p>
            <a:r>
              <a:rPr lang="en-US" dirty="0"/>
              <a:t>Applicable to any moving device</a:t>
            </a:r>
          </a:p>
        </p:txBody>
      </p:sp>
    </p:spTree>
    <p:extLst>
      <p:ext uri="{BB962C8B-B14F-4D97-AF65-F5344CB8AC3E}">
        <p14:creationId xmlns:p14="http://schemas.microsoft.com/office/powerpoint/2010/main" val="1892409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62B60-E2F7-4EF2-B166-5775B3A30F61}"/>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F4370E4D-8C3C-4894-A9AD-FC9FB35BF556}"/>
              </a:ext>
            </a:extLst>
          </p:cNvPr>
          <p:cNvSpPr>
            <a:spLocks noGrp="1"/>
          </p:cNvSpPr>
          <p:nvPr>
            <p:ph idx="1"/>
          </p:nvPr>
        </p:nvSpPr>
        <p:spPr/>
        <p:txBody>
          <a:bodyPr/>
          <a:lstStyle/>
          <a:p>
            <a:r>
              <a:rPr lang="en-US" dirty="0"/>
              <a:t>To explore and innovate</a:t>
            </a:r>
          </a:p>
          <a:p>
            <a:r>
              <a:rPr lang="en-US" dirty="0"/>
              <a:t>Ease of use</a:t>
            </a:r>
          </a:p>
          <a:p>
            <a:r>
              <a:rPr lang="en-US" dirty="0"/>
              <a:t>Applicable to any moving device</a:t>
            </a:r>
          </a:p>
          <a:p>
            <a:r>
              <a:rPr lang="en-US" dirty="0"/>
              <a:t>Low effort, wireless control</a:t>
            </a:r>
          </a:p>
        </p:txBody>
      </p:sp>
    </p:spTree>
    <p:extLst>
      <p:ext uri="{BB962C8B-B14F-4D97-AF65-F5344CB8AC3E}">
        <p14:creationId xmlns:p14="http://schemas.microsoft.com/office/powerpoint/2010/main" val="283328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62B60-E2F7-4EF2-B166-5775B3A30F61}"/>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F4370E4D-8C3C-4894-A9AD-FC9FB35BF556}"/>
              </a:ext>
            </a:extLst>
          </p:cNvPr>
          <p:cNvSpPr>
            <a:spLocks noGrp="1"/>
          </p:cNvSpPr>
          <p:nvPr>
            <p:ph idx="1"/>
          </p:nvPr>
        </p:nvSpPr>
        <p:spPr/>
        <p:txBody>
          <a:bodyPr/>
          <a:lstStyle/>
          <a:p>
            <a:r>
              <a:rPr lang="en-US" dirty="0"/>
              <a:t>To explore and innovate</a:t>
            </a:r>
          </a:p>
          <a:p>
            <a:r>
              <a:rPr lang="en-US" dirty="0"/>
              <a:t>Ease of use</a:t>
            </a:r>
          </a:p>
          <a:p>
            <a:r>
              <a:rPr lang="en-US" dirty="0"/>
              <a:t>Applicable to any moving device</a:t>
            </a:r>
          </a:p>
          <a:p>
            <a:r>
              <a:rPr lang="en-US" dirty="0"/>
              <a:t>Low effort, wireless control</a:t>
            </a:r>
          </a:p>
          <a:p>
            <a:r>
              <a:rPr lang="en-US" dirty="0"/>
              <a:t>It’s cool</a:t>
            </a:r>
          </a:p>
        </p:txBody>
      </p:sp>
    </p:spTree>
    <p:extLst>
      <p:ext uri="{BB962C8B-B14F-4D97-AF65-F5344CB8AC3E}">
        <p14:creationId xmlns:p14="http://schemas.microsoft.com/office/powerpoint/2010/main" val="1058727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02ABA-303D-46C5-855A-3AA1F646C5F1}"/>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D327D7CE-B945-4AE3-984A-88405D89D1BB}"/>
              </a:ext>
            </a:extLst>
          </p:cNvPr>
          <p:cNvSpPr>
            <a:spLocks noGrp="1"/>
          </p:cNvSpPr>
          <p:nvPr>
            <p:ph idx="1"/>
          </p:nvPr>
        </p:nvSpPr>
        <p:spPr>
          <a:xfrm>
            <a:off x="834657" y="2296621"/>
            <a:ext cx="10519510" cy="3541714"/>
          </a:xfrm>
        </p:spPr>
        <p:txBody>
          <a:bodyPr>
            <a:normAutofit fontScale="92500"/>
          </a:bodyPr>
          <a:lstStyle/>
          <a:p>
            <a:pPr marL="0" indent="0">
              <a:buNone/>
            </a:pPr>
            <a:r>
              <a:rPr lang="en-US" sz="3000" dirty="0"/>
              <a:t>To design and build a working </a:t>
            </a:r>
            <a:r>
              <a:rPr lang="en-US" sz="3000" dirty="0" err="1"/>
              <a:t>protoype</a:t>
            </a:r>
            <a:r>
              <a:rPr lang="en-US" sz="3000" dirty="0"/>
              <a:t> of a remote control system that:</a:t>
            </a:r>
          </a:p>
          <a:p>
            <a:r>
              <a:rPr lang="en-US" dirty="0"/>
              <a:t>Relies on hand gestures to move drivable objects</a:t>
            </a:r>
          </a:p>
          <a:p>
            <a:r>
              <a:rPr lang="en-US" dirty="0"/>
              <a:t>Is easy to use</a:t>
            </a:r>
          </a:p>
          <a:p>
            <a:r>
              <a:rPr lang="en-US" dirty="0"/>
              <a:t>Is inexpensive (&lt; $50 per unit)</a:t>
            </a:r>
          </a:p>
          <a:p>
            <a:r>
              <a:rPr lang="en-US" dirty="0"/>
              <a:t>Consumes low power</a:t>
            </a:r>
          </a:p>
          <a:p>
            <a:r>
              <a:rPr lang="en-US" dirty="0"/>
              <a:t>Serves as a proof of concept to be developed further for varied applications</a:t>
            </a:r>
          </a:p>
        </p:txBody>
      </p:sp>
    </p:spTree>
    <p:extLst>
      <p:ext uri="{BB962C8B-B14F-4D97-AF65-F5344CB8AC3E}">
        <p14:creationId xmlns:p14="http://schemas.microsoft.com/office/powerpoint/2010/main" val="2742769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C6F8C-222F-4376-9BC2-8A9879803C49}"/>
              </a:ext>
            </a:extLst>
          </p:cNvPr>
          <p:cNvSpPr>
            <a:spLocks noGrp="1"/>
          </p:cNvSpPr>
          <p:nvPr>
            <p:ph type="title"/>
          </p:nvPr>
        </p:nvSpPr>
        <p:spPr>
          <a:xfrm>
            <a:off x="1141413" y="618518"/>
            <a:ext cx="9905998" cy="965185"/>
          </a:xfrm>
        </p:spPr>
        <p:txBody>
          <a:bodyPr/>
          <a:lstStyle/>
          <a:p>
            <a:r>
              <a:rPr lang="en-US" dirty="0"/>
              <a:t>Alternatives</a:t>
            </a:r>
          </a:p>
        </p:txBody>
      </p:sp>
      <p:pic>
        <p:nvPicPr>
          <p:cNvPr id="1026" name="Picture 2" descr="https://www.otto-controls.com/-/media/products/joysticks/jhsffrictionholdhalleffectjoystick/jhsf-picture-a-web.ashx">
            <a:extLst>
              <a:ext uri="{FF2B5EF4-FFF2-40B4-BE49-F238E27FC236}">
                <a16:creationId xmlns:a16="http://schemas.microsoft.com/office/drawing/2014/main" id="{8AB14E96-B625-46FF-BD28-B61B8DD4223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5273" y="1516692"/>
            <a:ext cx="3567737" cy="382461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B4D9665-3CD0-45F2-9575-FD53B570E740}"/>
              </a:ext>
            </a:extLst>
          </p:cNvPr>
          <p:cNvSpPr txBox="1"/>
          <p:nvPr/>
        </p:nvSpPr>
        <p:spPr>
          <a:xfrm>
            <a:off x="3843010" y="1516692"/>
            <a:ext cx="7154944" cy="461665"/>
          </a:xfrm>
          <a:prstGeom prst="rect">
            <a:avLst/>
          </a:prstGeom>
          <a:noFill/>
        </p:spPr>
        <p:txBody>
          <a:bodyPr wrap="square" rtlCol="0">
            <a:spAutoFit/>
          </a:bodyPr>
          <a:lstStyle/>
          <a:p>
            <a:r>
              <a:rPr lang="en-US" sz="2400" dirty="0"/>
              <a:t>The joystick is the main alternative to our </a:t>
            </a:r>
            <a:r>
              <a:rPr lang="en-US" sz="2400" dirty="0" err="1"/>
              <a:t>Gecobot</a:t>
            </a:r>
            <a:r>
              <a:rPr lang="en-US" sz="2400" dirty="0"/>
              <a:t> system</a:t>
            </a:r>
          </a:p>
        </p:txBody>
      </p:sp>
      <p:graphicFrame>
        <p:nvGraphicFramePr>
          <p:cNvPr id="5" name="Table 4">
            <a:extLst>
              <a:ext uri="{FF2B5EF4-FFF2-40B4-BE49-F238E27FC236}">
                <a16:creationId xmlns:a16="http://schemas.microsoft.com/office/drawing/2014/main" id="{39C740F5-73B5-4036-9997-236E1C04AE7B}"/>
              </a:ext>
            </a:extLst>
          </p:cNvPr>
          <p:cNvGraphicFramePr>
            <a:graphicFrameLocks noGrp="1"/>
          </p:cNvGraphicFramePr>
          <p:nvPr>
            <p:extLst>
              <p:ext uri="{D42A27DB-BD31-4B8C-83A1-F6EECF244321}">
                <p14:modId xmlns:p14="http://schemas.microsoft.com/office/powerpoint/2010/main" val="3510872039"/>
              </p:ext>
            </p:extLst>
          </p:nvPr>
        </p:nvGraphicFramePr>
        <p:xfrm>
          <a:off x="3356482" y="2244420"/>
          <a:ext cx="8128000" cy="2830824"/>
        </p:xfrm>
        <a:graphic>
          <a:graphicData uri="http://schemas.openxmlformats.org/drawingml/2006/table">
            <a:tbl>
              <a:tblPr firstRow="1" bandRow="1">
                <a:tableStyleId>{FABFCF23-3B69-468F-B69F-88F6DE6A72F2}</a:tableStyleId>
              </a:tblPr>
              <a:tblGrid>
                <a:gridCol w="4064000">
                  <a:extLst>
                    <a:ext uri="{9D8B030D-6E8A-4147-A177-3AD203B41FA5}">
                      <a16:colId xmlns:a16="http://schemas.microsoft.com/office/drawing/2014/main" val="542188233"/>
                    </a:ext>
                  </a:extLst>
                </a:gridCol>
                <a:gridCol w="4064000">
                  <a:extLst>
                    <a:ext uri="{9D8B030D-6E8A-4147-A177-3AD203B41FA5}">
                      <a16:colId xmlns:a16="http://schemas.microsoft.com/office/drawing/2014/main" val="2180170555"/>
                    </a:ext>
                  </a:extLst>
                </a:gridCol>
              </a:tblGrid>
              <a:tr h="638808">
                <a:tc>
                  <a:txBody>
                    <a:bodyPr/>
                    <a:lstStyle/>
                    <a:p>
                      <a:pPr algn="ctr"/>
                      <a:r>
                        <a:rPr lang="en-US" dirty="0"/>
                        <a:t>Advantages</a:t>
                      </a:r>
                    </a:p>
                  </a:txBody>
                  <a:tcPr anchor="ctr"/>
                </a:tc>
                <a:tc>
                  <a:txBody>
                    <a:bodyPr/>
                    <a:lstStyle/>
                    <a:p>
                      <a:pPr algn="ctr"/>
                      <a:r>
                        <a:rPr lang="en-US" dirty="0"/>
                        <a:t>Disadvantages</a:t>
                      </a:r>
                    </a:p>
                  </a:txBody>
                  <a:tcPr anchor="ctr"/>
                </a:tc>
                <a:extLst>
                  <a:ext uri="{0D108BD9-81ED-4DB2-BD59-A6C34878D82A}">
                    <a16:rowId xmlns:a16="http://schemas.microsoft.com/office/drawing/2014/main" val="3283617226"/>
                  </a:ext>
                </a:extLst>
              </a:tr>
              <a:tr h="6388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Simple hardware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Mechanical parts can wear</a:t>
                      </a:r>
                    </a:p>
                  </a:txBody>
                  <a:tcPr anchor="ctr"/>
                </a:tc>
                <a:extLst>
                  <a:ext uri="{0D108BD9-81ED-4DB2-BD59-A6C34878D82A}">
                    <a16:rowId xmlns:a16="http://schemas.microsoft.com/office/drawing/2014/main" val="4289697501"/>
                  </a:ext>
                </a:extLst>
              </a:tr>
              <a:tr h="638808">
                <a:tc>
                  <a:txBody>
                    <a:bodyPr/>
                    <a:lstStyle/>
                    <a:p>
                      <a:r>
                        <a:rPr lang="en-US" dirty="0"/>
                        <a:t>Up to 6 degrees of freedom</a:t>
                      </a:r>
                    </a:p>
                  </a:txBody>
                  <a:tcPr anchor="ctr"/>
                </a:tc>
                <a:tc>
                  <a:txBody>
                    <a:bodyPr/>
                    <a:lstStyle/>
                    <a:p>
                      <a:r>
                        <a:rPr lang="en-US" dirty="0"/>
                        <a:t>Requires some effort to move</a:t>
                      </a:r>
                    </a:p>
                  </a:txBody>
                  <a:tcPr anchor="ctr"/>
                </a:tc>
                <a:extLst>
                  <a:ext uri="{0D108BD9-81ED-4DB2-BD59-A6C34878D82A}">
                    <a16:rowId xmlns:a16="http://schemas.microsoft.com/office/drawing/2014/main" val="973175281"/>
                  </a:ext>
                </a:extLst>
              </a:tr>
              <a:tr h="638808">
                <a:tc>
                  <a:txBody>
                    <a:bodyPr/>
                    <a:lstStyle/>
                    <a:p>
                      <a:r>
                        <a:rPr lang="en-US" dirty="0"/>
                        <a:t>Programmable for:</a:t>
                      </a:r>
                    </a:p>
                    <a:p>
                      <a:pPr marL="285750" indent="-285750">
                        <a:buFont typeface="Arial" panose="020B0604020202020204" pitchFamily="34" charset="0"/>
                        <a:buChar char="•"/>
                      </a:pPr>
                      <a:r>
                        <a:rPr lang="en-US" dirty="0"/>
                        <a:t>Force feedback</a:t>
                      </a:r>
                    </a:p>
                    <a:p>
                      <a:pPr marL="285750" indent="-285750">
                        <a:buFont typeface="Arial" panose="020B0604020202020204" pitchFamily="34" charset="0"/>
                        <a:buChar char="•"/>
                      </a:pPr>
                      <a:r>
                        <a:rPr lang="en-US" dirty="0"/>
                        <a:t>Various transmission systems</a:t>
                      </a:r>
                    </a:p>
                  </a:txBody>
                  <a:tcPr anchor="ctr"/>
                </a:tc>
                <a:tc>
                  <a:txBody>
                    <a:bodyPr/>
                    <a:lstStyle/>
                    <a:p>
                      <a:r>
                        <a:rPr lang="en-US" dirty="0"/>
                        <a:t>High power consumption, usually plugged in to a wall outlet</a:t>
                      </a:r>
                    </a:p>
                  </a:txBody>
                  <a:tcPr anchor="ctr"/>
                </a:tc>
                <a:extLst>
                  <a:ext uri="{0D108BD9-81ED-4DB2-BD59-A6C34878D82A}">
                    <a16:rowId xmlns:a16="http://schemas.microsoft.com/office/drawing/2014/main" val="1329615868"/>
                  </a:ext>
                </a:extLst>
              </a:tr>
            </a:tbl>
          </a:graphicData>
        </a:graphic>
      </p:graphicFrame>
    </p:spTree>
    <p:extLst>
      <p:ext uri="{BB962C8B-B14F-4D97-AF65-F5344CB8AC3E}">
        <p14:creationId xmlns:p14="http://schemas.microsoft.com/office/powerpoint/2010/main" val="23730273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993</TotalTime>
  <Words>2584</Words>
  <Application>Microsoft Office PowerPoint</Application>
  <PresentationFormat>Widescreen</PresentationFormat>
  <Paragraphs>539</Paragraphs>
  <Slides>38</Slides>
  <Notes>24</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Questrial</vt:lpstr>
      <vt:lpstr>Roboto</vt:lpstr>
      <vt:lpstr>Trebuchet MS</vt:lpstr>
      <vt:lpstr>Tw Cen MT</vt:lpstr>
      <vt:lpstr>Circuit</vt:lpstr>
      <vt:lpstr>Gesture Controlled Robot (GECOBOT)</vt:lpstr>
      <vt:lpstr>Problem</vt:lpstr>
      <vt:lpstr>Motivation</vt:lpstr>
      <vt:lpstr>Motivation</vt:lpstr>
      <vt:lpstr>Motivation</vt:lpstr>
      <vt:lpstr>Motivation</vt:lpstr>
      <vt:lpstr>Motivation</vt:lpstr>
      <vt:lpstr>Objective</vt:lpstr>
      <vt:lpstr>Alternatives</vt:lpstr>
      <vt:lpstr>Alternatives</vt:lpstr>
      <vt:lpstr>Requirements</vt:lpstr>
      <vt:lpstr>Requirements</vt:lpstr>
      <vt:lpstr>Approach</vt:lpstr>
      <vt:lpstr>Approach – Schedule Overview (Test Board)</vt:lpstr>
      <vt:lpstr>Approach – Schedule Overview (Final Product)</vt:lpstr>
      <vt:lpstr>Hardware Design – Transmitter Board (Block Diagram)</vt:lpstr>
      <vt:lpstr>Hardware Design – Receiver Board (Block Diagram)</vt:lpstr>
      <vt:lpstr>Software Design – High Level Algorithm</vt:lpstr>
      <vt:lpstr>Software Design – Low Level Algorithm</vt:lpstr>
      <vt:lpstr>Software Design – Low Level Algorithm</vt:lpstr>
      <vt:lpstr>Implementation – Test Board</vt:lpstr>
      <vt:lpstr>Implementation – Transmitter Schematic</vt:lpstr>
      <vt:lpstr>Implementation – Transmitter Layout</vt:lpstr>
      <vt:lpstr>Implementation – Receiver Schematic</vt:lpstr>
      <vt:lpstr>Implementation – Receiver Layout</vt:lpstr>
      <vt:lpstr>Implementation – Bill of Materials</vt:lpstr>
      <vt:lpstr>Implementation – Bill of Materials</vt:lpstr>
      <vt:lpstr>Implementation – Bill of Materials</vt:lpstr>
      <vt:lpstr>Design / Process Credits (IP)</vt:lpstr>
      <vt:lpstr>Testing - Hardware</vt:lpstr>
      <vt:lpstr>Testing - Software</vt:lpstr>
      <vt:lpstr>Results – Finished Boards</vt:lpstr>
      <vt:lpstr>Results – Product</vt:lpstr>
      <vt:lpstr>Results - Operation</vt:lpstr>
      <vt:lpstr>Contributions</vt:lpstr>
      <vt:lpstr>Lessons Learned </vt:lpstr>
      <vt:lpstr>Possible Future Improvements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Gesture Controlled Robot (GECOBOT)</dc:title>
  <dc:creator>Tapas Sastry;Gomathy Venkata Krishnan</dc:creator>
  <cp:lastModifiedBy>Gomathy Venkata Krishnan</cp:lastModifiedBy>
  <cp:revision>97</cp:revision>
  <dcterms:created xsi:type="dcterms:W3CDTF">2017-12-06T17:52:36Z</dcterms:created>
  <dcterms:modified xsi:type="dcterms:W3CDTF">2017-12-07T15:59:28Z</dcterms:modified>
</cp:coreProperties>
</file>