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Lst>
  <p:sldSz cy="32004000" cx="51206400"/>
  <p:notesSz cx="32918400" cy="512064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7">
          <p15:clr>
            <a:srgbClr val="000000"/>
          </p15:clr>
        </p15:guide>
        <p15:guide id="2" orient="horz" pos="19087">
          <p15:clr>
            <a:srgbClr val="000000"/>
          </p15:clr>
        </p15:guide>
        <p15:guide id="3" orient="horz" pos="3625">
          <p15:clr>
            <a:srgbClr val="000000"/>
          </p15:clr>
        </p15:guide>
        <p15:guide id="4" orient="horz" pos="2070">
          <p15:clr>
            <a:srgbClr val="000000"/>
          </p15:clr>
        </p15:guide>
        <p15:guide id="5" pos="7439">
          <p15:clr>
            <a:srgbClr val="000000"/>
          </p15:clr>
        </p15:guide>
        <p15:guide id="6" pos="8412">
          <p15:clr>
            <a:srgbClr val="000000"/>
          </p15:clr>
        </p15:guide>
        <p15:guide id="7" pos="15311">
          <p15:clr>
            <a:srgbClr val="000000"/>
          </p15:clr>
        </p15:guide>
        <p15:guide id="8" pos="24535">
          <p15:clr>
            <a:srgbClr val="000000"/>
          </p15:clr>
        </p15:guide>
        <p15:guide id="9" pos="1150">
          <p15:clr>
            <a:srgbClr val="000000"/>
          </p15:clr>
        </p15:guide>
        <p15:guide id="10" pos="16330">
          <p15:clr>
            <a:srgbClr val="000000"/>
          </p15:clr>
        </p15:guide>
        <p15:guide id="11" pos="23563">
          <p15:clr>
            <a:srgbClr val="000000"/>
          </p15:clr>
        </p15:guide>
        <p15:guide id="12" pos="308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97" orient="horz"/>
        <p:guide pos="19087" orient="horz"/>
        <p:guide pos="3625" orient="horz"/>
        <p:guide pos="2070" orient="horz"/>
        <p:guide pos="7439"/>
        <p:guide pos="8412"/>
        <p:guide pos="15311"/>
        <p:guide pos="24535"/>
        <p:guide pos="1150"/>
        <p:guide pos="16330"/>
        <p:guide pos="23563"/>
        <p:guide pos="3087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HelveticaNeue-boldItalic.fntdata"/><Relationship Id="rId10" Type="http://schemas.openxmlformats.org/officeDocument/2006/relationships/font" Target="fonts/HelveticaNeue-italic.fntdata"/><Relationship Id="rId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265275" cy="2560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18646775" y="0"/>
            <a:ext cx="14263687" cy="2560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48637825"/>
            <a:ext cx="14265275" cy="2559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1098550" y="3840162"/>
            <a:ext cx="30721301" cy="1920240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 name="Google Shape;96;p1:notes"/>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6" name="Shape 76"/>
        <p:cNvGrpSpPr/>
        <p:nvPr/>
      </p:nvGrpSpPr>
      <p:grpSpPr>
        <a:xfrm>
          <a:off x="0" y="0"/>
          <a:ext cx="0" cy="0"/>
          <a:chOff x="0" y="0"/>
          <a:chExt cx="0" cy="0"/>
        </a:xfrm>
      </p:grpSpPr>
      <p:sp>
        <p:nvSpPr>
          <p:cNvPr id="77" name="Google Shape;77;p12"/>
          <p:cNvSpPr txBox="1"/>
          <p:nvPr>
            <p:ph type="title"/>
          </p:nvPr>
        </p:nvSpPr>
        <p:spPr>
          <a:xfrm>
            <a:off x="4044951" y="20565844"/>
            <a:ext cx="43526075" cy="6355733"/>
          </a:xfrm>
          <a:prstGeom prst="rect">
            <a:avLst/>
          </a:prstGeom>
          <a:noFill/>
          <a:ln>
            <a:noFill/>
          </a:ln>
        </p:spPr>
        <p:txBody>
          <a:bodyPr anchorCtr="0" anchor="t" bIns="203775" lIns="407550" spcFirstLastPara="1" rIns="407550" wrap="square" tIns="2037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2"/>
          <p:cNvSpPr txBox="1"/>
          <p:nvPr>
            <p:ph idx="1" type="body"/>
          </p:nvPr>
        </p:nvSpPr>
        <p:spPr>
          <a:xfrm>
            <a:off x="4044951" y="13564969"/>
            <a:ext cx="43526075" cy="7000875"/>
          </a:xfrm>
          <a:prstGeom prst="rect">
            <a:avLst/>
          </a:prstGeom>
          <a:noFill/>
          <a:ln>
            <a:noFill/>
          </a:ln>
        </p:spPr>
        <p:txBody>
          <a:bodyPr anchorCtr="0" anchor="b" bIns="203775" lIns="407550" spcFirstLastPara="1" rIns="407550" wrap="square" tIns="20377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9" name="Google Shape;79;p12"/>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3"/>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8" name="Shape 88"/>
        <p:cNvGrpSpPr/>
        <p:nvPr/>
      </p:nvGrpSpPr>
      <p:grpSpPr>
        <a:xfrm>
          <a:off x="0" y="0"/>
          <a:ext cx="0" cy="0"/>
          <a:chOff x="0" y="0"/>
          <a:chExt cx="0" cy="0"/>
        </a:xfrm>
      </p:grpSpPr>
      <p:sp>
        <p:nvSpPr>
          <p:cNvPr id="89" name="Google Shape;89;p14"/>
          <p:cNvSpPr txBox="1"/>
          <p:nvPr>
            <p:ph type="ctrTitle"/>
          </p:nvPr>
        </p:nvSpPr>
        <p:spPr>
          <a:xfrm>
            <a:off x="3840164" y="9942601"/>
            <a:ext cx="43526075" cy="6858882"/>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4"/>
          <p:cNvSpPr txBox="1"/>
          <p:nvPr>
            <p:ph idx="1" type="subTitle"/>
          </p:nvPr>
        </p:nvSpPr>
        <p:spPr>
          <a:xfrm>
            <a:off x="7680325" y="18134983"/>
            <a:ext cx="35845751" cy="8180035"/>
          </a:xfrm>
          <a:prstGeom prst="rect">
            <a:avLst/>
          </a:prstGeom>
          <a:noFill/>
          <a:ln>
            <a:noFill/>
          </a:ln>
        </p:spPr>
        <p:txBody>
          <a:bodyPr anchorCtr="0" anchor="t" bIns="203775" lIns="407550" spcFirstLastPara="1" rIns="407550" wrap="square" tIns="203775">
            <a:noAutofit/>
          </a:bodyPr>
          <a:lstStyle>
            <a:lvl1pPr lvl="0" algn="ctr">
              <a:spcBef>
                <a:spcPts val="2860"/>
              </a:spcBef>
              <a:spcAft>
                <a:spcPts val="0"/>
              </a:spcAft>
              <a:buClr>
                <a:schemeClr val="dk1"/>
              </a:buClr>
              <a:buSzPts val="14300"/>
              <a:buFont typeface="Times New Roman"/>
              <a:buNone/>
              <a:defRPr/>
            </a:lvl1pPr>
            <a:lvl2pPr lvl="1" algn="ctr">
              <a:spcBef>
                <a:spcPts val="2500"/>
              </a:spcBef>
              <a:spcAft>
                <a:spcPts val="0"/>
              </a:spcAft>
              <a:buClr>
                <a:schemeClr val="dk1"/>
              </a:buClr>
              <a:buSzPts val="12500"/>
              <a:buFont typeface="Times New Roman"/>
              <a:buNone/>
              <a:defRPr/>
            </a:lvl2pPr>
            <a:lvl3pPr lvl="2" algn="ctr">
              <a:spcBef>
                <a:spcPts val="2140"/>
              </a:spcBef>
              <a:spcAft>
                <a:spcPts val="0"/>
              </a:spcAft>
              <a:buClr>
                <a:schemeClr val="dk1"/>
              </a:buClr>
              <a:buSzPts val="10700"/>
              <a:buFont typeface="Times New Roman"/>
              <a:buNone/>
              <a:defRPr/>
            </a:lvl3pPr>
            <a:lvl4pPr lvl="3" algn="ctr">
              <a:spcBef>
                <a:spcPts val="1780"/>
              </a:spcBef>
              <a:spcAft>
                <a:spcPts val="0"/>
              </a:spcAft>
              <a:buClr>
                <a:schemeClr val="dk1"/>
              </a:buClr>
              <a:buSzPts val="8900"/>
              <a:buFont typeface="Times New Roman"/>
              <a:buNone/>
              <a:defRPr/>
            </a:lvl4pPr>
            <a:lvl5pPr lvl="4" algn="ctr">
              <a:spcBef>
                <a:spcPts val="1780"/>
              </a:spcBef>
              <a:spcAft>
                <a:spcPts val="0"/>
              </a:spcAft>
              <a:buClr>
                <a:schemeClr val="dk1"/>
              </a:buClr>
              <a:buSzPts val="8900"/>
              <a:buFont typeface="Times New Roman"/>
              <a:buNone/>
              <a:defRPr/>
            </a:lvl5pPr>
            <a:lvl6pPr lvl="5" algn="ctr">
              <a:spcBef>
                <a:spcPts val="1780"/>
              </a:spcBef>
              <a:spcAft>
                <a:spcPts val="0"/>
              </a:spcAft>
              <a:buClr>
                <a:schemeClr val="dk1"/>
              </a:buClr>
              <a:buSzPts val="8900"/>
              <a:buFont typeface="Times New Roman"/>
              <a:buNone/>
              <a:defRPr/>
            </a:lvl6pPr>
            <a:lvl7pPr lvl="6" algn="ctr">
              <a:spcBef>
                <a:spcPts val="1780"/>
              </a:spcBef>
              <a:spcAft>
                <a:spcPts val="0"/>
              </a:spcAft>
              <a:buClr>
                <a:schemeClr val="dk1"/>
              </a:buClr>
              <a:buSzPts val="8900"/>
              <a:buFont typeface="Times New Roman"/>
              <a:buNone/>
              <a:defRPr/>
            </a:lvl7pPr>
            <a:lvl8pPr lvl="7" algn="ctr">
              <a:spcBef>
                <a:spcPts val="1780"/>
              </a:spcBef>
              <a:spcAft>
                <a:spcPts val="0"/>
              </a:spcAft>
              <a:buClr>
                <a:schemeClr val="dk1"/>
              </a:buClr>
              <a:buSzPts val="8900"/>
              <a:buFont typeface="Times New Roman"/>
              <a:buNone/>
              <a:defRPr/>
            </a:lvl8pPr>
            <a:lvl9pPr lvl="8" algn="ctr">
              <a:spcBef>
                <a:spcPts val="1780"/>
              </a:spcBef>
              <a:spcAft>
                <a:spcPts val="0"/>
              </a:spcAft>
              <a:buClr>
                <a:schemeClr val="dk1"/>
              </a:buClr>
              <a:buSzPts val="8900"/>
              <a:buFont typeface="Times New Roman"/>
              <a:buNone/>
              <a:defRPr/>
            </a:lvl9pPr>
          </a:lstStyle>
          <a:p/>
        </p:txBody>
      </p:sp>
      <p:sp>
        <p:nvSpPr>
          <p:cNvPr id="91" name="Google Shape;91;p14"/>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29124121" y="10205884"/>
            <a:ext cx="25603509" cy="10880725"/>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7284883" y="-600228"/>
            <a:ext cx="25603509" cy="32492949"/>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16002794" y="-2915445"/>
            <a:ext cx="19200811" cy="43526075"/>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10036176" y="22402492"/>
            <a:ext cx="30724474" cy="2645392"/>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10036176" y="2859927"/>
            <a:ext cx="30724474" cy="19201474"/>
          </a:xfrm>
          <a:prstGeom prst="rect">
            <a:avLst/>
          </a:prstGeom>
          <a:noFill/>
          <a:ln>
            <a:noFill/>
          </a:ln>
        </p:spPr>
        <p:txBody>
          <a:bodyPr anchorCtr="0" anchor="t" bIns="203775" lIns="407550" spcFirstLastPara="1" rIns="407550" wrap="square" tIns="203775">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0" name="Google Shape;40;p6"/>
          <p:cNvSpPr txBox="1"/>
          <p:nvPr>
            <p:ph idx="1" type="body"/>
          </p:nvPr>
        </p:nvSpPr>
        <p:spPr>
          <a:xfrm>
            <a:off x="10036176" y="25047884"/>
            <a:ext cx="30724474" cy="3755098"/>
          </a:xfrm>
          <a:prstGeom prst="rect">
            <a:avLst/>
          </a:prstGeom>
          <a:noFill/>
          <a:ln>
            <a:noFill/>
          </a:ln>
        </p:spPr>
        <p:txBody>
          <a:bodyPr anchorCtr="0" anchor="t" bIns="203775" lIns="407550" spcFirstLastPara="1" rIns="407550" wrap="square" tIns="2037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1" name="Google Shape;41;p6"/>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2560638" y="1274851"/>
            <a:ext cx="16846550" cy="5421974"/>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20019963" y="1274851"/>
            <a:ext cx="28625799" cy="27313600"/>
          </a:xfrm>
          <a:prstGeom prst="rect">
            <a:avLst/>
          </a:prstGeom>
          <a:noFill/>
          <a:ln>
            <a:noFill/>
          </a:ln>
        </p:spPr>
        <p:txBody>
          <a:bodyPr anchorCtr="0" anchor="t" bIns="203775" lIns="407550" spcFirstLastPara="1" rIns="407550" wrap="square" tIns="20377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7" name="Google Shape;47;p7"/>
          <p:cNvSpPr txBox="1"/>
          <p:nvPr>
            <p:ph idx="2" type="body"/>
          </p:nvPr>
        </p:nvSpPr>
        <p:spPr>
          <a:xfrm>
            <a:off x="2560638" y="6696825"/>
            <a:ext cx="16846550" cy="21891625"/>
          </a:xfrm>
          <a:prstGeom prst="rect">
            <a:avLst/>
          </a:prstGeom>
          <a:noFill/>
          <a:ln>
            <a:noFill/>
          </a:ln>
        </p:spPr>
        <p:txBody>
          <a:bodyPr anchorCtr="0" anchor="t" bIns="203775" lIns="407550" spcFirstLastPara="1" rIns="407550" wrap="square" tIns="2037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8" name="Google Shape;48;p7"/>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9"/>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sp>
        <p:nvSpPr>
          <p:cNvPr id="61" name="Google Shape;61;p10"/>
          <p:cNvSpPr txBox="1"/>
          <p:nvPr>
            <p:ph type="title"/>
          </p:nvPr>
        </p:nvSpPr>
        <p:spPr>
          <a:xfrm>
            <a:off x="2560639" y="1281024"/>
            <a:ext cx="46085126"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0"/>
          <p:cNvSpPr txBox="1"/>
          <p:nvPr>
            <p:ph idx="1" type="body"/>
          </p:nvPr>
        </p:nvSpPr>
        <p:spPr>
          <a:xfrm>
            <a:off x="2560638" y="7164476"/>
            <a:ext cx="22625050" cy="2984941"/>
          </a:xfrm>
          <a:prstGeom prst="rect">
            <a:avLst/>
          </a:prstGeom>
          <a:noFill/>
          <a:ln>
            <a:noFill/>
          </a:ln>
        </p:spPr>
        <p:txBody>
          <a:bodyPr anchorCtr="0" anchor="b" bIns="203775" lIns="407550" spcFirstLastPara="1" rIns="407550" wrap="square" tIns="2037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3" name="Google Shape;63;p10"/>
          <p:cNvSpPr txBox="1"/>
          <p:nvPr>
            <p:ph idx="2" type="body"/>
          </p:nvPr>
        </p:nvSpPr>
        <p:spPr>
          <a:xfrm>
            <a:off x="2560638" y="10149417"/>
            <a:ext cx="22625050" cy="18439033"/>
          </a:xfrm>
          <a:prstGeom prst="rect">
            <a:avLst/>
          </a:prstGeom>
          <a:noFill/>
          <a:ln>
            <a:noFill/>
          </a:ln>
        </p:spPr>
        <p:txBody>
          <a:bodyPr anchorCtr="0" anchor="t" bIns="203775" lIns="407550" spcFirstLastPara="1" rIns="407550" wrap="square" tIns="2037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4" name="Google Shape;64;p10"/>
          <p:cNvSpPr txBox="1"/>
          <p:nvPr>
            <p:ph idx="3" type="body"/>
          </p:nvPr>
        </p:nvSpPr>
        <p:spPr>
          <a:xfrm>
            <a:off x="26012775" y="7164476"/>
            <a:ext cx="22632987" cy="2984941"/>
          </a:xfrm>
          <a:prstGeom prst="rect">
            <a:avLst/>
          </a:prstGeom>
          <a:noFill/>
          <a:ln>
            <a:noFill/>
          </a:ln>
        </p:spPr>
        <p:txBody>
          <a:bodyPr anchorCtr="0" anchor="b" bIns="203775" lIns="407550" spcFirstLastPara="1" rIns="407550" wrap="square" tIns="2037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5" name="Google Shape;65;p10"/>
          <p:cNvSpPr txBox="1"/>
          <p:nvPr>
            <p:ph idx="4" type="body"/>
          </p:nvPr>
        </p:nvSpPr>
        <p:spPr>
          <a:xfrm>
            <a:off x="26012775" y="10149417"/>
            <a:ext cx="22632987" cy="18439033"/>
          </a:xfrm>
          <a:prstGeom prst="rect">
            <a:avLst/>
          </a:prstGeom>
          <a:noFill/>
          <a:ln>
            <a:noFill/>
          </a:ln>
        </p:spPr>
        <p:txBody>
          <a:bodyPr anchorCtr="0" anchor="t" bIns="203775" lIns="407550" spcFirstLastPara="1" rIns="407550" wrap="square" tIns="2037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6" name="Google Shape;66;p10"/>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9" name="Shape 69"/>
        <p:cNvGrpSpPr/>
        <p:nvPr/>
      </p:nvGrpSpPr>
      <p:grpSpPr>
        <a:xfrm>
          <a:off x="0" y="0"/>
          <a:ext cx="0" cy="0"/>
          <a:chOff x="0" y="0"/>
          <a:chExt cx="0" cy="0"/>
        </a:xfrm>
      </p:grpSpPr>
      <p:sp>
        <p:nvSpPr>
          <p:cNvPr id="70" name="Google Shape;70;p11"/>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1"/>
          <p:cNvSpPr txBox="1"/>
          <p:nvPr>
            <p:ph idx="1" type="body"/>
          </p:nvPr>
        </p:nvSpPr>
        <p:spPr>
          <a:xfrm>
            <a:off x="3840164" y="9246527"/>
            <a:ext cx="21686837" cy="19201474"/>
          </a:xfrm>
          <a:prstGeom prst="rect">
            <a:avLst/>
          </a:prstGeom>
          <a:noFill/>
          <a:ln>
            <a:noFill/>
          </a:ln>
        </p:spPr>
        <p:txBody>
          <a:bodyPr anchorCtr="0" anchor="t" bIns="203775" lIns="407550" spcFirstLastPara="1" rIns="407550" wrap="square" tIns="2037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2" name="Google Shape;72;p11"/>
          <p:cNvSpPr txBox="1"/>
          <p:nvPr>
            <p:ph idx="2" type="body"/>
          </p:nvPr>
        </p:nvSpPr>
        <p:spPr>
          <a:xfrm>
            <a:off x="25679400" y="9246527"/>
            <a:ext cx="21686839" cy="19201474"/>
          </a:xfrm>
          <a:prstGeom prst="rect">
            <a:avLst/>
          </a:prstGeom>
          <a:noFill/>
          <a:ln>
            <a:noFill/>
          </a:ln>
        </p:spPr>
        <p:txBody>
          <a:bodyPr anchorCtr="0" anchor="t" bIns="203775" lIns="407550" spcFirstLastPara="1" rIns="407550" wrap="square" tIns="2037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73" name="Google Shape;73;p11"/>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3" name="Google Shape;13;p1"/>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4" name="Google Shape;14;p1"/>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840162" y="2844800"/>
            <a:ext cx="43526075" cy="53340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9600" u="none" cap="none" strike="noStrike">
                <a:solidFill>
                  <a:schemeClr val="dk2"/>
                </a:solidFill>
                <a:latin typeface="Times New Roman"/>
                <a:ea typeface="Times New Roman"/>
                <a:cs typeface="Times New Roman"/>
                <a:sym typeface="Times New Roman"/>
              </a:defRPr>
            </a:lvl9pPr>
          </a:lstStyle>
          <a:p/>
        </p:txBody>
      </p:sp>
      <p:sp>
        <p:nvSpPr>
          <p:cNvPr id="21" name="Google Shape;21;p3"/>
          <p:cNvSpPr txBox="1"/>
          <p:nvPr>
            <p:ph idx="1" type="body"/>
          </p:nvPr>
        </p:nvSpPr>
        <p:spPr>
          <a:xfrm>
            <a:off x="3840162" y="9247187"/>
            <a:ext cx="43526075" cy="19200811"/>
          </a:xfrm>
          <a:prstGeom prst="rect">
            <a:avLst/>
          </a:prstGeom>
          <a:noFill/>
          <a:ln>
            <a:noFill/>
          </a:ln>
        </p:spPr>
        <p:txBody>
          <a:bodyPr anchorCtr="0" anchor="t" bIns="203775" lIns="407550" spcFirstLastPara="1" rIns="407550" wrap="square" tIns="203775">
            <a:noAutofit/>
          </a:bodyPr>
          <a:lstStyle>
            <a:lvl1pPr indent="-1136650" lvl="0" marL="457200" marR="0" rtl="0" algn="l">
              <a:spcBef>
                <a:spcPts val="2860"/>
              </a:spcBef>
              <a:spcAft>
                <a:spcPts val="0"/>
              </a:spcAft>
              <a:buClr>
                <a:schemeClr val="dk1"/>
              </a:buClr>
              <a:buSzPts val="14300"/>
              <a:buFont typeface="Times New Roman"/>
              <a:buChar char="•"/>
              <a:defRPr b="0" i="0" sz="14300" u="none" cap="none" strike="noStrike">
                <a:solidFill>
                  <a:schemeClr val="dk1"/>
                </a:solidFill>
                <a:latin typeface="Times New Roman"/>
                <a:ea typeface="Times New Roman"/>
                <a:cs typeface="Times New Roman"/>
                <a:sym typeface="Times New Roman"/>
              </a:defRPr>
            </a:lvl1pPr>
            <a:lvl2pPr indent="-1022350" lvl="1" marL="914400" marR="0" rtl="0" algn="l">
              <a:spcBef>
                <a:spcPts val="2500"/>
              </a:spcBef>
              <a:spcAft>
                <a:spcPts val="0"/>
              </a:spcAft>
              <a:buClr>
                <a:schemeClr val="dk1"/>
              </a:buClr>
              <a:buSzPts val="12500"/>
              <a:buFont typeface="Times New Roman"/>
              <a:buChar char="–"/>
              <a:defRPr b="0" i="0" sz="12500" u="none" cap="none" strike="noStrike">
                <a:solidFill>
                  <a:schemeClr val="dk1"/>
                </a:solidFill>
                <a:latin typeface="Times New Roman"/>
                <a:ea typeface="Times New Roman"/>
                <a:cs typeface="Times New Roman"/>
                <a:sym typeface="Times New Roman"/>
              </a:defRPr>
            </a:lvl2pPr>
            <a:lvl3pPr indent="-908050" lvl="2" marL="1371600" marR="0" rtl="0" algn="l">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3pPr>
            <a:lvl4pPr indent="-793750" lvl="3" marL="1828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4pPr>
            <a:lvl5pPr indent="-793750" lvl="4" marL="22860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5pPr>
            <a:lvl6pPr indent="-793750" lvl="5" marL="27432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6pPr>
            <a:lvl7pPr indent="-793750" lvl="6" marL="32004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7pPr>
            <a:lvl8pPr indent="-793750" lvl="7" marL="36576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8pPr>
            <a:lvl9pPr indent="-793750" lvl="8" marL="4114800" marR="0" rtl="0" algn="l">
              <a:spcBef>
                <a:spcPts val="1780"/>
              </a:spcBef>
              <a:spcAft>
                <a:spcPts val="0"/>
              </a:spcAft>
              <a:buClr>
                <a:schemeClr val="dk1"/>
              </a:buClr>
              <a:buSzPts val="8900"/>
              <a:buFont typeface="Times New Roman"/>
              <a:buChar char="»"/>
              <a:defRPr b="0" i="0" sz="8900" u="none" cap="none" strike="noStrike">
                <a:solidFill>
                  <a:schemeClr val="dk1"/>
                </a:solidFill>
                <a:latin typeface="Times New Roman"/>
                <a:ea typeface="Times New Roman"/>
                <a:cs typeface="Times New Roman"/>
                <a:sym typeface="Times New Roman"/>
              </a:defRPr>
            </a:lvl9pPr>
          </a:lstStyle>
          <a:p/>
        </p:txBody>
      </p:sp>
      <p:sp>
        <p:nvSpPr>
          <p:cNvPr id="22" name="Google Shape;22;p3"/>
          <p:cNvSpPr txBox="1"/>
          <p:nvPr>
            <p:ph idx="10" type="dt"/>
          </p:nvPr>
        </p:nvSpPr>
        <p:spPr>
          <a:xfrm>
            <a:off x="3840162" y="29159200"/>
            <a:ext cx="10668000"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3" name="Google Shape;23;p3"/>
          <p:cNvSpPr txBox="1"/>
          <p:nvPr>
            <p:ph idx="11" type="ftr"/>
          </p:nvPr>
        </p:nvSpPr>
        <p:spPr>
          <a:xfrm>
            <a:off x="17495838" y="29159200"/>
            <a:ext cx="16214725" cy="21336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4" name="Google Shape;24;p3"/>
          <p:cNvSpPr txBox="1"/>
          <p:nvPr>
            <p:ph idx="12" type="sldNum"/>
          </p:nvPr>
        </p:nvSpPr>
        <p:spPr>
          <a:xfrm>
            <a:off x="36698238" y="29159200"/>
            <a:ext cx="10668000" cy="21336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200"/>
              <a:buFont typeface="Times New Roman"/>
              <a:buNone/>
              <a:defRPr b="0" i="0" sz="6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www.labfiz.com" TargetMode="External"/><Relationship Id="rId5" Type="http://schemas.openxmlformats.org/officeDocument/2006/relationships/hyperlink" Target="https://app.asana.com/0/1139874116808383/list"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5"/>
          <p:cNvSpPr txBox="1"/>
          <p:nvPr/>
        </p:nvSpPr>
        <p:spPr>
          <a:xfrm>
            <a:off x="19050" y="156000"/>
            <a:ext cx="51206400" cy="32004000"/>
          </a:xfrm>
          <a:prstGeom prst="rect">
            <a:avLst/>
          </a:prstGeom>
          <a:noFill/>
          <a:ln cap="flat" cmpd="sng" w="9525">
            <a:solidFill>
              <a:srgbClr val="D9EAD3"/>
            </a:solidFill>
            <a:prstDash val="solid"/>
            <a:miter lim="800000"/>
            <a:headEnd len="sm" w="sm" type="none"/>
            <a:tailEnd len="sm" w="sm" type="none"/>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rgbClr val="D9EAD3"/>
              </a:solidFill>
              <a:latin typeface="Helvetica Neue"/>
              <a:ea typeface="Helvetica Neue"/>
              <a:cs typeface="Helvetica Neue"/>
              <a:sym typeface="Helvetica Neue"/>
            </a:endParaRPr>
          </a:p>
        </p:txBody>
      </p:sp>
      <p:sp>
        <p:nvSpPr>
          <p:cNvPr id="100" name="Google Shape;100;p15"/>
          <p:cNvSpPr txBox="1"/>
          <p:nvPr/>
        </p:nvSpPr>
        <p:spPr>
          <a:xfrm>
            <a:off x="1995475" y="16351250"/>
            <a:ext cx="10512300" cy="14889300"/>
          </a:xfrm>
          <a:prstGeom prst="rect">
            <a:avLst/>
          </a:prstGeom>
          <a:solidFill>
            <a:srgbClr val="F3F3F3"/>
          </a:solidFill>
          <a:ln cap="flat" cmpd="sng" w="38100">
            <a:solidFill>
              <a:srgbClr val="B7B7B7"/>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i="0" lang="en-US" sz="4800" u="none">
                <a:solidFill>
                  <a:srgbClr val="274E13"/>
                </a:solidFill>
                <a:latin typeface="Avenir"/>
                <a:ea typeface="Avenir"/>
                <a:cs typeface="Avenir"/>
                <a:sym typeface="Avenir"/>
              </a:rPr>
              <a:t>Materials and methods</a:t>
            </a:r>
            <a:r>
              <a:rPr b="0" i="0" lang="en-US" sz="4800" u="none">
                <a:solidFill>
                  <a:srgbClr val="274E13"/>
                </a:solidFill>
                <a:latin typeface="Avenir"/>
                <a:ea typeface="Avenir"/>
                <a:cs typeface="Avenir"/>
                <a:sym typeface="Avenir"/>
              </a:rPr>
              <a:t>	</a:t>
            </a:r>
            <a:endParaRPr b="0" i="0" sz="4800" u="none">
              <a:solidFill>
                <a:srgbClr val="274E13"/>
              </a:solidFill>
              <a:latin typeface="Avenir"/>
              <a:ea typeface="Avenir"/>
              <a:cs typeface="Avenir"/>
              <a:sym typeface="Avenir"/>
            </a:endParaRPr>
          </a:p>
          <a:p>
            <a:pPr indent="0" lvl="0" marL="0" marR="0" rtl="0" algn="l">
              <a:lnSpc>
                <a:spcPct val="100000"/>
              </a:lnSpc>
              <a:spcBef>
                <a:spcPts val="480"/>
              </a:spcBef>
              <a:spcAft>
                <a:spcPts val="0"/>
              </a:spcAft>
              <a:buClr>
                <a:schemeClr val="dk1"/>
              </a:buClr>
              <a:buSzPts val="4800"/>
              <a:buFont typeface="Helvetica Neue"/>
              <a:buNone/>
            </a:pPr>
            <a:r>
              <a:t/>
            </a:r>
            <a:endParaRPr b="0" i="0" sz="4800" u="none">
              <a:solidFill>
                <a:schemeClr val="dk1"/>
              </a:solidFill>
              <a:latin typeface="Avenir"/>
              <a:ea typeface="Avenir"/>
              <a:cs typeface="Avenir"/>
              <a:sym typeface="Avenir"/>
            </a:endParaRPr>
          </a:p>
          <a:p>
            <a:pPr indent="0" lvl="0" marL="0" marR="0" rtl="0" algn="l">
              <a:lnSpc>
                <a:spcPct val="100000"/>
              </a:lnSpc>
              <a:spcBef>
                <a:spcPts val="480"/>
              </a:spcBef>
              <a:spcAft>
                <a:spcPts val="0"/>
              </a:spcAft>
              <a:buClr>
                <a:schemeClr val="dk1"/>
              </a:buClr>
              <a:buSzPts val="4800"/>
              <a:buFont typeface="Avenir"/>
              <a:buNone/>
            </a:pPr>
            <a:r>
              <a:rPr lang="en-US" sz="4800">
                <a:solidFill>
                  <a:schemeClr val="dk1"/>
                </a:solidFill>
                <a:latin typeface="Avenir"/>
                <a:ea typeface="Avenir"/>
                <a:cs typeface="Avenir"/>
                <a:sym typeface="Avenir"/>
              </a:rPr>
              <a:t>Requirements and user </a:t>
            </a:r>
            <a:r>
              <a:rPr lang="en-US" sz="4800">
                <a:solidFill>
                  <a:schemeClr val="dk1"/>
                </a:solidFill>
                <a:latin typeface="Avenir"/>
                <a:ea typeface="Avenir"/>
                <a:cs typeface="Avenir"/>
                <a:sym typeface="Avenir"/>
              </a:rPr>
              <a:t>stories</a:t>
            </a:r>
            <a:r>
              <a:rPr lang="en-US" sz="4800">
                <a:solidFill>
                  <a:schemeClr val="dk1"/>
                </a:solidFill>
                <a:latin typeface="Avenir"/>
                <a:ea typeface="Avenir"/>
                <a:cs typeface="Avenir"/>
                <a:sym typeface="Avenir"/>
              </a:rPr>
              <a:t> are generated with consultation of the Safety Coordinator of Engineering </a:t>
            </a:r>
            <a:r>
              <a:rPr lang="en-US" sz="4800">
                <a:solidFill>
                  <a:schemeClr val="dk1"/>
                </a:solidFill>
                <a:latin typeface="Avenir"/>
                <a:ea typeface="Avenir"/>
                <a:cs typeface="Avenir"/>
                <a:sym typeface="Avenir"/>
              </a:rPr>
              <a:t>Faculty</a:t>
            </a:r>
            <a:r>
              <a:rPr lang="en-US" sz="4800">
                <a:solidFill>
                  <a:schemeClr val="dk1"/>
                </a:solidFill>
                <a:latin typeface="Avenir"/>
                <a:ea typeface="Avenir"/>
                <a:cs typeface="Avenir"/>
                <a:sym typeface="Avenir"/>
              </a:rPr>
              <a:t>.</a:t>
            </a:r>
            <a:endParaRPr/>
          </a:p>
          <a:p>
            <a:pPr indent="0" lvl="0" marL="0" marR="0" rtl="0" algn="l">
              <a:lnSpc>
                <a:spcPct val="100000"/>
              </a:lnSpc>
              <a:spcBef>
                <a:spcPts val="480"/>
              </a:spcBef>
              <a:spcAft>
                <a:spcPts val="0"/>
              </a:spcAft>
              <a:buClr>
                <a:schemeClr val="dk1"/>
              </a:buClr>
              <a:buSzPts val="4800"/>
              <a:buFont typeface="Helvetica Neue"/>
              <a:buNone/>
            </a:pPr>
            <a:r>
              <a:t/>
            </a:r>
            <a:endParaRPr b="0" i="0" sz="4800" u="none">
              <a:solidFill>
                <a:schemeClr val="dk1"/>
              </a:solidFill>
              <a:latin typeface="Avenir"/>
              <a:ea typeface="Avenir"/>
              <a:cs typeface="Avenir"/>
              <a:sym typeface="Avenir"/>
            </a:endParaRPr>
          </a:p>
          <a:p>
            <a:pPr indent="0" lvl="0" marL="0" marR="0" rtl="0" algn="l">
              <a:lnSpc>
                <a:spcPct val="100000"/>
              </a:lnSpc>
              <a:spcBef>
                <a:spcPts val="0"/>
              </a:spcBef>
              <a:spcAft>
                <a:spcPts val="0"/>
              </a:spcAft>
              <a:buNone/>
            </a:pPr>
            <a:r>
              <a:rPr lang="en-US" sz="4800">
                <a:solidFill>
                  <a:schemeClr val="dk1"/>
                </a:solidFill>
                <a:latin typeface="Avenir"/>
                <a:ea typeface="Avenir"/>
                <a:cs typeface="Avenir"/>
                <a:sym typeface="Avenir"/>
              </a:rPr>
              <a:t>Each task and deliverables with respect to iteration in the project are managed with Asana. </a:t>
            </a:r>
            <a:endParaRPr sz="4800">
              <a:solidFill>
                <a:schemeClr val="dk1"/>
              </a:solidFill>
              <a:latin typeface="Avenir"/>
              <a:ea typeface="Avenir"/>
              <a:cs typeface="Avenir"/>
              <a:sym typeface="Avenir"/>
            </a:endParaRPr>
          </a:p>
          <a:p>
            <a:pPr indent="0" lvl="0" marL="0" marR="0" rtl="0" algn="l">
              <a:lnSpc>
                <a:spcPct val="100000"/>
              </a:lnSpc>
              <a:spcBef>
                <a:spcPts val="0"/>
              </a:spcBef>
              <a:spcAft>
                <a:spcPts val="0"/>
              </a:spcAft>
              <a:buNone/>
            </a:pPr>
            <a:r>
              <a:t/>
            </a:r>
            <a:endParaRPr sz="4800">
              <a:solidFill>
                <a:schemeClr val="dk1"/>
              </a:solidFill>
              <a:latin typeface="Avenir"/>
              <a:ea typeface="Avenir"/>
              <a:cs typeface="Avenir"/>
              <a:sym typeface="Avenir"/>
            </a:endParaRPr>
          </a:p>
          <a:p>
            <a:pPr indent="0" lvl="0" marL="0" marR="0" rtl="0" algn="l">
              <a:lnSpc>
                <a:spcPct val="100000"/>
              </a:lnSpc>
              <a:spcBef>
                <a:spcPts val="0"/>
              </a:spcBef>
              <a:spcAft>
                <a:spcPts val="0"/>
              </a:spcAft>
              <a:buNone/>
            </a:pPr>
            <a:r>
              <a:rPr lang="en-US" sz="4800">
                <a:solidFill>
                  <a:schemeClr val="dk1"/>
                </a:solidFill>
                <a:latin typeface="Avenir"/>
                <a:ea typeface="Avenir"/>
                <a:cs typeface="Avenir"/>
                <a:sym typeface="Avenir"/>
              </a:rPr>
              <a:t>LabFiz is designed following MVC </a:t>
            </a:r>
            <a:r>
              <a:rPr lang="en-US" sz="4800">
                <a:solidFill>
                  <a:schemeClr val="dk1"/>
                </a:solidFill>
                <a:latin typeface="Avenir"/>
                <a:ea typeface="Avenir"/>
                <a:cs typeface="Avenir"/>
                <a:sym typeface="Avenir"/>
              </a:rPr>
              <a:t>architecture</a:t>
            </a:r>
            <a:r>
              <a:rPr lang="en-US" sz="4800">
                <a:solidFill>
                  <a:schemeClr val="dk1"/>
                </a:solidFill>
                <a:latin typeface="Avenir"/>
                <a:ea typeface="Avenir"/>
                <a:cs typeface="Avenir"/>
                <a:sym typeface="Avenir"/>
              </a:rPr>
              <a:t> where back end is powered by Laravel PHP</a:t>
            </a:r>
            <a:endParaRPr sz="4800">
              <a:solidFill>
                <a:schemeClr val="dk1"/>
              </a:solidFill>
              <a:latin typeface="Avenir"/>
              <a:ea typeface="Avenir"/>
              <a:cs typeface="Avenir"/>
              <a:sym typeface="Avenir"/>
            </a:endParaRPr>
          </a:p>
          <a:p>
            <a:pPr indent="0" lvl="0" marL="0" marR="0" rtl="0" algn="l">
              <a:lnSpc>
                <a:spcPct val="100000"/>
              </a:lnSpc>
              <a:spcBef>
                <a:spcPts val="0"/>
              </a:spcBef>
              <a:spcAft>
                <a:spcPts val="0"/>
              </a:spcAft>
              <a:buNone/>
            </a:pPr>
            <a:r>
              <a:rPr lang="en-US" sz="4800">
                <a:solidFill>
                  <a:schemeClr val="dk1"/>
                </a:solidFill>
                <a:latin typeface="Avenir"/>
                <a:ea typeface="Avenir"/>
                <a:cs typeface="Avenir"/>
                <a:sym typeface="Avenir"/>
              </a:rPr>
              <a:t>and front end by Vue.js that are connected together using a RESTful API.</a:t>
            </a:r>
            <a:endParaRPr sz="4800">
              <a:solidFill>
                <a:schemeClr val="dk1"/>
              </a:solidFill>
              <a:latin typeface="Avenir"/>
              <a:ea typeface="Avenir"/>
              <a:cs typeface="Avenir"/>
              <a:sym typeface="Avenir"/>
            </a:endParaRPr>
          </a:p>
        </p:txBody>
      </p:sp>
      <p:sp>
        <p:nvSpPr>
          <p:cNvPr id="101" name="Google Shape;101;p15"/>
          <p:cNvSpPr txBox="1"/>
          <p:nvPr/>
        </p:nvSpPr>
        <p:spPr>
          <a:xfrm>
            <a:off x="38534975" y="6902450"/>
            <a:ext cx="10512425" cy="18300701"/>
          </a:xfrm>
          <a:prstGeom prst="rect">
            <a:avLst/>
          </a:prstGeom>
          <a:solidFill>
            <a:srgbClr val="F3F3F3"/>
          </a:solidFill>
          <a:ln cap="flat" cmpd="sng" w="38100">
            <a:solidFill>
              <a:srgbClr val="B7B7B7"/>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Clr>
                <a:srgbClr val="000000"/>
              </a:buClr>
              <a:buSzPts val="4800"/>
              <a:buFont typeface="Avenir"/>
              <a:buNone/>
            </a:pPr>
            <a:r>
              <a:rPr b="1" i="0" lang="en-US" sz="4800" u="none">
                <a:solidFill>
                  <a:srgbClr val="274E13"/>
                </a:solidFill>
                <a:latin typeface="Avenir"/>
                <a:ea typeface="Avenir"/>
                <a:cs typeface="Avenir"/>
                <a:sym typeface="Avenir"/>
              </a:rPr>
              <a:t>Conclusions</a:t>
            </a:r>
            <a:endParaRPr b="1" i="0" sz="4800" u="none">
              <a:solidFill>
                <a:srgbClr val="274E13"/>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4800"/>
              <a:buFont typeface="Avenir"/>
              <a:buNone/>
            </a:pPr>
            <a:r>
              <a:t/>
            </a:r>
            <a:endParaRPr b="1" sz="4800">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LabFiz reduces room for human error in management and boost office productivity with all the tools in one platform. An online system provides ability to gather statistics to provide useful insights and encourage collaboration in the community. LabFiz design is inspired by Material Design principles, that makes it easy to use and adopt.</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LabFiz is an open source project which serves as a great alternative to costly apps and allows the community to evolve as required.</a:t>
            </a:r>
            <a:endParaRPr/>
          </a:p>
          <a:p>
            <a:pPr indent="0" lvl="0" marL="0" marR="0" rtl="0" algn="l">
              <a:lnSpc>
                <a:spcPct val="100000"/>
              </a:lnSpc>
              <a:spcBef>
                <a:spcPts val="2400"/>
              </a:spcBef>
              <a:spcAft>
                <a:spcPts val="0"/>
              </a:spcAft>
              <a:buClr>
                <a:schemeClr val="dk1"/>
              </a:buClr>
              <a:buSzPts val="4800"/>
              <a:buFont typeface="Avenir"/>
              <a:buNone/>
            </a:pPr>
            <a:r>
              <a:t/>
            </a:r>
            <a:endParaRPr/>
          </a:p>
        </p:txBody>
      </p:sp>
      <p:sp>
        <p:nvSpPr>
          <p:cNvPr id="102" name="Google Shape;102;p15"/>
          <p:cNvSpPr txBox="1"/>
          <p:nvPr/>
        </p:nvSpPr>
        <p:spPr>
          <a:xfrm>
            <a:off x="13822363" y="6908800"/>
            <a:ext cx="23347362" cy="18288001"/>
          </a:xfrm>
          <a:prstGeom prst="rect">
            <a:avLst/>
          </a:prstGeom>
          <a:solidFill>
            <a:srgbClr val="F3F3F3"/>
          </a:solidFill>
          <a:ln cap="flat" cmpd="sng" w="38100">
            <a:solidFill>
              <a:srgbClr val="B7B7B7"/>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800"/>
              <a:buFont typeface="Avenir"/>
              <a:buNone/>
            </a:pPr>
            <a:r>
              <a:rPr b="1" i="0" lang="en-US" sz="4800" u="none">
                <a:solidFill>
                  <a:srgbClr val="274E13"/>
                </a:solidFill>
                <a:latin typeface="Avenir"/>
                <a:ea typeface="Avenir"/>
                <a:cs typeface="Avenir"/>
                <a:sym typeface="Avenir"/>
              </a:rPr>
              <a:t>Results</a:t>
            </a:r>
            <a:endParaRPr>
              <a:solidFill>
                <a:srgbClr val="274E13"/>
              </a:solidFill>
            </a:endParaRPr>
          </a:p>
          <a:p>
            <a:pPr indent="0" lvl="0" marL="0" rtl="0" algn="l">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LabFiz shows how workplace safety </a:t>
            </a:r>
            <a:r>
              <a:rPr lang="en-US" sz="4800">
                <a:solidFill>
                  <a:schemeClr val="dk1"/>
                </a:solidFill>
                <a:latin typeface="Avenir"/>
                <a:ea typeface="Avenir"/>
                <a:cs typeface="Avenir"/>
                <a:sym typeface="Avenir"/>
              </a:rPr>
              <a:t>management</a:t>
            </a:r>
            <a:r>
              <a:rPr lang="en-US" sz="4800">
                <a:solidFill>
                  <a:schemeClr val="dk1"/>
                </a:solidFill>
                <a:latin typeface="Avenir"/>
                <a:ea typeface="Avenir"/>
                <a:cs typeface="Avenir"/>
                <a:sym typeface="Avenir"/>
              </a:rPr>
              <a:t> can be improved by automating mundane tasks.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The application provides </a:t>
            </a:r>
            <a:r>
              <a:rPr lang="en-US" sz="4800">
                <a:solidFill>
                  <a:schemeClr val="dk1"/>
                </a:solidFill>
                <a:latin typeface="Avenir"/>
                <a:ea typeface="Avenir"/>
                <a:cs typeface="Avenir"/>
                <a:sym typeface="Avenir"/>
              </a:rPr>
              <a:t>features such as inspection assignment and tracking, automatic reminders, issue tracking and team management.</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Inspectors are able to act on their assigned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inspections and track their progress and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submit on time. Also they can log issues they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may find to track and resolve them in a timely</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 order.</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Safety Coordinator can collaborate with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Inspectors on the logged issues and place safety </a:t>
            </a:r>
            <a:endParaRPr sz="4800">
              <a:solidFill>
                <a:schemeClr val="dk1"/>
              </a:solidFill>
              <a:latin typeface="Avenir"/>
              <a:ea typeface="Avenir"/>
              <a:cs typeface="Avenir"/>
              <a:sym typeface="Avenir"/>
            </a:endParaRPr>
          </a:p>
          <a:p>
            <a:pPr indent="0" lvl="0" marL="0" rtl="0" algn="l">
              <a:spcBef>
                <a:spcPts val="500"/>
              </a:spcBef>
              <a:spcAft>
                <a:spcPts val="0"/>
              </a:spcAft>
              <a:buClr>
                <a:schemeClr val="dk1"/>
              </a:buClr>
              <a:buSzPts val="4800"/>
              <a:buFont typeface="Helvetica Neue"/>
              <a:buNone/>
            </a:pPr>
            <a:r>
              <a:rPr lang="en-US" sz="4800">
                <a:solidFill>
                  <a:schemeClr val="dk1"/>
                </a:solidFill>
                <a:latin typeface="Avenir"/>
                <a:ea typeface="Avenir"/>
                <a:cs typeface="Avenir"/>
                <a:sym typeface="Avenir"/>
              </a:rPr>
              <a:t>measures as needed.</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b="0" i="0" sz="4800" u="none">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500"/>
              </a:spcBef>
              <a:spcAft>
                <a:spcPts val="0"/>
              </a:spcAft>
              <a:buClr>
                <a:schemeClr val="dk1"/>
              </a:buClr>
              <a:buSzPts val="4800"/>
              <a:buFont typeface="Helvetica Neue"/>
              <a:buNone/>
            </a:pPr>
            <a:r>
              <a:t/>
            </a:r>
            <a:endParaRPr sz="4800">
              <a:solidFill>
                <a:schemeClr val="dk1"/>
              </a:solidFill>
              <a:latin typeface="Avenir"/>
              <a:ea typeface="Avenir"/>
              <a:cs typeface="Avenir"/>
              <a:sym typeface="Avenir"/>
            </a:endParaRPr>
          </a:p>
          <a:p>
            <a:pPr indent="0" lvl="0" marL="0" marR="0" rtl="0" algn="l">
              <a:lnSpc>
                <a:spcPct val="100000"/>
              </a:lnSpc>
              <a:spcBef>
                <a:spcPts val="2400"/>
              </a:spcBef>
              <a:spcAft>
                <a:spcPts val="0"/>
              </a:spcAft>
              <a:buClr>
                <a:schemeClr val="dk1"/>
              </a:buClr>
              <a:buSzPts val="4800"/>
              <a:buFont typeface="Helvetica Neue"/>
              <a:buNone/>
            </a:pPr>
            <a:r>
              <a:t/>
            </a:r>
            <a:endParaRPr b="0" i="0" sz="4800" u="none">
              <a:solidFill>
                <a:schemeClr val="accent2"/>
              </a:solidFill>
              <a:latin typeface="Avenir"/>
              <a:ea typeface="Avenir"/>
              <a:cs typeface="Avenir"/>
              <a:sym typeface="Avenir"/>
            </a:endParaRPr>
          </a:p>
          <a:p>
            <a:pPr indent="0" lvl="0" marL="0" marR="0" rtl="0" algn="l">
              <a:lnSpc>
                <a:spcPct val="100000"/>
              </a:lnSpc>
              <a:spcBef>
                <a:spcPts val="0"/>
              </a:spcBef>
              <a:spcAft>
                <a:spcPts val="0"/>
              </a:spcAft>
              <a:buNone/>
            </a:pPr>
            <a:r>
              <a:t/>
            </a:r>
            <a:endParaRPr b="0" i="0" sz="4800" u="none">
              <a:solidFill>
                <a:schemeClr val="accent2"/>
              </a:solidFill>
              <a:latin typeface="Avenir"/>
              <a:ea typeface="Avenir"/>
              <a:cs typeface="Avenir"/>
              <a:sym typeface="Avenir"/>
            </a:endParaRPr>
          </a:p>
        </p:txBody>
      </p:sp>
      <p:sp>
        <p:nvSpPr>
          <p:cNvPr id="103" name="Google Shape;103;p15"/>
          <p:cNvSpPr txBox="1"/>
          <p:nvPr/>
        </p:nvSpPr>
        <p:spPr>
          <a:xfrm>
            <a:off x="1744662" y="4460875"/>
            <a:ext cx="47701200" cy="1476375"/>
          </a:xfrm>
          <a:prstGeom prst="rect">
            <a:avLst/>
          </a:prstGeom>
          <a:noFill/>
          <a:ln>
            <a:noFill/>
          </a:ln>
        </p:spPr>
        <p:txBody>
          <a:bodyPr anchorCtr="0" anchor="ctr" bIns="274300" lIns="274300" spcFirstLastPara="1" rIns="274300" wrap="square" tIns="274300">
            <a:noAutofit/>
          </a:bodyPr>
          <a:lstStyle/>
          <a:p>
            <a:pPr indent="0" lvl="0" marL="0" marR="0" rtl="0" algn="ctr">
              <a:lnSpc>
                <a:spcPct val="100000"/>
              </a:lnSpc>
              <a:spcBef>
                <a:spcPts val="0"/>
              </a:spcBef>
              <a:spcAft>
                <a:spcPts val="0"/>
              </a:spcAft>
              <a:buClr>
                <a:schemeClr val="dk1"/>
              </a:buClr>
              <a:buSzPts val="6000"/>
              <a:buFont typeface="Avenir"/>
              <a:buNone/>
            </a:pPr>
            <a:r>
              <a:rPr b="1" lang="en-US" sz="6000">
                <a:solidFill>
                  <a:srgbClr val="274E13"/>
                </a:solidFill>
                <a:latin typeface="Avenir"/>
                <a:ea typeface="Avenir"/>
                <a:cs typeface="Avenir"/>
                <a:sym typeface="Avenir"/>
              </a:rPr>
              <a:t>Muhammad Ahmed, Zain Abedin , Alwin Baby, </a:t>
            </a:r>
            <a:r>
              <a:rPr b="0" i="0" lang="en-US" sz="6000" u="none">
                <a:solidFill>
                  <a:srgbClr val="274E13"/>
                </a:solidFill>
                <a:latin typeface="Avenir"/>
                <a:ea typeface="Avenir"/>
                <a:cs typeface="Avenir"/>
                <a:sym typeface="Avenir"/>
              </a:rPr>
              <a:t>University of Regina</a:t>
            </a:r>
            <a:endParaRPr>
              <a:solidFill>
                <a:srgbClr val="274E13"/>
              </a:solidFill>
            </a:endParaRPr>
          </a:p>
        </p:txBody>
      </p:sp>
      <p:sp>
        <p:nvSpPr>
          <p:cNvPr id="104" name="Google Shape;104;p15"/>
          <p:cNvSpPr/>
          <p:nvPr/>
        </p:nvSpPr>
        <p:spPr>
          <a:xfrm>
            <a:off x="896938" y="962315"/>
            <a:ext cx="49450624" cy="316753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0"/>
              <a:buFont typeface="Avenir"/>
              <a:buNone/>
            </a:pPr>
            <a:r>
              <a:rPr b="1" lang="en-US" sz="11000">
                <a:solidFill>
                  <a:srgbClr val="274E13"/>
                </a:solidFill>
                <a:latin typeface="Avenir"/>
                <a:ea typeface="Avenir"/>
                <a:cs typeface="Avenir"/>
                <a:sym typeface="Avenir"/>
              </a:rPr>
              <a:t>Laboratory </a:t>
            </a:r>
            <a:r>
              <a:rPr b="1" lang="en-US" sz="11000">
                <a:solidFill>
                  <a:srgbClr val="274E13"/>
                </a:solidFill>
                <a:latin typeface="Avenir"/>
                <a:ea typeface="Avenir"/>
                <a:cs typeface="Avenir"/>
                <a:sym typeface="Avenir"/>
              </a:rPr>
              <a:t>Safety </a:t>
            </a:r>
            <a:r>
              <a:rPr b="1" lang="en-US" sz="11000">
                <a:solidFill>
                  <a:srgbClr val="274E13"/>
                </a:solidFill>
                <a:latin typeface="Avenir"/>
                <a:ea typeface="Avenir"/>
                <a:cs typeface="Avenir"/>
                <a:sym typeface="Avenir"/>
              </a:rPr>
              <a:t>and Inspection Web Application</a:t>
            </a:r>
            <a:endParaRPr>
              <a:solidFill>
                <a:srgbClr val="274E13"/>
              </a:solidFill>
            </a:endParaRPr>
          </a:p>
        </p:txBody>
      </p:sp>
      <p:sp>
        <p:nvSpPr>
          <p:cNvPr id="105" name="Google Shape;105;p15"/>
          <p:cNvSpPr txBox="1"/>
          <p:nvPr/>
        </p:nvSpPr>
        <p:spPr>
          <a:xfrm>
            <a:off x="13822375" y="26378750"/>
            <a:ext cx="16104300" cy="4572000"/>
          </a:xfrm>
          <a:prstGeom prst="rect">
            <a:avLst/>
          </a:prstGeom>
          <a:solidFill>
            <a:srgbClr val="F3F3F3"/>
          </a:solidFill>
          <a:ln cap="flat" cmpd="sng" w="38100">
            <a:solidFill>
              <a:srgbClr val="B7B7B7"/>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l">
              <a:lnSpc>
                <a:spcPct val="100000"/>
              </a:lnSpc>
              <a:spcBef>
                <a:spcPts val="0"/>
              </a:spcBef>
              <a:spcAft>
                <a:spcPts val="0"/>
              </a:spcAft>
              <a:buClr>
                <a:srgbClr val="000000"/>
              </a:buClr>
              <a:buSzPts val="4400"/>
              <a:buFont typeface="Avenir"/>
              <a:buNone/>
            </a:pPr>
            <a:r>
              <a:rPr b="1" i="0" lang="en-US" sz="4400" u="none">
                <a:solidFill>
                  <a:srgbClr val="274E13"/>
                </a:solidFill>
                <a:latin typeface="Avenir"/>
                <a:ea typeface="Avenir"/>
                <a:cs typeface="Avenir"/>
                <a:sym typeface="Avenir"/>
              </a:rPr>
              <a:t>Acknowledgments</a:t>
            </a:r>
            <a:endParaRPr>
              <a:solidFill>
                <a:srgbClr val="274E13"/>
              </a:solidFill>
            </a:endParaRPr>
          </a:p>
          <a:p>
            <a:pPr indent="0" lvl="0" marL="0" marR="0" rtl="0" algn="l">
              <a:lnSpc>
                <a:spcPct val="100000"/>
              </a:lnSpc>
              <a:spcBef>
                <a:spcPts val="360"/>
              </a:spcBef>
              <a:spcAft>
                <a:spcPts val="0"/>
              </a:spcAft>
              <a:buClr>
                <a:schemeClr val="dk1"/>
              </a:buClr>
              <a:buSzPts val="3600"/>
              <a:buFont typeface="Avenir"/>
              <a:buNone/>
            </a:pPr>
            <a:r>
              <a:rPr lang="en-US" sz="3600">
                <a:solidFill>
                  <a:schemeClr val="dk1"/>
                </a:solidFill>
                <a:latin typeface="Avenir"/>
                <a:ea typeface="Avenir"/>
                <a:cs typeface="Avenir"/>
                <a:sym typeface="Avenir"/>
              </a:rPr>
              <a:t>Lauren Bradshaw, Health &amp; Safety Services Coordinator, Engineering Faculty, University of Regina</a:t>
            </a:r>
            <a:endParaRPr sz="3600">
              <a:solidFill>
                <a:schemeClr val="dk1"/>
              </a:solidFill>
              <a:latin typeface="Avenir"/>
              <a:ea typeface="Avenir"/>
              <a:cs typeface="Avenir"/>
              <a:sym typeface="Avenir"/>
            </a:endParaRPr>
          </a:p>
          <a:p>
            <a:pPr indent="0" lvl="0" marL="0" rtl="0" algn="l">
              <a:spcBef>
                <a:spcPts val="360"/>
              </a:spcBef>
              <a:spcAft>
                <a:spcPts val="0"/>
              </a:spcAft>
              <a:buClr>
                <a:schemeClr val="dk1"/>
              </a:buClr>
              <a:buSzPts val="3600"/>
              <a:buFont typeface="Avenir"/>
              <a:buNone/>
            </a:pPr>
            <a:r>
              <a:rPr lang="en-US" sz="3600">
                <a:solidFill>
                  <a:schemeClr val="dk1"/>
                </a:solidFill>
                <a:latin typeface="Avenir"/>
                <a:ea typeface="Avenir"/>
                <a:cs typeface="Avenir"/>
                <a:sym typeface="Avenir"/>
              </a:rPr>
              <a:t>Tim Maciage</a:t>
            </a:r>
            <a:r>
              <a:rPr lang="en-US" sz="3600">
                <a:solidFill>
                  <a:schemeClr val="dk1"/>
                </a:solidFill>
                <a:latin typeface="Avenir"/>
                <a:ea typeface="Avenir"/>
                <a:cs typeface="Avenir"/>
                <a:sym typeface="Avenir"/>
              </a:rPr>
              <a:t>,Instructor &amp; Advisor, Engineering Faculty, University of Regina</a:t>
            </a:r>
            <a:endParaRPr sz="3600">
              <a:solidFill>
                <a:schemeClr val="dk1"/>
              </a:solidFill>
              <a:latin typeface="Avenir"/>
              <a:ea typeface="Avenir"/>
              <a:cs typeface="Avenir"/>
              <a:sym typeface="Avenir"/>
            </a:endParaRPr>
          </a:p>
          <a:p>
            <a:pPr indent="0" lvl="0" marL="0" marR="0" rtl="0" algn="l">
              <a:lnSpc>
                <a:spcPct val="100000"/>
              </a:lnSpc>
              <a:spcBef>
                <a:spcPts val="360"/>
              </a:spcBef>
              <a:spcAft>
                <a:spcPts val="0"/>
              </a:spcAft>
              <a:buClr>
                <a:schemeClr val="dk1"/>
              </a:buClr>
              <a:buSzPts val="1100"/>
              <a:buFont typeface="Arial"/>
              <a:buNone/>
            </a:pPr>
            <a:r>
              <a:t/>
            </a:r>
            <a:endParaRPr sz="3600">
              <a:solidFill>
                <a:schemeClr val="dk1"/>
              </a:solidFill>
              <a:latin typeface="Avenir"/>
              <a:ea typeface="Avenir"/>
              <a:cs typeface="Avenir"/>
              <a:sym typeface="Avenir"/>
            </a:endParaRPr>
          </a:p>
          <a:p>
            <a:pPr indent="0" lvl="0" marL="0" marR="0" rtl="0" algn="l">
              <a:lnSpc>
                <a:spcPct val="100000"/>
              </a:lnSpc>
              <a:spcBef>
                <a:spcPts val="360"/>
              </a:spcBef>
              <a:spcAft>
                <a:spcPts val="0"/>
              </a:spcAft>
              <a:buClr>
                <a:schemeClr val="dk1"/>
              </a:buClr>
              <a:buSzPts val="3600"/>
              <a:buFont typeface="Avenir"/>
              <a:buNone/>
            </a:pPr>
            <a:r>
              <a:t/>
            </a:r>
            <a:endParaRPr sz="3600">
              <a:solidFill>
                <a:schemeClr val="dk1"/>
              </a:solidFill>
              <a:latin typeface="Avenir"/>
              <a:ea typeface="Avenir"/>
              <a:cs typeface="Avenir"/>
              <a:sym typeface="Avenir"/>
            </a:endParaRPr>
          </a:p>
        </p:txBody>
      </p:sp>
      <p:sp>
        <p:nvSpPr>
          <p:cNvPr id="106" name="Google Shape;106;p15"/>
          <p:cNvSpPr txBox="1"/>
          <p:nvPr/>
        </p:nvSpPr>
        <p:spPr>
          <a:xfrm>
            <a:off x="32903425" y="26378750"/>
            <a:ext cx="16104300" cy="4572000"/>
          </a:xfrm>
          <a:prstGeom prst="rect">
            <a:avLst/>
          </a:prstGeom>
          <a:solidFill>
            <a:srgbClr val="F3F3F3"/>
          </a:solidFill>
          <a:ln cap="flat" cmpd="sng" w="38100">
            <a:solidFill>
              <a:srgbClr val="B7B7B7"/>
            </a:solidFill>
            <a:prstDash val="solid"/>
            <a:round/>
            <a:headEnd len="sm" w="sm" type="none"/>
            <a:tailEnd len="sm" w="sm" type="none"/>
          </a:ln>
          <a:effectLst>
            <a:outerShdw blurRad="57150" rotWithShape="0" algn="bl" dir="5400000" dist="19050">
              <a:srgbClr val="000000">
                <a:alpha val="57000"/>
              </a:srgbClr>
            </a:outerShdw>
          </a:effectLst>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rgbClr val="000000"/>
              </a:buClr>
              <a:buSzPts val="4400"/>
              <a:buFont typeface="Avenir"/>
              <a:buNone/>
            </a:pPr>
            <a:r>
              <a:rPr b="1" i="0" lang="en-US" sz="4400" u="none">
                <a:solidFill>
                  <a:srgbClr val="274E13"/>
                </a:solidFill>
                <a:latin typeface="Avenir"/>
                <a:ea typeface="Avenir"/>
                <a:cs typeface="Avenir"/>
                <a:sym typeface="Avenir"/>
              </a:rPr>
              <a:t>Further information</a:t>
            </a:r>
            <a:endParaRPr b="1" sz="4400">
              <a:solidFill>
                <a:srgbClr val="274E13"/>
              </a:solidFill>
              <a:latin typeface="Avenir"/>
              <a:ea typeface="Avenir"/>
              <a:cs typeface="Avenir"/>
              <a:sym typeface="Avenir"/>
            </a:endParaRPr>
          </a:p>
          <a:p>
            <a:pPr indent="0" lvl="0" marL="0" marR="0" rtl="0" algn="just">
              <a:lnSpc>
                <a:spcPct val="100000"/>
              </a:lnSpc>
              <a:spcBef>
                <a:spcPts val="0"/>
              </a:spcBef>
              <a:spcAft>
                <a:spcPts val="0"/>
              </a:spcAft>
              <a:buClr>
                <a:srgbClr val="000000"/>
              </a:buClr>
              <a:buSzPts val="4400"/>
              <a:buFont typeface="Avenir"/>
              <a:buNone/>
            </a:pPr>
            <a:r>
              <a:rPr lang="en-US" sz="3600">
                <a:solidFill>
                  <a:schemeClr val="hlink"/>
                </a:solidFill>
                <a:uFill>
                  <a:noFill/>
                </a:uFill>
                <a:latin typeface="Avenir"/>
                <a:ea typeface="Avenir"/>
                <a:cs typeface="Avenir"/>
                <a:sym typeface="Avenir"/>
                <a:hlinkClick r:id="rId4"/>
              </a:rPr>
              <a:t>labfiz.com</a:t>
            </a:r>
            <a:endParaRPr b="1" sz="4400">
              <a:latin typeface="Avenir"/>
              <a:ea typeface="Avenir"/>
              <a:cs typeface="Avenir"/>
              <a:sym typeface="Avenir"/>
            </a:endParaRPr>
          </a:p>
          <a:p>
            <a:pPr indent="0" lvl="0" marL="0" marR="0" rtl="0" algn="l">
              <a:lnSpc>
                <a:spcPct val="100000"/>
              </a:lnSpc>
              <a:spcBef>
                <a:spcPts val="360"/>
              </a:spcBef>
              <a:spcAft>
                <a:spcPts val="0"/>
              </a:spcAft>
              <a:buClr>
                <a:srgbClr val="000000"/>
              </a:buClr>
              <a:buSzPts val="3600"/>
              <a:buFont typeface="Avenir"/>
              <a:buNone/>
            </a:pPr>
            <a:r>
              <a:rPr lang="en-US" sz="3600">
                <a:latin typeface="Avenir"/>
                <a:ea typeface="Avenir"/>
                <a:cs typeface="Avenir"/>
                <a:sym typeface="Avenir"/>
              </a:rPr>
              <a:t>github.com/Capstone2019-ZAM/Capstone</a:t>
            </a:r>
            <a:endParaRPr sz="3600">
              <a:latin typeface="Avenir"/>
              <a:ea typeface="Avenir"/>
              <a:cs typeface="Avenir"/>
              <a:sym typeface="Avenir"/>
            </a:endParaRPr>
          </a:p>
          <a:p>
            <a:pPr indent="0" lvl="0" marL="0" marR="0" rtl="0" algn="l">
              <a:lnSpc>
                <a:spcPct val="100000"/>
              </a:lnSpc>
              <a:spcBef>
                <a:spcPts val="360"/>
              </a:spcBef>
              <a:spcAft>
                <a:spcPts val="0"/>
              </a:spcAft>
              <a:buClr>
                <a:srgbClr val="000000"/>
              </a:buClr>
              <a:buSzPts val="3600"/>
              <a:buFont typeface="Avenir"/>
              <a:buNone/>
            </a:pPr>
            <a:r>
              <a:rPr lang="en-US" sz="3600">
                <a:solidFill>
                  <a:schemeClr val="hlink"/>
                </a:solidFill>
                <a:uFill>
                  <a:noFill/>
                </a:uFill>
                <a:latin typeface="Avenir"/>
                <a:ea typeface="Avenir"/>
                <a:cs typeface="Avenir"/>
                <a:sym typeface="Avenir"/>
                <a:hlinkClick r:id="rId5"/>
              </a:rPr>
              <a:t>app.asana.com/0/1139874116808383</a:t>
            </a:r>
            <a:endParaRPr sz="3600">
              <a:latin typeface="Avenir"/>
              <a:ea typeface="Avenir"/>
              <a:cs typeface="Avenir"/>
              <a:sym typeface="Avenir"/>
            </a:endParaRPr>
          </a:p>
          <a:p>
            <a:pPr indent="0" lvl="0" marL="0" marR="0" rtl="0" algn="l">
              <a:lnSpc>
                <a:spcPct val="100000"/>
              </a:lnSpc>
              <a:spcBef>
                <a:spcPts val="360"/>
              </a:spcBef>
              <a:spcAft>
                <a:spcPts val="0"/>
              </a:spcAft>
              <a:buClr>
                <a:srgbClr val="000000"/>
              </a:buClr>
              <a:buSzPts val="3600"/>
              <a:buFont typeface="Avenir"/>
              <a:buNone/>
            </a:pPr>
            <a:r>
              <a:rPr lang="en-US" sz="3600">
                <a:latin typeface="Avenir"/>
                <a:ea typeface="Avenir"/>
                <a:cs typeface="Avenir"/>
                <a:sym typeface="Avenir"/>
              </a:rPr>
              <a:t>ahmed35m@uregina,ca</a:t>
            </a:r>
            <a:endParaRPr sz="3600">
              <a:latin typeface="Avenir"/>
              <a:ea typeface="Avenir"/>
              <a:cs typeface="Avenir"/>
              <a:sym typeface="Avenir"/>
            </a:endParaRPr>
          </a:p>
          <a:p>
            <a:pPr indent="0" lvl="0" marL="0" marR="0" rtl="0" algn="l">
              <a:lnSpc>
                <a:spcPct val="100000"/>
              </a:lnSpc>
              <a:spcBef>
                <a:spcPts val="0"/>
              </a:spcBef>
              <a:spcAft>
                <a:spcPts val="0"/>
              </a:spcAft>
              <a:buNone/>
            </a:pPr>
            <a:r>
              <a:t/>
            </a:r>
            <a:endParaRPr b="0" i="0" sz="3600" u="none">
              <a:solidFill>
                <a:schemeClr val="dk1"/>
              </a:solidFill>
              <a:latin typeface="Avenir"/>
              <a:ea typeface="Avenir"/>
              <a:cs typeface="Avenir"/>
              <a:sym typeface="Avenir"/>
            </a:endParaRPr>
          </a:p>
        </p:txBody>
      </p:sp>
      <p:sp>
        <p:nvSpPr>
          <p:cNvPr id="107" name="Google Shape;107;p15"/>
          <p:cNvSpPr txBox="1"/>
          <p:nvPr/>
        </p:nvSpPr>
        <p:spPr>
          <a:xfrm>
            <a:off x="2398712" y="3857625"/>
            <a:ext cx="8796337" cy="1754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7C7C7"/>
              </a:buClr>
              <a:buSzPts val="3600"/>
              <a:buFont typeface="Avenir"/>
              <a:buNone/>
            </a:pPr>
            <a:r>
              <a:t/>
            </a:r>
            <a:endParaRPr/>
          </a:p>
        </p:txBody>
      </p:sp>
      <p:sp>
        <p:nvSpPr>
          <p:cNvPr id="108" name="Google Shape;108;p15"/>
          <p:cNvSpPr txBox="1"/>
          <p:nvPr/>
        </p:nvSpPr>
        <p:spPr>
          <a:xfrm>
            <a:off x="1995487" y="6929437"/>
            <a:ext cx="10512425" cy="8456612"/>
          </a:xfrm>
          <a:prstGeom prst="rect">
            <a:avLst/>
          </a:prstGeom>
          <a:solidFill>
            <a:srgbClr val="F3F3F3"/>
          </a:solidFill>
          <a:ln cap="flat" cmpd="sng" w="38100">
            <a:solidFill>
              <a:srgbClr val="B7B7B7"/>
            </a:solidFill>
            <a:prstDash val="solid"/>
            <a:round/>
            <a:headEnd len="sm" w="sm" type="none"/>
            <a:tailEnd len="sm" w="sm" type="none"/>
          </a:ln>
        </p:spPr>
        <p:txBody>
          <a:bodyPr anchorCtr="0" anchor="t" bIns="914400" lIns="914400" spcFirstLastPara="1" rIns="914400" wrap="square" tIns="457200">
            <a:noAutofit/>
          </a:bodyPr>
          <a:lstStyle/>
          <a:p>
            <a:pPr indent="0" lvl="0" marL="0" marR="0" rtl="0" algn="just">
              <a:lnSpc>
                <a:spcPct val="100000"/>
              </a:lnSpc>
              <a:spcBef>
                <a:spcPts val="0"/>
              </a:spcBef>
              <a:spcAft>
                <a:spcPts val="0"/>
              </a:spcAft>
              <a:buClr>
                <a:schemeClr val="dk1"/>
              </a:buClr>
              <a:buSzPts val="4800"/>
              <a:buFont typeface="Avenir"/>
              <a:buNone/>
            </a:pPr>
            <a:r>
              <a:rPr b="1" i="0" lang="en-US" sz="4800" u="none">
                <a:solidFill>
                  <a:srgbClr val="274E13"/>
                </a:solidFill>
                <a:latin typeface="Avenir"/>
                <a:ea typeface="Avenir"/>
                <a:cs typeface="Avenir"/>
                <a:sym typeface="Avenir"/>
              </a:rPr>
              <a:t>Introduction</a:t>
            </a:r>
            <a:endParaRPr>
              <a:solidFill>
                <a:srgbClr val="274E13"/>
              </a:solidFill>
            </a:endParaRPr>
          </a:p>
          <a:p>
            <a:pPr indent="0" lvl="0" marL="0" marR="0" rtl="0" algn="l">
              <a:lnSpc>
                <a:spcPct val="100000"/>
              </a:lnSpc>
              <a:spcBef>
                <a:spcPts val="480"/>
              </a:spcBef>
              <a:spcAft>
                <a:spcPts val="0"/>
              </a:spcAft>
              <a:buClr>
                <a:schemeClr val="dk1"/>
              </a:buClr>
              <a:buSzPts val="4800"/>
              <a:buFont typeface="Helvetica Neue"/>
              <a:buNone/>
            </a:pPr>
            <a:r>
              <a:t/>
            </a:r>
            <a:endParaRPr b="0" i="0" sz="4800" u="none">
              <a:solidFill>
                <a:schemeClr val="dk1"/>
              </a:solidFill>
              <a:latin typeface="Avenir"/>
              <a:ea typeface="Avenir"/>
              <a:cs typeface="Avenir"/>
              <a:sym typeface="Avenir"/>
            </a:endParaRPr>
          </a:p>
          <a:p>
            <a:pPr indent="0" lvl="0" marL="0" marR="0" rtl="0" algn="l">
              <a:lnSpc>
                <a:spcPct val="100000"/>
              </a:lnSpc>
              <a:spcBef>
                <a:spcPts val="480"/>
              </a:spcBef>
              <a:spcAft>
                <a:spcPts val="0"/>
              </a:spcAft>
              <a:buClr>
                <a:schemeClr val="dk1"/>
              </a:buClr>
              <a:buSzPts val="4800"/>
              <a:buFont typeface="Avenir"/>
              <a:buNone/>
            </a:pPr>
            <a:r>
              <a:rPr lang="en-US" sz="4800">
                <a:solidFill>
                  <a:schemeClr val="dk1"/>
                </a:solidFill>
                <a:latin typeface="Avenir"/>
                <a:ea typeface="Avenir"/>
                <a:cs typeface="Avenir"/>
                <a:sym typeface="Avenir"/>
              </a:rPr>
              <a:t>Maintaining lab safety and </a:t>
            </a:r>
            <a:r>
              <a:rPr lang="en-US" sz="4800">
                <a:solidFill>
                  <a:schemeClr val="dk1"/>
                </a:solidFill>
                <a:latin typeface="Avenir"/>
                <a:ea typeface="Avenir"/>
                <a:cs typeface="Avenir"/>
                <a:sym typeface="Avenir"/>
              </a:rPr>
              <a:t>conducting</a:t>
            </a:r>
            <a:r>
              <a:rPr lang="en-US" sz="4800">
                <a:solidFill>
                  <a:schemeClr val="dk1"/>
                </a:solidFill>
                <a:latin typeface="Avenir"/>
                <a:ea typeface="Avenir"/>
                <a:cs typeface="Avenir"/>
                <a:sym typeface="Avenir"/>
              </a:rPr>
              <a:t> periodic inspections are required by every institute. To promote safety, LabFiz a web app makes safety coordinators and </a:t>
            </a:r>
            <a:r>
              <a:rPr lang="en-US" sz="4800">
                <a:solidFill>
                  <a:schemeClr val="dk1"/>
                </a:solidFill>
                <a:latin typeface="Avenir"/>
                <a:ea typeface="Avenir"/>
                <a:cs typeface="Avenir"/>
                <a:sym typeface="Avenir"/>
              </a:rPr>
              <a:t>inspectors</a:t>
            </a:r>
            <a:r>
              <a:rPr lang="en-US" sz="4800">
                <a:solidFill>
                  <a:schemeClr val="dk1"/>
                </a:solidFill>
                <a:latin typeface="Avenir"/>
                <a:ea typeface="Avenir"/>
                <a:cs typeface="Avenir"/>
                <a:sym typeface="Avenir"/>
              </a:rPr>
              <a:t> job easy.</a:t>
            </a:r>
            <a:endParaRPr/>
          </a:p>
        </p:txBody>
      </p:sp>
      <p:pic>
        <p:nvPicPr>
          <p:cNvPr id="109" name="Google Shape;109;p15"/>
          <p:cNvPicPr preferRelativeResize="0"/>
          <p:nvPr/>
        </p:nvPicPr>
        <p:blipFill>
          <a:blip r:embed="rId6">
            <a:alphaModFix/>
          </a:blip>
          <a:stretch>
            <a:fillRect/>
          </a:stretch>
        </p:blipFill>
        <p:spPr>
          <a:xfrm>
            <a:off x="28737150" y="13468300"/>
            <a:ext cx="6278074" cy="630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