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drawings/drawing7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drawings/drawing8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  <p:sldMasterId id="2147484027" r:id="rId5"/>
  </p:sldMasterIdLst>
  <p:notesMasterIdLst>
    <p:notesMasterId r:id="rId31"/>
  </p:notesMasterIdLst>
  <p:handoutMasterIdLst>
    <p:handoutMasterId r:id="rId32"/>
  </p:handoutMasterIdLst>
  <p:sldIdLst>
    <p:sldId id="261" r:id="rId6"/>
    <p:sldId id="273" r:id="rId7"/>
    <p:sldId id="300" r:id="rId8"/>
    <p:sldId id="286" r:id="rId9"/>
    <p:sldId id="306" r:id="rId10"/>
    <p:sldId id="325" r:id="rId11"/>
    <p:sldId id="315" r:id="rId12"/>
    <p:sldId id="318" r:id="rId13"/>
    <p:sldId id="317" r:id="rId14"/>
    <p:sldId id="316" r:id="rId15"/>
    <p:sldId id="319" r:id="rId16"/>
    <p:sldId id="320" r:id="rId17"/>
    <p:sldId id="321" r:id="rId18"/>
    <p:sldId id="322" r:id="rId19"/>
    <p:sldId id="323" r:id="rId20"/>
    <p:sldId id="324" r:id="rId21"/>
    <p:sldId id="280" r:id="rId22"/>
    <p:sldId id="326" r:id="rId23"/>
    <p:sldId id="277" r:id="rId24"/>
    <p:sldId id="328" r:id="rId25"/>
    <p:sldId id="327" r:id="rId26"/>
    <p:sldId id="313" r:id="rId27"/>
    <p:sldId id="329" r:id="rId28"/>
    <p:sldId id="276" r:id="rId29"/>
    <p:sldId id="33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" initials="C" lastIdx="2" clrIdx="0">
    <p:extLst>
      <p:ext uri="{19B8F6BF-5375-455C-9EA6-DF929625EA0E}">
        <p15:presenceInfo xmlns:p15="http://schemas.microsoft.com/office/powerpoint/2012/main" userId="Chan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E6B"/>
    <a:srgbClr val="87175F"/>
    <a:srgbClr val="EEEEEE"/>
    <a:srgbClr val="EEC621"/>
    <a:srgbClr val="E58C09"/>
    <a:srgbClr val="43467B"/>
    <a:srgbClr val="AEA422"/>
    <a:srgbClr val="F69E1D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8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8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0.99127</cdr:x>
      <cdr:y>1</cdr:y>
    </cdr:to>
    <cdr:pic>
      <cdr:nvPicPr>
        <cdr:cNvPr id="7" name="chart">
          <a:extLst xmlns:a="http://schemas.openxmlformats.org/drawingml/2006/main">
            <a:ext uri="{FF2B5EF4-FFF2-40B4-BE49-F238E27FC236}">
              <a16:creationId xmlns:a16="http://schemas.microsoft.com/office/drawing/2014/main" id="{4154317F-4EF6-4483-9919-2FA2D033592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228044" cy="2837215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0.01536</cdr:y>
    </cdr:from>
    <cdr:to>
      <cdr:x>1</cdr:x>
      <cdr:y>1</cdr:y>
    </cdr:to>
    <cdr:pic>
      <cdr:nvPicPr>
        <cdr:cNvPr id="4" name="Picture 3">
          <a:extLst xmlns:a="http://schemas.openxmlformats.org/drawingml/2006/main">
            <a:ext uri="{FF2B5EF4-FFF2-40B4-BE49-F238E27FC236}">
              <a16:creationId xmlns:a16="http://schemas.microsoft.com/office/drawing/2014/main" id="{3B5C9AFB-EEAD-41F2-9770-C4D47C873F0C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43484"/>
          <a:ext cx="6589216" cy="2788285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1656BD35-205C-4546-A510-F466564DEE9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343684" cy="10162315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407A98C5-4A6A-48E1-BF25-F21856C3986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394496" cy="3925194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>
          <a:extLst xmlns:a="http://schemas.openxmlformats.org/drawingml/2006/main">
            <a:ext uri="{FF2B5EF4-FFF2-40B4-BE49-F238E27FC236}">
              <a16:creationId xmlns:a16="http://schemas.microsoft.com/office/drawing/2014/main" id="{C0D81D2C-E026-40A2-B3FA-396DB5576A3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272808" cy="2816115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0.9901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091E4C2D-FC88-4E8B-BEC6-C1AE72E26B3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200800" cy="2816115"/>
        </a:xfrm>
        <a:prstGeom xmlns:a="http://schemas.openxmlformats.org/drawingml/2006/main" prst="rect">
          <a:avLst/>
        </a:prstGeom>
      </cdr:spPr>
    </cdr:pic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>
          <a:extLst xmlns:a="http://schemas.openxmlformats.org/drawingml/2006/main">
            <a:ext uri="{FF2B5EF4-FFF2-40B4-BE49-F238E27FC236}">
              <a16:creationId xmlns:a16="http://schemas.microsoft.com/office/drawing/2014/main" id="{F6BA6960-2603-408F-8CC7-9905CF476FE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272808" cy="2816115"/>
        </a:xfrm>
        <a:prstGeom xmlns:a="http://schemas.openxmlformats.org/drawingml/2006/main" prst="rect">
          <a:avLst/>
        </a:prstGeom>
      </cdr:spPr>
    </cdr:pic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8D78E0E3-890F-4F39-BFBF-3D2F3D60270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822866" cy="4992237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4/25/2021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8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294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85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261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96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18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33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2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28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530E38-2288-4F54-B604-30E49A675C8C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80BA07-A013-488C-B5F4-59CAC77D2FE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787232"/>
            <a:ext cx="12191999" cy="70768"/>
            <a:chOff x="0" y="6598557"/>
            <a:chExt cx="11538858" cy="259443"/>
          </a:xfrm>
        </p:grpSpPr>
        <p:sp>
          <p:nvSpPr>
            <p:cNvPr id="11" name="Rectangle 10"/>
            <p:cNvSpPr/>
            <p:nvPr/>
          </p:nvSpPr>
          <p:spPr>
            <a:xfrm>
              <a:off x="0" y="6598557"/>
              <a:ext cx="3846286" cy="259443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46286" y="6598557"/>
              <a:ext cx="3846286" cy="259443"/>
            </a:xfrm>
            <a:prstGeom prst="rect">
              <a:avLst/>
            </a:prstGeom>
            <a:solidFill>
              <a:srgbClr val="B1B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2572" y="6598557"/>
              <a:ext cx="3846286" cy="259443"/>
            </a:xfrm>
            <a:prstGeom prst="rect">
              <a:avLst/>
            </a:prstGeom>
            <a:solidFill>
              <a:srgbClr val="58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57375" y="360971"/>
            <a:ext cx="8380505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962259"/>
            <a:ext cx="8380505" cy="424732"/>
          </a:xfrm>
        </p:spPr>
        <p:txBody>
          <a:bodyPr>
            <a:sp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45998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749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9C41-A100-4E7C-8E22-AB2400C72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1985-578A-465D-ABAC-93B04BE2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A58F-D198-45C7-A9FC-A9697600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5C1B-45E4-44E1-8979-4B015CB2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9B27-3FED-41B6-9929-30619A5B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2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B2A6-747E-47C7-BACA-26B8A531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B426-694C-4EEF-845E-68EA1BAA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5546-910F-47F1-81D9-0C78B648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EB7-AE1B-430B-98C2-EF354B60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3C73-F0F8-4714-A31B-1D56BD3F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73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7C49-1F99-44D0-A0A3-9605A542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518C-901A-451F-9944-E6917B03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8128-FD7B-4316-9BE5-4008645F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EDC4-1C06-4D4A-A555-B7DEAE5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56B-023C-4F33-BD34-0716DA1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12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B20E-565E-4A7A-A3C5-469E8B58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B92E-824D-4CD9-BC4D-F6543158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9A68A-4B7B-4D29-8E2A-56D163BD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0D92-758A-4C17-B81A-95018C2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7EEB-0DBF-488A-8442-6626A31D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C6EA-9CCA-45FE-9A56-6D3BDB8F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14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7611-A9C4-492D-849B-ECB5A5D8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2F4-9EA1-4ED1-87E8-8E9A592F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2CE8D-50CA-4DED-AAB5-5CE88076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03942-BBEF-4C12-833C-8D2CE898E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27A7B-26D0-481C-A88F-76DE80F2E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E60E2-B3AC-4B7C-9772-84E19585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618C8-7640-4F46-99ED-2706EC9C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9D7AB-D784-4100-88F5-31A88D4A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4F13-2928-4972-97D6-D8C352BB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7997F-FA33-4C68-8C3A-25DA536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B263-B56F-4A07-B228-0C8B9047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DC233-58D6-4B60-BA39-2602A9A4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64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3985-EFF6-4E66-B0F4-CB2E46ED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C98-77B2-4A73-BC57-F6F92C8A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2F05-728C-4A3A-A010-931F9BCE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DDF7-1452-40E9-A276-26020CAC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E2FB-9F51-4331-A174-54BFF6E9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BA47-8105-41F8-A5D2-14843A010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3441-4289-4208-8473-1A57C417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5D68-8BC3-47D9-AC27-ECEF7F8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B2DE-C72F-461E-9B93-1F439AF0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63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D4E1-EAFE-4721-B2DB-4B60C965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5BC4E-52BE-41FF-8E0E-CDA1E7EBF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27B6-02E6-4CDB-A256-480029E2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2935-E0A0-4201-80E6-936FC6B5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D7593-FE5B-499B-A26D-CE20AE8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D09D-79F5-4C5C-A23D-FB2E8860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8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AA48-C055-4A33-A791-BCECDC2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23BF0-7633-42F5-A098-64C5787B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65A1-2B41-41E2-B29B-2D5974AC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DFAC-8C3F-488A-B218-06766F59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873A-7F50-451E-9FF3-F9C3C69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84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198DA-AA4F-43BB-9521-1F1E8B959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9BAF-27A5-4041-93DD-E933CCD1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FA96-E12B-49E8-B568-B968FBE6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EDE9-E1D7-471D-B444-0AFD413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8A16-2F12-49EF-9DC2-2884CBB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  <p:sldLayoutId id="2147484025" r:id="rId57"/>
    <p:sldLayoutId id="2147484026" r:id="rId5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B6085-9C80-48F7-8A5B-A0BFF2C9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B9B-948E-477F-B66B-5902EACB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7650-27E3-4589-B460-AD94969BA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D60C-B602-4CA7-90F4-0DAD17DBF87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8D7C-26F0-4FF0-81ED-AA5956C7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38FA-CE46-43DA-B088-82C4644B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E688-0618-4817-914D-EED425EF73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C112B86A-4D71-40FF-BD48-D1120182E18D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02760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e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63980" y="3124200"/>
            <a:ext cx="4198233" cy="3270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048" y="3645024"/>
            <a:ext cx="2950643" cy="720080"/>
          </a:xfrm>
          <a:blipFill>
            <a:blip r:embed="rId4"/>
            <a:tile tx="0" ty="0" sx="100000" sy="100000" flip="none" algn="tl"/>
          </a:blip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Capstone-</a:t>
            </a:r>
            <a:r>
              <a:rPr lang="en-US" dirty="0">
                <a:effectLst>
                  <a:glow rad="127000">
                    <a:srgbClr val="87175F"/>
                  </a:glow>
                </a:effectLst>
              </a:rPr>
              <a:t>nlp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0379" y="5013176"/>
            <a:ext cx="2808313" cy="72008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E19E6B"/>
                </a:solidFill>
              </a:rPr>
              <a:t>Chatbot to predict Potential Accident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build="p" animBg="1"/>
      <p:bldP spid="6" grpId="0" animBg="1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911358"/>
            <a:ext cx="2281358" cy="1093715"/>
            <a:chOff x="596982" y="1331741"/>
            <a:chExt cx="2281358" cy="1173104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9614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281357" cy="99035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Diverse dataset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Contains data from 2016 – 2018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Three years of data-rich dataset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5757"/>
                </a:solidFill>
              </a:rPr>
              <a:t>5</a:t>
            </a:r>
            <a:r>
              <a:rPr lang="en-US" sz="2800" b="1" baseline="30000" dirty="0">
                <a:solidFill>
                  <a:srgbClr val="FF5757"/>
                </a:solidFill>
              </a:rPr>
              <a:t>th</a:t>
            </a:r>
            <a:r>
              <a:rPr lang="en-US" sz="2800" b="1" dirty="0">
                <a:solidFill>
                  <a:srgbClr val="FF5757"/>
                </a:solidFill>
              </a:rPr>
              <a:t> &amp; 6</a:t>
            </a:r>
            <a:r>
              <a:rPr lang="en-US" sz="2800" b="1" baseline="30000" dirty="0">
                <a:solidFill>
                  <a:srgbClr val="FF5757"/>
                </a:solidFill>
              </a:rPr>
              <a:t>th</a:t>
            </a:r>
            <a:r>
              <a:rPr lang="en-US" sz="2800" b="1" dirty="0">
                <a:solidFill>
                  <a:srgbClr val="FF5757"/>
                </a:solidFill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Most happening Dates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Most happening year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B1BE32"/>
                </a:solidFill>
              </a:rPr>
              <a:t>2017</a:t>
            </a:r>
            <a:endParaRPr lang="en-US" sz="3600" b="1" dirty="0">
              <a:solidFill>
                <a:srgbClr val="B1BE3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Most happening months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5899B7"/>
                </a:solidFill>
              </a:rPr>
              <a:t>Jul-Nov</a:t>
            </a:r>
            <a:endParaRPr lang="en-US" sz="3600" b="1" dirty="0">
              <a:solidFill>
                <a:srgbClr val="5899B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4254911620"/>
              </p:ext>
            </p:extLst>
          </p:nvPr>
        </p:nvGraphicFramePr>
        <p:xfrm>
          <a:off x="2567608" y="1536316"/>
          <a:ext cx="7272808" cy="281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10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endParaRPr lang="en-US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30721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911358"/>
            <a:ext cx="2281358" cy="1247603"/>
            <a:chOff x="596982" y="1331741"/>
            <a:chExt cx="2281358" cy="1338162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9614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281357" cy="115540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Freq distribution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Top 15 tokens responsible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921 hapax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Data labeled for low severity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5757"/>
                </a:solidFill>
              </a:rPr>
              <a:t>2066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Size of the vocabulary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Number of words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B1BE32"/>
                </a:solidFill>
              </a:rPr>
              <a:t>10927</a:t>
            </a:r>
            <a:endParaRPr lang="en-US" sz="3600" b="1" dirty="0">
              <a:solidFill>
                <a:srgbClr val="B1BE3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Expressions with unique occurrence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5899B7"/>
                </a:solidFill>
              </a:rPr>
              <a:t>921</a:t>
            </a:r>
            <a:endParaRPr lang="en-US" sz="3600" b="1" dirty="0">
              <a:solidFill>
                <a:srgbClr val="5899B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778655738"/>
              </p:ext>
            </p:extLst>
          </p:nvPr>
        </p:nvGraphicFramePr>
        <p:xfrm>
          <a:off x="2567608" y="1536316"/>
          <a:ext cx="7272808" cy="281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11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endParaRPr lang="en-US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Text visualization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Low severity </a:t>
            </a:r>
          </a:p>
        </p:txBody>
      </p:sp>
    </p:spTree>
    <p:extLst>
      <p:ext uri="{BB962C8B-B14F-4D97-AF65-F5344CB8AC3E}">
        <p14:creationId xmlns:p14="http://schemas.microsoft.com/office/powerpoint/2010/main" val="32197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911358"/>
            <a:ext cx="2281358" cy="1401492"/>
            <a:chOff x="596982" y="1331741"/>
            <a:chExt cx="2281358" cy="1503221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9614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281357" cy="132046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Freq distribution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Top 15 tokens responsible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331 hapax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Data labeled for moderate severity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Hand and finger related injuries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5757"/>
                </a:solidFill>
              </a:rPr>
              <a:t>558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Size of the vocabulary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Number of words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B1BE32"/>
                </a:solidFill>
              </a:rPr>
              <a:t>1194</a:t>
            </a:r>
            <a:endParaRPr lang="en-US" sz="3600" b="1" dirty="0">
              <a:solidFill>
                <a:srgbClr val="B1BE3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Expressions with unique occurrence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5899B7"/>
                </a:solidFill>
              </a:rPr>
              <a:t>331</a:t>
            </a:r>
            <a:endParaRPr lang="en-US" sz="3600" b="1" dirty="0">
              <a:solidFill>
                <a:srgbClr val="5899B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064220014"/>
              </p:ext>
            </p:extLst>
          </p:nvPr>
        </p:nvGraphicFramePr>
        <p:xfrm>
          <a:off x="2567608" y="1536316"/>
          <a:ext cx="7272808" cy="281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12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endParaRPr lang="en-US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Text visualization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Moderate severity </a:t>
            </a:r>
          </a:p>
        </p:txBody>
      </p:sp>
    </p:spTree>
    <p:extLst>
      <p:ext uri="{BB962C8B-B14F-4D97-AF65-F5344CB8AC3E}">
        <p14:creationId xmlns:p14="http://schemas.microsoft.com/office/powerpoint/2010/main" val="23036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911358"/>
            <a:ext cx="2281358" cy="1401492"/>
            <a:chOff x="596982" y="1331741"/>
            <a:chExt cx="2281358" cy="1503221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9614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281357" cy="132046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Freq distribution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Top 15 tokens responsible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411 hapax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Data labeled for moderate severity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Operators are at high risk in industries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5757"/>
                </a:solidFill>
              </a:rPr>
              <a:t>668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Size of the vocabulary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Number of words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B1BE32"/>
                </a:solidFill>
              </a:rPr>
              <a:t>1470</a:t>
            </a:r>
            <a:endParaRPr lang="en-US" sz="3600" b="1" dirty="0">
              <a:solidFill>
                <a:srgbClr val="B1BE3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Expressions with unique occurrence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5899B7"/>
                </a:solidFill>
              </a:rPr>
              <a:t>411</a:t>
            </a:r>
            <a:endParaRPr lang="en-US" sz="3600" b="1" dirty="0">
              <a:solidFill>
                <a:srgbClr val="5899B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1344551489"/>
              </p:ext>
            </p:extLst>
          </p:nvPr>
        </p:nvGraphicFramePr>
        <p:xfrm>
          <a:off x="2567608" y="1659427"/>
          <a:ext cx="7272808" cy="26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13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endParaRPr lang="en-US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Text visualization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High severity </a:t>
            </a:r>
          </a:p>
        </p:txBody>
      </p:sp>
    </p:spTree>
    <p:extLst>
      <p:ext uri="{BB962C8B-B14F-4D97-AF65-F5344CB8AC3E}">
        <p14:creationId xmlns:p14="http://schemas.microsoft.com/office/powerpoint/2010/main" val="32189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911359"/>
            <a:ext cx="2281358" cy="1401490"/>
            <a:chOff x="596982" y="1331741"/>
            <a:chExt cx="2281358" cy="1503218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59421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3"/>
              <a:ext cx="2281357" cy="13204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Word cloud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b="1" i="1" dirty="0"/>
                <a:t>Description </a:t>
              </a:r>
              <a:r>
                <a:rPr lang="en-US" sz="1000" dirty="0"/>
                <a:t>as feature</a:t>
              </a:r>
              <a:endParaRPr lang="en-US" sz="1000" b="1" i="1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Most frequent words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“Employee,causing,hand,left” are few</a:t>
              </a:r>
            </a:p>
            <a:p>
              <a:r>
                <a:rPr lang="en-US" sz="1000" dirty="0"/>
                <a:t>of the frequent words in the feature.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>
                <a:solidFill>
                  <a:srgbClr val="FF5757"/>
                </a:solidFill>
              </a:rPr>
              <a:t>employee</a:t>
            </a:r>
            <a:r>
              <a:rPr lang="en-US" sz="2800" b="1" dirty="0">
                <a:solidFill>
                  <a:srgbClr val="FF5757"/>
                </a:solidFill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In top 3 frequent words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In top 3 frequent words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B1BE32"/>
                </a:solidFill>
              </a:rPr>
              <a:t>causing</a:t>
            </a:r>
            <a:endParaRPr lang="en-US" sz="3600" b="1" dirty="0">
              <a:solidFill>
                <a:srgbClr val="B1BE3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In top 3 frequent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5899B7"/>
                </a:solidFill>
              </a:rPr>
              <a:t>hand</a:t>
            </a:r>
            <a:endParaRPr lang="en-US" sz="3600" b="1" dirty="0">
              <a:solidFill>
                <a:srgbClr val="5899B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170055541"/>
              </p:ext>
            </p:extLst>
          </p:nvPr>
        </p:nvGraphicFramePr>
        <p:xfrm>
          <a:off x="2567608" y="1659427"/>
          <a:ext cx="7272808" cy="26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14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endParaRPr lang="en-US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Text visualization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Word cloud </a:t>
            </a:r>
          </a:p>
        </p:txBody>
      </p:sp>
    </p:spTree>
    <p:extLst>
      <p:ext uri="{BB962C8B-B14F-4D97-AF65-F5344CB8AC3E}">
        <p14:creationId xmlns:p14="http://schemas.microsoft.com/office/powerpoint/2010/main" val="21699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3391399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3573016"/>
            <a:ext cx="2232248" cy="208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3717924"/>
            <a:ext cx="4389542" cy="26219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CLEANING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1F07F2-2F5E-4CC8-9CC9-161AFC7562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520" y="3933056"/>
            <a:ext cx="3688080" cy="2300056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/>
                </a:solidFill>
              </a:rPr>
              <a:t>Data: Date, Genre: Gender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Null check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Description and Potential Acc Lvl are kept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F018FF0-C73B-4B84-B3B8-24D37B11D01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tretch>
            <a:fillRect/>
          </a:stretch>
        </p:blipFill>
        <p:spPr>
          <a:xfrm>
            <a:off x="417835" y="3780519"/>
            <a:ext cx="4175125" cy="24967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FBEFCC-8D5D-4182-9654-4DF578B23D74}"/>
              </a:ext>
            </a:extLst>
          </p:cNvPr>
          <p:cNvSpPr/>
          <p:nvPr/>
        </p:nvSpPr>
        <p:spPr>
          <a:xfrm>
            <a:off x="4655840" y="4653136"/>
            <a:ext cx="2592288" cy="792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906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nimBg="1"/>
      <p:bldP spid="10" grpId="0" build="p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3391399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3573016"/>
            <a:ext cx="2232248" cy="208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3717924"/>
            <a:ext cx="4389542" cy="26219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PRE-PROCESSING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1F07F2-2F5E-4CC8-9CC9-161AFC7562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520" y="3933056"/>
            <a:ext cx="3688080" cy="216024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	remove drill rod jumbo maintenance supervisor 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 	activation sodium sulphide pump pip uncouple s...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 	sub station milpo locate level collaborator ex...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 	approximately personnel begin task unlock soqu...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 	approximately circumstances mechanics anthony 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...                        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420    	approximately approximately lift kelly towards...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421    	collaborator move infrastructure office julio 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422    	environmental monitor activity area employee s...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423    	employee perform activity strip cathodes pull 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424    	assistant clean floor module central camp slip...</a:t>
            </a:r>
            <a:endParaRPr lang="en-IN" sz="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F018FF0-C73B-4B84-B3B8-24D37B11D01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1094" r="1094"/>
          <a:stretch>
            <a:fillRect/>
          </a:stretch>
        </p:blipFill>
        <p:spPr>
          <a:xfrm>
            <a:off x="407988" y="3717925"/>
            <a:ext cx="4175125" cy="25336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FBEFCC-8D5D-4182-9654-4DF578B23D74}"/>
              </a:ext>
            </a:extLst>
          </p:cNvPr>
          <p:cNvSpPr/>
          <p:nvPr/>
        </p:nvSpPr>
        <p:spPr>
          <a:xfrm>
            <a:off x="4655840" y="4653136"/>
            <a:ext cx="2592288" cy="792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Final text data</a:t>
            </a:r>
          </a:p>
        </p:txBody>
      </p:sp>
    </p:spTree>
    <p:extLst>
      <p:ext uri="{BB962C8B-B14F-4D97-AF65-F5344CB8AC3E}">
        <p14:creationId xmlns:p14="http://schemas.microsoft.com/office/powerpoint/2010/main" val="38654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nimBg="1"/>
      <p:bldP spid="10" grpId="0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3391399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3573016"/>
            <a:ext cx="2232248" cy="208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3644353"/>
            <a:ext cx="4389542" cy="26219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ENCODING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1F07F2-2F5E-4CC8-9CC9-161AFC7562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392144" y="3859485"/>
            <a:ext cx="3885456" cy="2298294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CountVectorizer()</a:t>
            </a:r>
          </a:p>
          <a:p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TfidfVectorizer()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tokenizer.texts_to_sequences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pad_</a:t>
            </a:r>
            <a:r>
              <a:rPr lang="en-US" sz="1800" dirty="0">
                <a:solidFill>
                  <a:schemeClr val="tx1"/>
                </a:solidFill>
              </a:rPr>
              <a:t>sequences</a:t>
            </a:r>
            <a:r>
              <a:rPr lang="en-US" sz="2000" dirty="0">
                <a:solidFill>
                  <a:schemeClr val="tx1"/>
                </a:solidFill>
              </a:rPr>
              <a:t>(seq,maxlen=maxlen,padding="post")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F018FF0-C73B-4B84-B3B8-24D37B11D01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tretch>
            <a:fillRect/>
          </a:stretch>
        </p:blipFill>
        <p:spPr>
          <a:xfrm>
            <a:off x="377267" y="3741367"/>
            <a:ext cx="4175125" cy="24983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FBEFCC-8D5D-4182-9654-4DF578B23D74}"/>
              </a:ext>
            </a:extLst>
          </p:cNvPr>
          <p:cNvSpPr/>
          <p:nvPr/>
        </p:nvSpPr>
        <p:spPr>
          <a:xfrm>
            <a:off x="4655840" y="4653136"/>
            <a:ext cx="2583160" cy="792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3429000"/>
            <a:ext cx="4648200" cy="2808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/>
          <a:lstStyle/>
          <a:p>
            <a:r>
              <a:rPr lang="en-US" dirty="0"/>
              <a:t>“Try OUT Different MODELLING”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60068"/>
            <a:ext cx="5143500" cy="2777243"/>
          </a:xfr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numCol="1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Random Forest with bow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Random Forest with TF-IDF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FastText 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(Supervised)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8404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29" y="262855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50662" y="2673357"/>
            <a:ext cx="4336142" cy="20446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671170"/>
            <a:ext cx="136944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Random Forest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648874"/>
            <a:ext cx="136944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Random Forest Enhanced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671170"/>
            <a:ext cx="13694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FastText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690970"/>
            <a:ext cx="13993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FastText Enhanced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71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Tried with </a:t>
            </a:r>
            <a:r>
              <a:rPr lang="en-US" sz="1400" i="1" dirty="0">
                <a:solidFill>
                  <a:schemeClr val="bg1"/>
                </a:solidFill>
                <a:cs typeface="Segoe UI" panose="020B0502040204020203" pitchFamily="34" charset="0"/>
              </a:rPr>
              <a:t>TF-IDF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and </a:t>
            </a:r>
            <a:r>
              <a:rPr lang="en-US" sz="1400" i="1" dirty="0">
                <a:solidFill>
                  <a:schemeClr val="bg1"/>
                </a:solidFill>
                <a:cs typeface="Segoe UI" panose="020B0502040204020203" pitchFamily="34" charset="0"/>
              </a:rPr>
              <a:t>BOW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encoding. 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Score is poor. Tried with and without stop words.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690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Hyper parameter tuning is done by changing estimators.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Slight improvement in result.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Overall unsatisfactory.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71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Labelling is done on target column which is </a:t>
            </a:r>
            <a:r>
              <a:rPr lang="en-US" sz="1200" b="1" i="1" dirty="0">
                <a:solidFill>
                  <a:schemeClr val="bg1"/>
                </a:solidFill>
                <a:cs typeface="Segoe UI" panose="020B0502040204020203" pitchFamily="34" charset="0"/>
              </a:rPr>
              <a:t>Potential Acc Lvl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With default settings we got a descent score.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Still we needed more.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71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Enhancement was done by tuning the n-grams and changing the epochs.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Got very high accuracy on epoch=300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9DF0C510-F004-41BA-9340-7689421C0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/>
              <a:t>Outcome</a:t>
            </a:r>
          </a:p>
          <a:p>
            <a:pPr algn="ctr"/>
            <a:r>
              <a:rPr lang="en-US" sz="3600" b="1" dirty="0"/>
              <a:t>is  FastText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CHART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45146-31C8-4796-8FEF-8563216AE8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99456" y="2231886"/>
            <a:ext cx="8496944" cy="378940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Group V, Mentor and Program Manager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(Deep Learning)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8404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29" y="262855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50662" y="2673357"/>
            <a:ext cx="4336142" cy="20446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671170"/>
            <a:ext cx="13694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LSTM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648874"/>
            <a:ext cx="136944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Bi Directional LSTM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671170"/>
            <a:ext cx="136944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LSTM with Leaky ReLU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690970"/>
            <a:ext cx="13993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GRU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934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Tried training the model with batch normalization. 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With and without dropouts.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Accuracy is below the mark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690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Better result than LSTM with and without dropouts.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Huge difference in test and validation result.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Overall unsatisfactory.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32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No improvement in result.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Performance is similar to previous model.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71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Extremely poor performance.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Not at all suitable.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Test and validation in both it failed.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Rejected.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42562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" grpId="0"/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000130-D7E3-47A6-BCDF-F0AAAB69C565}"/>
              </a:ext>
            </a:extLst>
          </p:cNvPr>
          <p:cNvGraphicFramePr>
            <a:graphicFrameLocks noGrp="1"/>
          </p:cNvGraphicFramePr>
          <p:nvPr/>
        </p:nvGraphicFramePr>
        <p:xfrm>
          <a:off x="1631504" y="1916832"/>
          <a:ext cx="8856985" cy="441281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44604">
                  <a:extLst>
                    <a:ext uri="{9D8B030D-6E8A-4147-A177-3AD203B41FA5}">
                      <a16:colId xmlns:a16="http://schemas.microsoft.com/office/drawing/2014/main" val="3324905058"/>
                    </a:ext>
                  </a:extLst>
                </a:gridCol>
                <a:gridCol w="1440540">
                  <a:extLst>
                    <a:ext uri="{9D8B030D-6E8A-4147-A177-3AD203B41FA5}">
                      <a16:colId xmlns:a16="http://schemas.microsoft.com/office/drawing/2014/main" val="395539447"/>
                    </a:ext>
                  </a:extLst>
                </a:gridCol>
                <a:gridCol w="4971841">
                  <a:extLst>
                    <a:ext uri="{9D8B030D-6E8A-4147-A177-3AD203B41FA5}">
                      <a16:colId xmlns:a16="http://schemas.microsoft.com/office/drawing/2014/main" val="4079779655"/>
                    </a:ext>
                  </a:extLst>
                </a:gridCol>
              </a:tblGrid>
              <a:tr h="276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Model Name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Score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Remarks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391434423"/>
                  </a:ext>
                </a:extLst>
              </a:tr>
              <a:tr h="313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Random Forest Classifier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41.40%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We got very bad accuracy with RFC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1084694959"/>
                  </a:ext>
                </a:extLst>
              </a:tr>
              <a:tr h="349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FastText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76%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With default settings we had this result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156274631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FastText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99.70%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We got very good accuracy with FastText model with epoch of 300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892020179"/>
                  </a:ext>
                </a:extLst>
              </a:tr>
              <a:tr h="941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Bidirectional LSTM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73%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We got decent accuracy with bidirectional LSTM(both with and without dropout and batch normalization)but there is huge difference between accuracy and validation accuracy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1887660419"/>
                  </a:ext>
                </a:extLst>
              </a:tr>
              <a:tr h="941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LSTM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67%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As compare to above model accuracy is low and same is above huge difference between accuracy and validation accuracy (both with and without dropout and batch normalization)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1062343009"/>
                  </a:ext>
                </a:extLst>
              </a:tr>
              <a:tr h="627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LSTM with LeakyReLU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73%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as compare to above model accuracy is low and same is above huge difference between accuracy and validation accuracy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1905985281"/>
                  </a:ext>
                </a:extLst>
              </a:tr>
              <a:tr h="533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GRU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0.9%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Both accuracy and validation accuracy were very low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88" marR="58688" marT="0" marB="0" anchor="ctr"/>
                </a:tc>
                <a:extLst>
                  <a:ext uri="{0D108BD9-81ED-4DB2-BD59-A6C34878D82A}">
                    <a16:rowId xmlns:a16="http://schemas.microsoft.com/office/drawing/2014/main" val="384249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9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86962"/>
            <a:ext cx="11308000" cy="5664774"/>
          </a:xfrm>
        </p:spPr>
        <p:txBody>
          <a:bodyPr/>
          <a:lstStyle/>
          <a:p>
            <a:r>
              <a:rPr lang="en-US" dirty="0"/>
              <a:t>Milestone-1 final outcome</a:t>
            </a:r>
            <a:br>
              <a:rPr lang="en-US" dirty="0"/>
            </a:br>
            <a:br>
              <a:rPr lang="en-US" dirty="0"/>
            </a:br>
            <a:endParaRPr lang="en-US" sz="24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983432" y="2492896"/>
            <a:ext cx="4320480" cy="25853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7C8B7-AD39-4C1F-8A1D-2E5FA0F7B6E8}"/>
              </a:ext>
            </a:extLst>
          </p:cNvPr>
          <p:cNvSpPr txBox="1"/>
          <p:nvPr/>
        </p:nvSpPr>
        <p:spPr>
          <a:xfrm>
            <a:off x="1027059" y="3685716"/>
            <a:ext cx="432048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After analyzing we have decided Potential Acc Lvl as target label and description as the main feature.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FastText has performed better in overall score and precision and recall for all the target labels.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We will go ahead with fasttext 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6B9D45-ED72-468B-A883-73F658FF59E5}"/>
              </a:ext>
            </a:extLst>
          </p:cNvPr>
          <p:cNvSpPr/>
          <p:nvPr/>
        </p:nvSpPr>
        <p:spPr>
          <a:xfrm>
            <a:off x="5383158" y="4797152"/>
            <a:ext cx="2089989" cy="864096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FastText Outcome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BC651A-23BB-4EC2-B6CE-7ADA3ADA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573016"/>
            <a:ext cx="4389238" cy="2766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692129-F438-4CFA-BBF9-9943532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340528"/>
            <a:ext cx="10625296" cy="19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3429000"/>
            <a:ext cx="4648200" cy="2808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/>
          <a:lstStyle/>
          <a:p>
            <a:r>
              <a:rPr lang="en-US" dirty="0"/>
              <a:t>“MILESTONE 2”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60068"/>
            <a:ext cx="5143500" cy="2777243"/>
          </a:xfr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numCol="1"/>
          <a:lstStyle/>
          <a:p>
            <a:pPr algn="ctr"/>
            <a:r>
              <a:rPr lang="en-US" dirty="0"/>
              <a:t>Building the Chatbot App and Deploy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 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FLASK API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8B28C-170E-47DD-A03D-022A6239D1F9}"/>
              </a:ext>
            </a:extLst>
          </p:cNvPr>
          <p:cNvGrpSpPr/>
          <p:nvPr/>
        </p:nvGrpSpPr>
        <p:grpSpPr>
          <a:xfrm>
            <a:off x="789927" y="1613877"/>
            <a:ext cx="10595654" cy="4381499"/>
            <a:chOff x="838200" y="1613877"/>
            <a:chExt cx="10595654" cy="4381499"/>
          </a:xfrm>
          <a:solidFill>
            <a:schemeClr val="accent3">
              <a:lumMod val="5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ECCC05-FF78-40FA-84FF-172821D8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48275" y="2857500"/>
              <a:ext cx="1695450" cy="169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613877"/>
              <a:ext cx="3660775" cy="7409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DEPLOYMENT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73079" y="3348198"/>
              <a:ext cx="3660775" cy="7409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DESIGN CHATBOT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ANALYSIS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ML MODEL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4D7D4B6-62C2-45AB-89A5-3A41DA02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76039" y="5154978"/>
              <a:ext cx="3872236" cy="7409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INTEGRATE WITH FLASK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4443E070-364F-4FFA-BB4C-7E24669B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869" y="3466984"/>
            <a:ext cx="453239" cy="5034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Picture 5">
            <a:extLst>
              <a:ext uri="{FF2B5EF4-FFF2-40B4-BE49-F238E27FC236}">
                <a16:creationId xmlns:a16="http://schemas.microsoft.com/office/drawing/2014/main" id="{9C7F565C-9B30-4483-A5CA-AB6DB19A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49705"/>
            <a:ext cx="1678959" cy="1703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5F6990D2-F124-4A52-A377-AE393281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5055576"/>
            <a:ext cx="939800" cy="8900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7AEA5-50E0-48E3-9BC3-8BD819916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21" y="1654752"/>
            <a:ext cx="715411" cy="639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D80C0-042F-4FDD-A3E4-72F014F70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334727"/>
            <a:ext cx="962777" cy="740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5A2BC-FF26-42F7-8E9E-E5477D13502F}"/>
              </a:ext>
            </a:extLst>
          </p:cNvPr>
          <p:cNvSpPr txBox="1"/>
          <p:nvPr/>
        </p:nvSpPr>
        <p:spPr>
          <a:xfrm>
            <a:off x="2885242" y="1006972"/>
            <a:ext cx="69423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MILESTONE 1 + MILESTONE 2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Chatbot demo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599"/>
            <a:ext cx="10805160" cy="779191"/>
          </a:xfrm>
        </p:spPr>
        <p:txBody>
          <a:bodyPr/>
          <a:lstStyle/>
          <a:p>
            <a:pPr algn="ctr"/>
            <a:r>
              <a:rPr lang="en-US" dirty="0"/>
              <a:t>Problem statement &amp; solution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1795" y="2059162"/>
            <a:ext cx="4312844" cy="914490"/>
          </a:xfrm>
        </p:spPr>
        <p:txBody>
          <a:bodyPr/>
          <a:lstStyle/>
          <a:p>
            <a:r>
              <a:rPr lang="en-US" sz="1800" dirty="0"/>
              <a:t>Industrial safety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Domain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tretch>
            <a:fillRect/>
          </a:stretch>
        </p:blipFill>
        <p:spPr>
          <a:xfrm>
            <a:off x="5663952" y="2009578"/>
            <a:ext cx="1324832" cy="1131390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1800" dirty="0"/>
              <a:t>To understand why employees still suffer some injuries or accidents in plants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Context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tretch>
            <a:fillRect/>
          </a:stretch>
        </p:blipFill>
        <p:spPr>
          <a:xfrm>
            <a:off x="4863642" y="3502811"/>
            <a:ext cx="1160350" cy="98792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algn="just"/>
            <a:r>
              <a:rPr lang="en-US" sz="1800" dirty="0"/>
              <a:t>NLP based Chatbot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/>
          <a:stretch>
            <a:fillRect/>
          </a:stretch>
        </p:blipFill>
        <p:spPr>
          <a:xfrm>
            <a:off x="3680392" y="5117211"/>
            <a:ext cx="1094116" cy="801330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solution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3429000"/>
            <a:ext cx="4648200" cy="2808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/>
          <a:lstStyle/>
          <a:p>
            <a:r>
              <a:rPr lang="en-US" dirty="0"/>
              <a:t>“MILESTONE 1”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60068"/>
            <a:ext cx="5143500" cy="2777243"/>
          </a:xfr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numCol="1"/>
          <a:lstStyle/>
          <a:p>
            <a:pPr algn="ctr"/>
            <a:r>
              <a:rPr lang="en-US" dirty="0"/>
              <a:t>Feature Engineering and Selection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dirty="0"/>
              <a:t>Try out different Models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3429000"/>
            <a:ext cx="4648200" cy="2808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/>
          <a:lstStyle/>
          <a:p>
            <a:r>
              <a:rPr lang="en-US" dirty="0"/>
              <a:t>“feature Engineering”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60068"/>
            <a:ext cx="5143500" cy="2777243"/>
          </a:xfr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numCol="1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EDA, Data Pre-Processing and Feature extraction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836507"/>
            <a:ext cx="2396341" cy="1106083"/>
            <a:chOff x="596982" y="1331741"/>
            <a:chExt cx="2396341" cy="1106083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396340" cy="92333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Most of the accidents are level I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In Metal industry other levels are less.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Other all industries have reported lesser.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Mining industry is the riskiest.</a:t>
              </a:r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FF5757"/>
                </a:solidFill>
              </a:rPr>
              <a:t>160+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Highest Level 1 Accidents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Sort of Levels of Accident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B1BE32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Recorded by other industries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5899B7"/>
                </a:solidFill>
              </a:rPr>
              <a:t>40+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3317413110"/>
              </p:ext>
            </p:extLst>
          </p:nvPr>
        </p:nvGraphicFramePr>
        <p:xfrm>
          <a:off x="3107184" y="1671902"/>
          <a:ext cx="6589216" cy="2831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7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11"/>
            <a:ext cx="8380505" cy="65805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  <a:p>
            <a:endParaRPr lang="en-US" sz="1200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Accident level on different industries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Count Plot to understand the riskiest industries</a:t>
            </a:r>
          </a:p>
        </p:txBody>
      </p:sp>
    </p:spTree>
    <p:extLst>
      <p:ext uri="{BB962C8B-B14F-4D97-AF65-F5344CB8AC3E}">
        <p14:creationId xmlns:p14="http://schemas.microsoft.com/office/powerpoint/2010/main" val="35861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836507"/>
            <a:ext cx="2396341" cy="1106083"/>
            <a:chOff x="596982" y="1331741"/>
            <a:chExt cx="2396341" cy="1106083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396340" cy="92333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Accident lvl vs Potential Accident lvl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Count has increased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Potential Acc lvl curve is not much inline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FF5757"/>
                </a:solidFill>
              </a:rPr>
              <a:t>300+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Highest Accidents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Potential  Accident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B1BE32"/>
                </a:solidFill>
              </a:rPr>
              <a:t>150+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Lowest accidents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5899B7"/>
                </a:solidFill>
              </a:rPr>
              <a:t>50+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3131473652"/>
              </p:ext>
            </p:extLst>
          </p:nvPr>
        </p:nvGraphicFramePr>
        <p:xfrm>
          <a:off x="3107184" y="1671902"/>
          <a:ext cx="6589216" cy="2831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8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endParaRPr lang="en-US" dirty="0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59"/>
            <a:ext cx="8380505" cy="57405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The blue line represents the severity of the accidents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The yellow line represents the potentiality of the accidents</a:t>
            </a:r>
          </a:p>
        </p:txBody>
      </p:sp>
    </p:spTree>
    <p:extLst>
      <p:ext uri="{BB962C8B-B14F-4D97-AF65-F5344CB8AC3E}">
        <p14:creationId xmlns:p14="http://schemas.microsoft.com/office/powerpoint/2010/main" val="16124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75105" y="4725144"/>
            <a:ext cx="10241996" cy="129614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2934" y="4836507"/>
            <a:ext cx="2396341" cy="1413859"/>
            <a:chOff x="596982" y="1331741"/>
            <a:chExt cx="2396341" cy="1413859"/>
          </a:xfrm>
        </p:grpSpPr>
        <p:sp>
          <p:nvSpPr>
            <p:cNvPr id="57" name="TextBox 56"/>
            <p:cNvSpPr txBox="1"/>
            <p:nvPr/>
          </p:nvSpPr>
          <p:spPr>
            <a:xfrm>
              <a:off x="596982" y="1331741"/>
              <a:ext cx="82885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Observation</a:t>
              </a:r>
            </a:p>
            <a:p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396340" cy="123110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Critical risk is another useful column in dataset 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count plot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Data is biased as most of them is tagged under </a:t>
              </a:r>
              <a:r>
                <a:rPr lang="en-US" sz="1000" b="1" i="1" dirty="0"/>
                <a:t>others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000" dirty="0"/>
                <a:t>We dropped it as a feature.</a:t>
              </a:r>
            </a:p>
            <a:p>
              <a:endParaRPr lang="en-US" sz="10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27854" y="5130584"/>
            <a:ext cx="118469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5757"/>
                </a:solidFill>
              </a:rPr>
              <a:t>Others</a:t>
            </a:r>
            <a:endParaRPr lang="en-US" sz="3600" b="1" dirty="0">
              <a:solidFill>
                <a:srgbClr val="FF5757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00078" y="5684582"/>
            <a:ext cx="1312464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Highest appearances as risk factor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9662" y="5659074"/>
            <a:ext cx="150732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Not balanced 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B1BE32"/>
                </a:solidFill>
              </a:rPr>
              <a:t>200+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94910" y="5659074"/>
            <a:ext cx="164297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risk factors not </a:t>
            </a:r>
            <a:r>
              <a:rPr lang="en-US" sz="1000" b="1" i="1" dirty="0"/>
              <a:t>others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614941707"/>
              </p:ext>
            </p:extLst>
          </p:nvPr>
        </p:nvGraphicFramePr>
        <p:xfrm>
          <a:off x="3107184" y="1536032"/>
          <a:ext cx="6589216" cy="2877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9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>
          <a:xfrm>
            <a:off x="1857375" y="225509"/>
            <a:ext cx="8380505" cy="535916"/>
          </a:xfrm>
        </p:spPr>
        <p:txBody>
          <a:bodyPr/>
          <a:lstStyle/>
          <a:p>
            <a:r>
              <a:rPr lang="en-US" dirty="0"/>
              <a:t>Exploratory Data Analysis-</a:t>
            </a:r>
            <a:r>
              <a:rPr lang="en-US" dirty="0" err="1"/>
              <a:t>Extd</a:t>
            </a:r>
            <a:r>
              <a:rPr lang="en-US" dirty="0"/>
              <a:t>.</a:t>
            </a:r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>
          <a:xfrm>
            <a:off x="1857375" y="962260"/>
            <a:ext cx="8380505" cy="372936"/>
          </a:xfrm>
        </p:spPr>
        <p:txBody>
          <a:bodyPr>
            <a:norm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/>
              <a:t>Critical risk analysis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EAE108-1379-4DF6-ABC8-D1CD2E2DC7FF}"/>
              </a:ext>
            </a:extLst>
          </p:cNvPr>
          <p:cNvSpPr/>
          <p:nvPr/>
        </p:nvSpPr>
        <p:spPr>
          <a:xfrm>
            <a:off x="8911218" y="51309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98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47" grpId="0"/>
      <p:bldP spid="48" grpId="0"/>
      <p:bldP spid="42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Student Report">
    <a:dk1>
      <a:srgbClr val="000000"/>
    </a:dk1>
    <a:lt1>
      <a:srgbClr val="FFFFFF"/>
    </a:lt1>
    <a:dk2>
      <a:srgbClr val="5E5E5E"/>
    </a:dk2>
    <a:lt2>
      <a:srgbClr val="D6D5D5"/>
    </a:lt2>
    <a:accent1>
      <a:srgbClr val="476166"/>
    </a:accent1>
    <a:accent2>
      <a:srgbClr val="2B3890"/>
    </a:accent2>
    <a:accent3>
      <a:srgbClr val="1C75BC"/>
    </a:accent3>
    <a:accent4>
      <a:srgbClr val="27AAE1"/>
    </a:accent4>
    <a:accent5>
      <a:srgbClr val="EBF1F7"/>
    </a:accent5>
    <a:accent6>
      <a:srgbClr val="00AEEF"/>
    </a:accent6>
    <a:hlink>
      <a:srgbClr val="0000FF"/>
    </a:hlink>
    <a:folHlink>
      <a:srgbClr val="FF00FF"/>
    </a:folHlink>
  </a:clrScheme>
  <a:fontScheme name="Custom 14">
    <a:majorFont>
      <a:latin typeface="Century Gothic"/>
      <a:ea typeface=""/>
      <a:cs typeface=""/>
    </a:majorFont>
    <a:minorFont>
      <a:latin typeface="Georgia"/>
      <a:ea typeface=""/>
      <a:cs typeface="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847</TotalTime>
  <Words>1106</Words>
  <Application>Microsoft Office PowerPoint</Application>
  <PresentationFormat>Widescreen</PresentationFormat>
  <Paragraphs>300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Segoe UI</vt:lpstr>
      <vt:lpstr>Times New Roman</vt:lpstr>
      <vt:lpstr>Tw Cen MT</vt:lpstr>
      <vt:lpstr>Tw Cen MT Condensed</vt:lpstr>
      <vt:lpstr>Wingdings</vt:lpstr>
      <vt:lpstr>Wingdings 3</vt:lpstr>
      <vt:lpstr>ModernClassicBlock-3</vt:lpstr>
      <vt:lpstr>Office Theme</vt:lpstr>
      <vt:lpstr>Capstone-nlp </vt:lpstr>
      <vt:lpstr>ORGANIZATION CHART </vt:lpstr>
      <vt:lpstr>Problem statement &amp; solution </vt:lpstr>
      <vt:lpstr>Designing the solution</vt:lpstr>
      <vt:lpstr>“MILESTONE 1”</vt:lpstr>
      <vt:lpstr>“feature Engineering”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“Try OUT Different MODELLING”</vt:lpstr>
      <vt:lpstr>Project analysis slide 3</vt:lpstr>
      <vt:lpstr>Project analysis slide 3</vt:lpstr>
      <vt:lpstr>Model Performance</vt:lpstr>
      <vt:lpstr>Milestone-1 final outcome  </vt:lpstr>
      <vt:lpstr>“MILESTONE 2”</vt:lpstr>
      <vt:lpstr>Project analysis slide 2</vt:lpstr>
      <vt:lpstr>Chatbot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Sarkar, Chandan (Nokia - IN/Bangalore)</dc:creator>
  <cp:lastModifiedBy>Chandan</cp:lastModifiedBy>
  <cp:revision>159</cp:revision>
  <dcterms:created xsi:type="dcterms:W3CDTF">2021-04-20T20:13:52Z</dcterms:created>
  <dcterms:modified xsi:type="dcterms:W3CDTF">2021-04-24T20:16:39Z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