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81" r:id="rId6"/>
    <p:sldId id="268" r:id="rId7"/>
    <p:sldId id="279" r:id="rId8"/>
    <p:sldId id="273" r:id="rId9"/>
    <p:sldId id="274" r:id="rId10"/>
    <p:sldId id="275" r:id="rId11"/>
    <p:sldId id="276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AEF"/>
    <a:srgbClr val="BFE0FC"/>
    <a:srgbClr val="E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6"/>
    <p:restoredTop sz="94680"/>
  </p:normalViewPr>
  <p:slideViewPr>
    <p:cSldViewPr snapToGrid="0" snapToObjects="1">
      <p:cViewPr varScale="1">
        <p:scale>
          <a:sx n="98" d="100"/>
          <a:sy n="98" d="100"/>
        </p:scale>
        <p:origin x="20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D5A2F-8A1B-D548-93D7-CB82BAF6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DB81A-F201-FE4C-98D6-0F53B753D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1C7C7-0B42-6E4A-B4E9-C4DBF99B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EDD82-2118-9B4D-A94C-B7BABCE5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C2DD-52D4-484D-A2E3-F624208C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32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93154-AB6E-3747-A606-25F0C218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EB136-085B-5B41-B272-3DD493398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A13FD-D83C-7147-8DAC-1A1CE1FC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67592-D8C0-A44E-839A-A6D3CF21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C62A6-851E-544D-A550-BF847A83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69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015BE-FEDA-4849-91C7-6880D085B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8CA1A-41EF-3448-AF65-457678FE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D3A58-06CB-A44D-BC69-60BD85A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5AA56-4C39-8540-B06C-65115ED8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4E4BE-6037-FF40-BA2F-A96BBBA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845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D1FF-6BE9-2F44-BFE5-0B035E95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76A07-1B49-6541-BAF0-5EDE79BB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737AF-3FE7-BB4B-9CCF-2D06713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E2EB9-F252-C345-8125-C9E35F6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95E41-F09C-B049-94EE-55DCB51A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38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F450B-BB45-6040-B234-966AEE91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D5B75-D4FA-2247-8C90-E93E30A6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80376-D8DB-C64A-A767-3D3F2C7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FF1C5-36E9-0D4C-BAC8-8B6BFE9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D526A-CD63-CB45-8CA6-2E8EB7FA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200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4E4B-CE06-134F-9B84-C370EC9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E764A-DB26-5044-8CFA-EF8B9B621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650B6-11B4-AD49-B62A-1FFA4226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9F5CC-D8CA-1C48-8DC7-30C182D5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4F7D1-F0EB-EF4D-BBFC-DDB5447C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BFE7F-7884-C443-9E0F-3BBBF758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3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BC144-7528-EE48-B54E-F115AE01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C0090-7B1C-FF4D-98DF-7B4BB6A5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8A44C-924D-1F4D-BBF2-BBBDAE4A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F2ABF-7AC3-C64E-B9F1-F17746B49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9F71F-9B9F-1843-825B-919F260CB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EDEAF8-8A76-1749-B2D9-BB32E472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8DC5B-AEE8-194B-9AE8-6D633482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3AE620-E8F5-F844-9294-7566F4EA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5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3B255-4D31-C84C-B69D-F676903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FEE723-3CB6-774A-877B-CC8081B0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399B52-F472-3341-A135-888189CA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771A6-4337-E749-949F-906CD97D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6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39BD60-243B-4E45-835D-322A6FEA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0B37DA-29C1-9942-BC69-A5D62B66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B1561-EB83-F245-88A9-542D1B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6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C7D9-FFAB-664E-AEB8-397DE830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1CFA-7FD8-5E4D-A1D3-1317C301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1F2F7-6671-5E48-B078-B7921444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042B8-9BA7-AC45-AE7E-C2DCFB91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F0F0B-E3B9-2847-9624-CE19F451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DC8F2-4BE5-0944-822E-45637BF8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1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B7B8-06C4-1241-9E55-AFF3FA2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1B2087-DB25-974A-8723-F534C0F02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29D84-70C5-3140-BE8D-891C5D053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C3410-2830-7D48-B8D5-1A7D5B0D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351F9-7C65-D642-9693-A16725E6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98334-8105-3F43-9706-D8D4E3A1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59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7F3F86-B981-274C-AE85-8E82EF7E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509D3-4E99-B642-983E-65D18E3F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9A794-F4D3-B94F-9AA7-445DFEDEF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790B-B93C-2546-80B0-4E232B862720}" type="datetimeFigureOut">
              <a:rPr kumimoji="1" lang="ko-KR" altLang="en-US" smtClean="0"/>
              <a:t>2018. 3. 8.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DE1EA-83B8-0641-885C-64C35CEBD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7CB2F-1128-0D41-A11C-56443B7C6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ED90-0C84-AC47-9D59-9F96555AF4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32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C2B6630-385D-F14F-B2DD-96E82D3FB974}"/>
              </a:ext>
            </a:extLst>
          </p:cNvPr>
          <p:cNvSpPr/>
          <p:nvPr/>
        </p:nvSpPr>
        <p:spPr>
          <a:xfrm>
            <a:off x="3672840" y="1005838"/>
            <a:ext cx="4872446" cy="4872446"/>
          </a:xfrm>
          <a:prstGeom prst="ellipse">
            <a:avLst/>
          </a:prstGeom>
          <a:solidFill>
            <a:srgbClr val="076AE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rgbClr val="076AE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8D009C-4006-A244-B65C-D79DB9A111B0}"/>
              </a:ext>
            </a:extLst>
          </p:cNvPr>
          <p:cNvGrpSpPr/>
          <p:nvPr/>
        </p:nvGrpSpPr>
        <p:grpSpPr>
          <a:xfrm>
            <a:off x="3672840" y="2913651"/>
            <a:ext cx="4872446" cy="1175094"/>
            <a:chOff x="3672840" y="2678517"/>
            <a:chExt cx="4872446" cy="1175094"/>
          </a:xfrm>
        </p:grpSpPr>
        <p:sp>
          <p:nvSpPr>
            <p:cNvPr id="7" name="텍스트상자 6">
              <a:extLst>
                <a:ext uri="{FF2B5EF4-FFF2-40B4-BE49-F238E27FC236}">
                  <a16:creationId xmlns:a16="http://schemas.microsoft.com/office/drawing/2014/main" id="{D9398575-1049-AA46-B173-7F5BE472887F}"/>
                </a:ext>
              </a:extLst>
            </p:cNvPr>
            <p:cNvSpPr txBox="1"/>
            <p:nvPr/>
          </p:nvSpPr>
          <p:spPr>
            <a:xfrm>
              <a:off x="3672840" y="2678517"/>
              <a:ext cx="4872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solidFill>
                    <a:schemeClr val="bg1"/>
                  </a:solidFill>
                  <a:latin typeface="NanumSquareRound ExtraBold" panose="020B0600000101010101" pitchFamily="34" charset="-127"/>
                  <a:ea typeface="NanumSquareRound ExtraBold" panose="020B0600000101010101" pitchFamily="34" charset="-127"/>
                </a:rPr>
                <a:t>Capstone Design</a:t>
              </a:r>
              <a:endParaRPr kumimoji="1" lang="ko-KR" altLang="en-US" sz="4400" b="1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endParaRPr>
            </a:p>
          </p:txBody>
        </p:sp>
        <p:sp>
          <p:nvSpPr>
            <p:cNvPr id="8" name="텍스트상자 7">
              <a:extLst>
                <a:ext uri="{FF2B5EF4-FFF2-40B4-BE49-F238E27FC236}">
                  <a16:creationId xmlns:a16="http://schemas.microsoft.com/office/drawing/2014/main" id="{7502F9E2-4342-004C-B490-5ECE0F440D13}"/>
                </a:ext>
              </a:extLst>
            </p:cNvPr>
            <p:cNvSpPr txBox="1"/>
            <p:nvPr/>
          </p:nvSpPr>
          <p:spPr>
            <a:xfrm>
              <a:off x="3672840" y="3330391"/>
              <a:ext cx="4872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solidFill>
                    <a:srgbClr val="BFE0FC"/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Team : Bourgeois</a:t>
              </a:r>
              <a:endParaRPr kumimoji="1" lang="ko-KR" altLang="en-US" sz="2800" b="1" dirty="0">
                <a:solidFill>
                  <a:srgbClr val="BFE0FC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3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06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Schedule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139B6C-1411-9549-8460-ABDF744AB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32325"/>
              </p:ext>
            </p:extLst>
          </p:nvPr>
        </p:nvGraphicFramePr>
        <p:xfrm>
          <a:off x="1116149" y="1473925"/>
          <a:ext cx="9985828" cy="509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879">
                  <a:extLst>
                    <a:ext uri="{9D8B030D-6E8A-4147-A177-3AD203B41FA5}">
                      <a16:colId xmlns:a16="http://schemas.microsoft.com/office/drawing/2014/main" val="3707721727"/>
                    </a:ext>
                  </a:extLst>
                </a:gridCol>
                <a:gridCol w="8742949">
                  <a:extLst>
                    <a:ext uri="{9D8B030D-6E8A-4147-A177-3AD203B41FA5}">
                      <a16:colId xmlns:a16="http://schemas.microsoft.com/office/drawing/2014/main" val="2340771544"/>
                    </a:ext>
                  </a:extLst>
                </a:gridCol>
              </a:tblGrid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Week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To Do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03019"/>
                  </a:ext>
                </a:extLst>
              </a:tr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i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프로젝트 주제 선정 </a:t>
                      </a: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56807"/>
                  </a:ext>
                </a:extLst>
              </a:tr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2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프로젝트 제안 및 설계</a:t>
                      </a:r>
                      <a:r>
                        <a:rPr lang="ko-KR" altLang="ko-KR" sz="22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6858"/>
                  </a:ext>
                </a:extLst>
              </a:tr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3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프로젝트 설계 및 개발 환경 세팅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en-US" altLang="ko-KR" sz="22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공부</a:t>
                      </a:r>
                      <a:r>
                        <a:rPr lang="ko-KR" altLang="ko-KR" sz="22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5904"/>
                  </a:ext>
                </a:extLst>
              </a:tr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4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프로그램 구조 디자인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en-US" altLang="ko-KR" sz="22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공부</a:t>
                      </a:r>
                      <a:r>
                        <a:rPr lang="ko-KR" altLang="ko-KR" sz="22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86652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5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김준희 </a:t>
                      </a:r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&amp; </a:t>
                      </a:r>
                      <a:r>
                        <a:rPr lang="ko-KR" altLang="en-US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이민수</a:t>
                      </a:r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: </a:t>
                      </a:r>
                      <a:r>
                        <a:rPr lang="en-US" altLang="ko-KR" sz="2200" b="1" i="0" dirty="0" err="1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Blockchain</a:t>
                      </a:r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r>
                        <a:rPr lang="ko-KR" altLang="en-US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구조체 정의</a:t>
                      </a:r>
                      <a:br>
                        <a:rPr lang="ko-KR" altLang="en-US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</a:br>
                      <a:r>
                        <a:rPr lang="ko-KR" altLang="en-US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장건희</a:t>
                      </a:r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: </a:t>
                      </a:r>
                      <a:r>
                        <a:rPr lang="ko-KR" altLang="en-US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서버 세팅 </a:t>
                      </a: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45830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6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김준희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&amp;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이민수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Block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, Transaction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</a:t>
                      </a:r>
                      <a:b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</a:b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장건희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JSON I/O Setting</a:t>
                      </a:r>
                      <a:r>
                        <a:rPr lang="ko-KR" altLang="ko-KR" sz="22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13932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7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김준희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&amp;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이민수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Block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, Transaction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</a:t>
                      </a:r>
                      <a:b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</a:b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장건희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en-US" altLang="ko-KR" sz="22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ko-KR" sz="22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버그 리포팅</a:t>
                      </a:r>
                      <a:r>
                        <a:rPr lang="ko-KR" altLang="ko-KR" sz="22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40480"/>
                  </a:ext>
                </a:extLst>
              </a:tr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8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2200" b="1" i="0" kern="120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중간고사</a:t>
                      </a:r>
                      <a:r>
                        <a:rPr lang="ko-KR" altLang="ko-KR" sz="2200" b="1" i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9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2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06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Schedule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139B6C-1411-9549-8460-ABDF744AB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60692"/>
              </p:ext>
            </p:extLst>
          </p:nvPr>
        </p:nvGraphicFramePr>
        <p:xfrm>
          <a:off x="1116149" y="1473925"/>
          <a:ext cx="9985828" cy="5194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879">
                  <a:extLst>
                    <a:ext uri="{9D8B030D-6E8A-4147-A177-3AD203B41FA5}">
                      <a16:colId xmlns:a16="http://schemas.microsoft.com/office/drawing/2014/main" val="3707721727"/>
                    </a:ext>
                  </a:extLst>
                </a:gridCol>
                <a:gridCol w="8742949">
                  <a:extLst>
                    <a:ext uri="{9D8B030D-6E8A-4147-A177-3AD203B41FA5}">
                      <a16:colId xmlns:a16="http://schemas.microsoft.com/office/drawing/2014/main" val="2340771544"/>
                    </a:ext>
                  </a:extLst>
                </a:gridCol>
              </a:tblGrid>
              <a:tr h="45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Week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To Do</a:t>
                      </a:r>
                      <a:endParaRPr lang="ko-KR" altLang="en-US" sz="22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03019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9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김준희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&amp;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이민수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Node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 및 구현</a:t>
                      </a:r>
                      <a:b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</a:b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장건희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서버 연결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56807"/>
                  </a:ext>
                </a:extLst>
              </a:tr>
              <a:tr h="40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10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김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준희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&amp;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이민수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Node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 및 구현</a:t>
                      </a:r>
                      <a:b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</a:b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장건희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서버 연결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6858"/>
                  </a:ext>
                </a:extLst>
              </a:tr>
              <a:tr h="383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11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김준희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Node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생성 및 구현</a:t>
                      </a:r>
                    </a:p>
                    <a:p>
                      <a:pPr latinLnBrk="1"/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이민수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다이아몬드 정보 수집 및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Database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입력</a:t>
                      </a:r>
                    </a:p>
                    <a:p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장건희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클라이언트 프로그램 구현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590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12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김준희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버그 리포팅</a:t>
                      </a:r>
                    </a:p>
                    <a:p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이민수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Blockchain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 Database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연결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en-US" altLang="ko-KR" sz="1800" b="1" i="0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  <a:p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장건희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클라이언트 프로그램 구현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86652"/>
                  </a:ext>
                </a:extLst>
              </a:tr>
              <a:tr h="33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13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프로그램 테스트 및 피드백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오류 수정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45830"/>
                  </a:ext>
                </a:extLst>
              </a:tr>
              <a:tr h="3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14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데모 시나리오 준비 및 보고서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/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메뉴얼 작성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1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15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최종 데모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40480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16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기말</a:t>
                      </a:r>
                      <a:r>
                        <a:rPr lang="ko-KR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  <a:cs typeface="+mn-cs"/>
                        </a:rPr>
                        <a:t>고사</a:t>
                      </a:r>
                      <a:r>
                        <a:rPr lang="ko-KR" altLang="ko-KR" sz="1800" b="1" i="0" dirty="0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endParaRPr lang="ko-KR" altLang="en-US" sz="1800" b="1" i="0" dirty="0"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112341" marR="112341" marT="56170" marB="5617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9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0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C2B6630-385D-F14F-B2DD-96E82D3FB974}"/>
              </a:ext>
            </a:extLst>
          </p:cNvPr>
          <p:cNvSpPr/>
          <p:nvPr/>
        </p:nvSpPr>
        <p:spPr>
          <a:xfrm>
            <a:off x="3672840" y="1005838"/>
            <a:ext cx="4872446" cy="4872446"/>
          </a:xfrm>
          <a:prstGeom prst="ellipse">
            <a:avLst/>
          </a:prstGeom>
          <a:solidFill>
            <a:srgbClr val="076AE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rgbClr val="076AE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8D009C-4006-A244-B65C-D79DB9A111B0}"/>
              </a:ext>
            </a:extLst>
          </p:cNvPr>
          <p:cNvGrpSpPr/>
          <p:nvPr/>
        </p:nvGrpSpPr>
        <p:grpSpPr>
          <a:xfrm>
            <a:off x="3672840" y="3063237"/>
            <a:ext cx="4872446" cy="1025508"/>
            <a:chOff x="3672840" y="2828103"/>
            <a:chExt cx="4872446" cy="1025508"/>
          </a:xfrm>
        </p:grpSpPr>
        <p:sp>
          <p:nvSpPr>
            <p:cNvPr id="7" name="텍스트상자 6">
              <a:extLst>
                <a:ext uri="{FF2B5EF4-FFF2-40B4-BE49-F238E27FC236}">
                  <a16:creationId xmlns:a16="http://schemas.microsoft.com/office/drawing/2014/main" id="{D9398575-1049-AA46-B173-7F5BE472887F}"/>
                </a:ext>
              </a:extLst>
            </p:cNvPr>
            <p:cNvSpPr txBox="1"/>
            <p:nvPr/>
          </p:nvSpPr>
          <p:spPr>
            <a:xfrm>
              <a:off x="3672840" y="2828103"/>
              <a:ext cx="4872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4400" b="1" dirty="0">
                  <a:solidFill>
                    <a:schemeClr val="bg1"/>
                  </a:solidFill>
                  <a:latin typeface="NanumSquareRound ExtraBold" panose="020B0600000101010101" pitchFamily="34" charset="-127"/>
                  <a:ea typeface="NanumSquareRound ExtraBold" panose="020B0600000101010101" pitchFamily="34" charset="-127"/>
                </a:rPr>
                <a:t>감사합니다</a:t>
              </a:r>
            </a:p>
          </p:txBody>
        </p:sp>
        <p:sp>
          <p:nvSpPr>
            <p:cNvPr id="8" name="텍스트상자 7">
              <a:extLst>
                <a:ext uri="{FF2B5EF4-FFF2-40B4-BE49-F238E27FC236}">
                  <a16:creationId xmlns:a16="http://schemas.microsoft.com/office/drawing/2014/main" id="{7502F9E2-4342-004C-B490-5ECE0F440D13}"/>
                </a:ext>
              </a:extLst>
            </p:cNvPr>
            <p:cNvSpPr txBox="1"/>
            <p:nvPr/>
          </p:nvSpPr>
          <p:spPr>
            <a:xfrm>
              <a:off x="3672840" y="3330391"/>
              <a:ext cx="4872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ko-KR" altLang="en-US" sz="2800" b="1" dirty="0">
                <a:solidFill>
                  <a:srgbClr val="BFE0FC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7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31DCF8-60AE-1046-BA26-7CC35B567BAA}"/>
              </a:ext>
            </a:extLst>
          </p:cNvPr>
          <p:cNvSpPr/>
          <p:nvPr/>
        </p:nvSpPr>
        <p:spPr>
          <a:xfrm>
            <a:off x="5061318" y="1541416"/>
            <a:ext cx="6669126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01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Team Introduction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A5206DA2-8EB9-124C-8420-3778989F20F5}"/>
              </a:ext>
            </a:extLst>
          </p:cNvPr>
          <p:cNvSpPr txBox="1"/>
          <p:nvPr/>
        </p:nvSpPr>
        <p:spPr>
          <a:xfrm>
            <a:off x="5482407" y="2661176"/>
            <a:ext cx="5826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076AEF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T</a:t>
            </a:r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eam </a:t>
            </a:r>
            <a:r>
              <a:rPr kumimoji="1" lang="en-US" altLang="ko-KR" sz="3200" b="1" dirty="0">
                <a:solidFill>
                  <a:srgbClr val="076AEF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N</a:t>
            </a:r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ame : Bourgeois</a:t>
            </a:r>
          </a:p>
          <a:p>
            <a:endParaRPr kumimoji="1" lang="en-US" altLang="ko-KR" sz="3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en-US" altLang="ko-KR" sz="3200" b="1" dirty="0">
                <a:solidFill>
                  <a:srgbClr val="076AEF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M</a:t>
            </a:r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embers :</a:t>
            </a:r>
            <a:r>
              <a:rPr kumimoji="1" lang="ko-KR" altLang="en-US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김준희 </a:t>
            </a:r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(20155303)</a:t>
            </a:r>
          </a:p>
          <a:p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		</a:t>
            </a:r>
            <a:r>
              <a:rPr kumimoji="1" lang="ko-KR" altLang="en-US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 이민수 </a:t>
            </a:r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(20151773)</a:t>
            </a:r>
          </a:p>
          <a:p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		</a:t>
            </a:r>
            <a:r>
              <a:rPr kumimoji="1" lang="ko-KR" altLang="en-US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 장건희 </a:t>
            </a:r>
            <a:r>
              <a:rPr kumimoji="1" lang="en-US" altLang="ko-KR" sz="3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(20154983)</a:t>
            </a:r>
            <a:endParaRPr kumimoji="1" lang="ko-KR" altLang="en-US" sz="3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DF1757-ECDD-D54A-8D7C-BA25DC97F333}"/>
              </a:ext>
            </a:extLst>
          </p:cNvPr>
          <p:cNvGrpSpPr/>
          <p:nvPr/>
        </p:nvGrpSpPr>
        <p:grpSpPr>
          <a:xfrm>
            <a:off x="730055" y="2101295"/>
            <a:ext cx="3674308" cy="3674308"/>
            <a:chOff x="507984" y="2101295"/>
            <a:chExt cx="3674308" cy="367430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C6B273-BFB4-9C4F-815A-B128C03D1917}"/>
                </a:ext>
              </a:extLst>
            </p:cNvPr>
            <p:cNvSpPr/>
            <p:nvPr/>
          </p:nvSpPr>
          <p:spPr>
            <a:xfrm>
              <a:off x="507984" y="2101295"/>
              <a:ext cx="3674308" cy="3674308"/>
            </a:xfrm>
            <a:prstGeom prst="ellipse">
              <a:avLst/>
            </a:prstGeom>
            <a:solidFill>
              <a:srgbClr val="076AE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4400" b="1" dirty="0">
                <a:ln w="0"/>
                <a:solidFill>
                  <a:srgbClr val="076A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anumSquareRound ExtraBold" panose="020B0600000101010101" pitchFamily="34" charset="-127"/>
                <a:ea typeface="NanumSquareRound ExtraBold" panose="020B0600000101010101" pitchFamily="34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9516B9-1340-9941-B8A7-09F345166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947" y="2967258"/>
              <a:ext cx="1942382" cy="1942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F13B7240-7384-8B4B-BFB5-3FD073DC297B}"/>
              </a:ext>
            </a:extLst>
          </p:cNvPr>
          <p:cNvSpPr/>
          <p:nvPr/>
        </p:nvSpPr>
        <p:spPr>
          <a:xfrm>
            <a:off x="8961120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ADE066-986D-A844-B37C-2AC1EE138797}"/>
              </a:ext>
            </a:extLst>
          </p:cNvPr>
          <p:cNvSpPr/>
          <p:nvPr/>
        </p:nvSpPr>
        <p:spPr>
          <a:xfrm>
            <a:off x="5421519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02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Project Introduction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F5FFB2A-AAF0-1143-9E5A-65E373ABBDA7}"/>
              </a:ext>
            </a:extLst>
          </p:cNvPr>
          <p:cNvSpPr/>
          <p:nvPr/>
        </p:nvSpPr>
        <p:spPr>
          <a:xfrm>
            <a:off x="1881918" y="1877569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8B6CF8-26D9-AD4C-AABD-76EC6155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37" y="2039588"/>
            <a:ext cx="1059755" cy="10597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1ED790-0CBF-EA4F-B1FF-B04ADE65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44" y="2153993"/>
            <a:ext cx="830944" cy="8309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B23864-042F-CE45-8B98-AD415689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938" y="2181571"/>
            <a:ext cx="803366" cy="803366"/>
          </a:xfrm>
          <a:prstGeom prst="rect">
            <a:avLst/>
          </a:prstGeom>
        </p:spPr>
      </p:pic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BA7F3DDB-7A20-BB40-8B96-68F81D32285E}"/>
              </a:ext>
            </a:extLst>
          </p:cNvPr>
          <p:cNvSpPr txBox="1"/>
          <p:nvPr/>
        </p:nvSpPr>
        <p:spPr>
          <a:xfrm>
            <a:off x="1022254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다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이아몬드</a:t>
            </a: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E60AC5FD-264F-BB4A-8C59-AA47BA84ECF0}"/>
              </a:ext>
            </a:extLst>
          </p:cNvPr>
          <p:cNvSpPr txBox="1"/>
          <p:nvPr/>
        </p:nvSpPr>
        <p:spPr>
          <a:xfrm>
            <a:off x="4561856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보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석 감정서</a:t>
            </a: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C87BF232-9F4C-D94C-9230-D19CABCB080C}"/>
              </a:ext>
            </a:extLst>
          </p:cNvPr>
          <p:cNvSpPr txBox="1"/>
          <p:nvPr/>
        </p:nvSpPr>
        <p:spPr>
          <a:xfrm>
            <a:off x="8101458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블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록체인</a:t>
            </a:r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8B039FBD-2104-D845-AEB3-D19A8BC3C619}"/>
              </a:ext>
            </a:extLst>
          </p:cNvPr>
          <p:cNvSpPr txBox="1"/>
          <p:nvPr/>
        </p:nvSpPr>
        <p:spPr>
          <a:xfrm>
            <a:off x="1022254" y="4082192"/>
            <a:ext cx="3103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다이아몬드는 순수한 탄소로 이루어진 지구상에서 가장 단단한 물체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색상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(Color), 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투명도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(Clarity), 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무게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(Carat),</a:t>
            </a: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연마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(Cut)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의 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가지 요인에 의해 가치가 결정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kumimoji="1" lang="ko-KR" altLang="en-US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060C1743-A8E9-FC45-8AC3-C7680E8D3AFB}"/>
              </a:ext>
            </a:extLst>
          </p:cNvPr>
          <p:cNvSpPr txBox="1"/>
          <p:nvPr/>
        </p:nvSpPr>
        <p:spPr>
          <a:xfrm>
            <a:off x="4561856" y="4082192"/>
            <a:ext cx="3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감정원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감정서 유무에 따라 다이아몬드의 가격 달라짐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보증서에는 분실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변조 등의 위험이 존재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kumimoji="1" lang="ko-KR" altLang="en-US" sz="24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3C947AA2-EC92-3C4B-8093-F7DED6B38314}"/>
              </a:ext>
            </a:extLst>
          </p:cNvPr>
          <p:cNvSpPr txBox="1"/>
          <p:nvPr/>
        </p:nvSpPr>
        <p:spPr>
          <a:xfrm>
            <a:off x="8101458" y="4082192"/>
            <a:ext cx="3103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네트워크에 참여하는 모든 사용자가 모든 데이터를 분산하여 저장하는 기술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제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3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자가 거래를 보증하지 않고 거래 당사자끼리 가치 교환 가능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88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02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Project Introduction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C87BF232-9F4C-D94C-9230-D19CABCB080C}"/>
              </a:ext>
            </a:extLst>
          </p:cNvPr>
          <p:cNvSpPr txBox="1"/>
          <p:nvPr/>
        </p:nvSpPr>
        <p:spPr>
          <a:xfrm>
            <a:off x="6956995" y="1933004"/>
            <a:ext cx="403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블록체인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을 이용한</a:t>
            </a:r>
            <a:endParaRPr kumimoji="1" lang="en-US" altLang="ko-KR" sz="24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다이아몬드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데이터 </a:t>
            </a:r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관리 시스템</a:t>
            </a: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3C947AA2-EC92-3C4B-8093-F7DED6B38314}"/>
              </a:ext>
            </a:extLst>
          </p:cNvPr>
          <p:cNvSpPr txBox="1"/>
          <p:nvPr/>
        </p:nvSpPr>
        <p:spPr>
          <a:xfrm>
            <a:off x="6076277" y="3000879"/>
            <a:ext cx="5797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감정원 등의 인증된 기관에서 감정서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현재 소유권자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도난 여부 등의 데이터를 기반으로 블록 생성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거래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도난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양도 등이 발생하면 블록을 만들어 블록체인을 형성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각 다이아몬드 고유값은 감정서를 기반으로 한 해쉬코드 이용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거래가 이루어지기 전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블록을 조회하여 다이아몬드의 상태나 도난 여부 등을 확인할 수 있음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EFF5EA-772A-0543-AA70-2CCDFB130938}"/>
              </a:ext>
            </a:extLst>
          </p:cNvPr>
          <p:cNvGrpSpPr/>
          <p:nvPr/>
        </p:nvGrpSpPr>
        <p:grpSpPr>
          <a:xfrm>
            <a:off x="1045031" y="2181571"/>
            <a:ext cx="4074745" cy="4074745"/>
            <a:chOff x="1084219" y="2181571"/>
            <a:chExt cx="4074745" cy="40747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F5FFB2A-AAF0-1143-9E5A-65E373ABBDA7}"/>
                </a:ext>
              </a:extLst>
            </p:cNvPr>
            <p:cNvSpPr/>
            <p:nvPr/>
          </p:nvSpPr>
          <p:spPr>
            <a:xfrm>
              <a:off x="1084219" y="2181571"/>
              <a:ext cx="4074745" cy="4074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anumSquareRound ExtraBold" panose="020B0600000101010101" pitchFamily="34" charset="-127"/>
                <a:ea typeface="NanumSquareRound ExtraBold" panose="020B0600000101010101" pitchFamily="34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CBFAA7-4F4A-D647-8575-12A83F7B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720" y="3184478"/>
              <a:ext cx="2068929" cy="20689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C8EC05-8604-1D44-9F9D-E123EB90E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5910" y="4817991"/>
              <a:ext cx="740896" cy="74089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C60F8BE-FC0B-3D45-B744-275F8702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564" y="2312405"/>
              <a:ext cx="741240" cy="74124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3544EE8-902B-094F-8D2D-F87032ACF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100" y="4833539"/>
              <a:ext cx="741240" cy="741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51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F13B7240-7384-8B4B-BFB5-3FD073DC297B}"/>
              </a:ext>
            </a:extLst>
          </p:cNvPr>
          <p:cNvSpPr/>
          <p:nvPr/>
        </p:nvSpPr>
        <p:spPr>
          <a:xfrm>
            <a:off x="8961120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ADE066-986D-A844-B37C-2AC1EE138797}"/>
              </a:ext>
            </a:extLst>
          </p:cNvPr>
          <p:cNvSpPr/>
          <p:nvPr/>
        </p:nvSpPr>
        <p:spPr>
          <a:xfrm>
            <a:off x="5421519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02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Project Introduction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F5FFB2A-AAF0-1143-9E5A-65E373ABBDA7}"/>
              </a:ext>
            </a:extLst>
          </p:cNvPr>
          <p:cNvSpPr/>
          <p:nvPr/>
        </p:nvSpPr>
        <p:spPr>
          <a:xfrm>
            <a:off x="1881918" y="1877569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BA7F3DDB-7A20-BB40-8B96-68F81D32285E}"/>
              </a:ext>
            </a:extLst>
          </p:cNvPr>
          <p:cNvSpPr txBox="1"/>
          <p:nvPr/>
        </p:nvSpPr>
        <p:spPr>
          <a:xfrm>
            <a:off x="1022254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신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뢰성 있는 거래</a:t>
            </a: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E60AC5FD-264F-BB4A-8C59-AA47BA84ECF0}"/>
              </a:ext>
            </a:extLst>
          </p:cNvPr>
          <p:cNvSpPr txBox="1"/>
          <p:nvPr/>
        </p:nvSpPr>
        <p:spPr>
          <a:xfrm>
            <a:off x="4561856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감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정서 보관 용이</a:t>
            </a: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C87BF232-9F4C-D94C-9230-D19CABCB080C}"/>
              </a:ext>
            </a:extLst>
          </p:cNvPr>
          <p:cNvSpPr txBox="1"/>
          <p:nvPr/>
        </p:nvSpPr>
        <p:spPr>
          <a:xfrm>
            <a:off x="8101458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도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난 방지 효과</a:t>
            </a:r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8B039FBD-2104-D845-AEB3-D19A8BC3C619}"/>
              </a:ext>
            </a:extLst>
          </p:cNvPr>
          <p:cNvSpPr txBox="1"/>
          <p:nvPr/>
        </p:nvSpPr>
        <p:spPr>
          <a:xfrm>
            <a:off x="1022254" y="4082192"/>
            <a:ext cx="3103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블록체인에 저장된 정보를 조회 후 거래를 진행하기 때문에 신뢰성 있는 거래 가능</a:t>
            </a:r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빠르게 감정 내용 확인 가능</a:t>
            </a: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060C1743-A8E9-FC45-8AC3-C7680E8D3AFB}"/>
              </a:ext>
            </a:extLst>
          </p:cNvPr>
          <p:cNvSpPr txBox="1"/>
          <p:nvPr/>
        </p:nvSpPr>
        <p:spPr>
          <a:xfrm>
            <a:off x="4561856" y="4082192"/>
            <a:ext cx="3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감정서를 잃어버리면 가치가 떨어지는 다이아몬드의 특성을 보완</a:t>
            </a:r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감정 정보를 분실 위험 없이 보관 가능</a:t>
            </a:r>
            <a:endParaRPr kumimoji="1" lang="ko-KR" altLang="en-US" sz="24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3C947AA2-EC92-3C4B-8093-F7DED6B38314}"/>
              </a:ext>
            </a:extLst>
          </p:cNvPr>
          <p:cNvSpPr txBox="1"/>
          <p:nvPr/>
        </p:nvSpPr>
        <p:spPr>
          <a:xfrm>
            <a:off x="8101458" y="4082192"/>
            <a:ext cx="3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소유권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도난 유무에 대한 정보가 저장되어 있어 도난 당한 다이아를 되팔 수 없음</a:t>
            </a:r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도난 당한 다이아를 되팔 경우 감정 과정에서 들통남</a:t>
            </a:r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76851-9A8D-C34E-86B3-26D5649A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14" y="2249476"/>
            <a:ext cx="812800" cy="812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01436B-7DF7-9640-BD0F-8D3953AC7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016" y="2163065"/>
            <a:ext cx="812800" cy="81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5D746D-4EAE-C842-8392-6C61C366C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17" y="216847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03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Program Process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–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ko-KR" altLang="en-US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소비자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간 거래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A7B790-A857-E543-8F2A-683FF16A16DF}"/>
              </a:ext>
            </a:extLst>
          </p:cNvPr>
          <p:cNvSpPr/>
          <p:nvPr/>
        </p:nvSpPr>
        <p:spPr>
          <a:xfrm>
            <a:off x="350699" y="1619793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FE01C-5010-844E-B646-E89430D76FB3}"/>
              </a:ext>
            </a:extLst>
          </p:cNvPr>
          <p:cNvSpPr/>
          <p:nvPr/>
        </p:nvSpPr>
        <p:spPr>
          <a:xfrm>
            <a:off x="3289841" y="1619793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6682A5-904D-5C40-9AD8-CF669911FCB2}"/>
              </a:ext>
            </a:extLst>
          </p:cNvPr>
          <p:cNvSpPr/>
          <p:nvPr/>
        </p:nvSpPr>
        <p:spPr>
          <a:xfrm>
            <a:off x="6228983" y="1619792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F3AA00-CF3E-BE44-9CD1-D88E2CAE8A62}"/>
              </a:ext>
            </a:extLst>
          </p:cNvPr>
          <p:cNvSpPr/>
          <p:nvPr/>
        </p:nvSpPr>
        <p:spPr>
          <a:xfrm>
            <a:off x="9168125" y="1619791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FA1908B9-77B1-2745-A1BC-3FFE4A119F92}"/>
              </a:ext>
            </a:extLst>
          </p:cNvPr>
          <p:cNvSpPr txBox="1"/>
          <p:nvPr/>
        </p:nvSpPr>
        <p:spPr>
          <a:xfrm>
            <a:off x="350699" y="4499959"/>
            <a:ext cx="26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판매자와 소비자는 보증된 거래를 위해 보석감정원에 방문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90B6B5F5-7104-1846-8CF3-6F8480A48820}"/>
              </a:ext>
            </a:extLst>
          </p:cNvPr>
          <p:cNvSpPr txBox="1"/>
          <p:nvPr/>
        </p:nvSpPr>
        <p:spPr>
          <a:xfrm>
            <a:off x="3289840" y="4495042"/>
            <a:ext cx="269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감정을 통해 얻은 해쉬코드로 블록체인을 조회하여 다이아몬드 데이터를 확인</a:t>
            </a:r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9D5E671D-1431-C248-9BC9-AD494FB52DF0}"/>
              </a:ext>
            </a:extLst>
          </p:cNvPr>
          <p:cNvSpPr txBox="1"/>
          <p:nvPr/>
        </p:nvSpPr>
        <p:spPr>
          <a:xfrm>
            <a:off x="6228983" y="4495041"/>
            <a:ext cx="269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판매자와 소비자의 거래가 성사되면 거래를 보증하는 감정원이 거래 트랜잭션을 전송</a:t>
            </a: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7262E5E9-6A4E-0A49-A0CD-6C34164EB257}"/>
              </a:ext>
            </a:extLst>
          </p:cNvPr>
          <p:cNvSpPr txBox="1"/>
          <p:nvPr/>
        </p:nvSpPr>
        <p:spPr>
          <a:xfrm>
            <a:off x="9168124" y="4499959"/>
            <a:ext cx="26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블록체인 시스템에는 소유자 정보가 바뀐 새로운 블록이 추가됨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A2E86D-68C0-C247-9EEF-0A0A7FA4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0" y="2377706"/>
            <a:ext cx="1625600" cy="1625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4F96E7-F1CD-3644-BF8E-BC7748DF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91" y="2377706"/>
            <a:ext cx="1625600" cy="162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D98AF-678E-0E44-B005-CB3E27D5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33" y="2375247"/>
            <a:ext cx="1625600" cy="1625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F5D0A1-A788-3B49-BF39-E5980C35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974" y="237524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03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Program Process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–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ko-KR" altLang="en-US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상점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에서 거래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A7B790-A857-E543-8F2A-683FF16A16DF}"/>
              </a:ext>
            </a:extLst>
          </p:cNvPr>
          <p:cNvSpPr/>
          <p:nvPr/>
        </p:nvSpPr>
        <p:spPr>
          <a:xfrm>
            <a:off x="350699" y="1619793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FE01C-5010-844E-B646-E89430D76FB3}"/>
              </a:ext>
            </a:extLst>
          </p:cNvPr>
          <p:cNvSpPr/>
          <p:nvPr/>
        </p:nvSpPr>
        <p:spPr>
          <a:xfrm>
            <a:off x="3289841" y="1619793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6682A5-904D-5C40-9AD8-CF669911FCB2}"/>
              </a:ext>
            </a:extLst>
          </p:cNvPr>
          <p:cNvSpPr/>
          <p:nvPr/>
        </p:nvSpPr>
        <p:spPr>
          <a:xfrm>
            <a:off x="6228983" y="1619792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F3AA00-CF3E-BE44-9CD1-D88E2CAE8A62}"/>
              </a:ext>
            </a:extLst>
          </p:cNvPr>
          <p:cNvSpPr/>
          <p:nvPr/>
        </p:nvSpPr>
        <p:spPr>
          <a:xfrm>
            <a:off x="9168125" y="1619791"/>
            <a:ext cx="2699301" cy="4794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FA1908B9-77B1-2745-A1BC-3FFE4A119F92}"/>
              </a:ext>
            </a:extLst>
          </p:cNvPr>
          <p:cNvSpPr txBox="1"/>
          <p:nvPr/>
        </p:nvSpPr>
        <p:spPr>
          <a:xfrm>
            <a:off x="350699" y="4499959"/>
            <a:ext cx="269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소비자는 검증된 상점을 방문</a:t>
            </a:r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90B6B5F5-7104-1846-8CF3-6F8480A48820}"/>
              </a:ext>
            </a:extLst>
          </p:cNvPr>
          <p:cNvSpPr txBox="1"/>
          <p:nvPr/>
        </p:nvSpPr>
        <p:spPr>
          <a:xfrm>
            <a:off x="3289840" y="4495042"/>
            <a:ext cx="26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상점에서 해당 다이아몬드의 데이터를 조회 후  구매</a:t>
            </a:r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9D5E671D-1431-C248-9BC9-AD494FB52DF0}"/>
              </a:ext>
            </a:extLst>
          </p:cNvPr>
          <p:cNvSpPr txBox="1"/>
          <p:nvPr/>
        </p:nvSpPr>
        <p:spPr>
          <a:xfrm>
            <a:off x="6228983" y="4495041"/>
            <a:ext cx="26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상점에서 소비자와 상점간의 새로운 거래 트랜잭션을 등록</a:t>
            </a: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7262E5E9-6A4E-0A49-A0CD-6C34164EB257}"/>
              </a:ext>
            </a:extLst>
          </p:cNvPr>
          <p:cNvSpPr txBox="1"/>
          <p:nvPr/>
        </p:nvSpPr>
        <p:spPr>
          <a:xfrm>
            <a:off x="9168124" y="4499959"/>
            <a:ext cx="26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블록체인 시스템에는 소유자 정보가 바뀐 새로운 블록이 추가됨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A2E86D-68C0-C247-9EEF-0A0A7FA4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0" y="2377706"/>
            <a:ext cx="1625600" cy="1625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4F96E7-F1CD-3644-BF8E-BC7748DF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91" y="2377706"/>
            <a:ext cx="1625600" cy="162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D98AF-678E-0E44-B005-CB3E27D5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33" y="2375247"/>
            <a:ext cx="1625600" cy="1625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F5D0A1-A788-3B49-BF39-E5980C35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974" y="237524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0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04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Development Environment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84867A-88EC-D44A-8961-B21FE0D34267}"/>
              </a:ext>
            </a:extLst>
          </p:cNvPr>
          <p:cNvSpPr/>
          <p:nvPr/>
        </p:nvSpPr>
        <p:spPr>
          <a:xfrm>
            <a:off x="8961120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DE21AB-8A7C-8D49-A56E-AD1D848B20DE}"/>
              </a:ext>
            </a:extLst>
          </p:cNvPr>
          <p:cNvSpPr/>
          <p:nvPr/>
        </p:nvSpPr>
        <p:spPr>
          <a:xfrm>
            <a:off x="5421519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37B985-519C-A84A-8EEB-C697EEDB1219}"/>
              </a:ext>
            </a:extLst>
          </p:cNvPr>
          <p:cNvSpPr/>
          <p:nvPr/>
        </p:nvSpPr>
        <p:spPr>
          <a:xfrm>
            <a:off x="1881918" y="1877569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A66B729C-6312-B44B-BD59-BD249E53B97D}"/>
              </a:ext>
            </a:extLst>
          </p:cNvPr>
          <p:cNvSpPr txBox="1"/>
          <p:nvPr/>
        </p:nvSpPr>
        <p:spPr>
          <a:xfrm>
            <a:off x="1022254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S</a:t>
            </a:r>
            <a:r>
              <a:rPr kumimoji="1" lang="en-US" altLang="ko-KR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erver</a:t>
            </a:r>
            <a:endParaRPr kumimoji="1" lang="ko-KR" altLang="en-US" sz="24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A39BE65F-4CB4-0E43-8AA7-8054530D95BA}"/>
              </a:ext>
            </a:extLst>
          </p:cNvPr>
          <p:cNvSpPr txBox="1"/>
          <p:nvPr/>
        </p:nvSpPr>
        <p:spPr>
          <a:xfrm>
            <a:off x="4561856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C</a:t>
            </a:r>
            <a:r>
              <a:rPr kumimoji="1" lang="en-US" altLang="ko-KR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lient </a:t>
            </a:r>
            <a:r>
              <a:rPr kumimoji="1" lang="en-US" altLang="ko-KR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A</a:t>
            </a:r>
            <a:r>
              <a:rPr kumimoji="1" lang="en-US" altLang="ko-KR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pplication</a:t>
            </a:r>
            <a:endParaRPr kumimoji="1" lang="ko-KR" altLang="en-US" sz="24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EF7877F8-05FF-FE4E-AE46-CCD423606FD6}"/>
              </a:ext>
            </a:extLst>
          </p:cNvPr>
          <p:cNvSpPr txBox="1"/>
          <p:nvPr/>
        </p:nvSpPr>
        <p:spPr>
          <a:xfrm>
            <a:off x="8101458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S</a:t>
            </a:r>
            <a:r>
              <a:rPr kumimoji="1" lang="en-US" altLang="ko-KR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haring</a:t>
            </a:r>
            <a:r>
              <a:rPr kumimoji="1" lang="en-US" altLang="ko-KR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T</a:t>
            </a:r>
            <a:r>
              <a:rPr kumimoji="1" lang="en-US" altLang="ko-KR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ool</a:t>
            </a:r>
            <a:endParaRPr kumimoji="1" lang="ko-KR" altLang="en-US" sz="24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384F1E8B-983B-3B43-AB2B-AC7E6628380F}"/>
              </a:ext>
            </a:extLst>
          </p:cNvPr>
          <p:cNvSpPr txBox="1"/>
          <p:nvPr/>
        </p:nvSpPr>
        <p:spPr>
          <a:xfrm>
            <a:off x="1022254" y="4082192"/>
            <a:ext cx="3103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MySQL Database Server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&amp;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Google Cloud Platform</a:t>
            </a:r>
          </a:p>
          <a:p>
            <a:pPr algn="ctr"/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블록체인 데이터를 저장하고 각 노드간의 트랜잭션 구현을 위해 사용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kumimoji="1" lang="ko-KR" altLang="en-US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3642869A-39AF-AB41-BAE4-3455CFF6CB71}"/>
              </a:ext>
            </a:extLst>
          </p:cNvPr>
          <p:cNvSpPr txBox="1"/>
          <p:nvPr/>
        </p:nvSpPr>
        <p:spPr>
          <a:xfrm>
            <a:off x="4561856" y="4082192"/>
            <a:ext cx="3103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JAVA SDK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&amp;</a:t>
            </a:r>
          </a:p>
          <a:p>
            <a:pPr algn="ctr"/>
            <a:r>
              <a:rPr kumimoji="1" lang="en-US" altLang="ko-KR" sz="20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Intelli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J IDEA</a:t>
            </a:r>
          </a:p>
          <a:p>
            <a:pPr algn="ctr"/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블록체인 구현 및 감정원 등 검증된 기관에서 사용할 애플리케이션 개발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C0B83551-4A4A-D64E-AA02-6AE7A04C0910}"/>
              </a:ext>
            </a:extLst>
          </p:cNvPr>
          <p:cNvSpPr txBox="1"/>
          <p:nvPr/>
        </p:nvSpPr>
        <p:spPr>
          <a:xfrm>
            <a:off x="8101458" y="4082192"/>
            <a:ext cx="3103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Slack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&amp;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GitHub</a:t>
            </a:r>
          </a:p>
          <a:p>
            <a:endParaRPr kumimoji="1" lang="en-US" altLang="ko-KR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온라인 회의 및 메모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파일 공유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오픈소스 활용 등을 위해 사용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249691-FC33-9F46-BE5E-AFDBCF7E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14" y="2163065"/>
            <a:ext cx="812800" cy="812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69C34D-E297-494B-A4F3-43A8263C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016" y="2163065"/>
            <a:ext cx="812800" cy="81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4072D2-8D69-CD47-A47D-9D83D0AC7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17" y="216306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3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A05A8F3-2DB6-E34E-B273-5CA910928F88}"/>
              </a:ext>
            </a:extLst>
          </p:cNvPr>
          <p:cNvSpPr txBox="1"/>
          <p:nvPr/>
        </p:nvSpPr>
        <p:spPr>
          <a:xfrm>
            <a:off x="679268" y="457198"/>
            <a:ext cx="1086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05</a:t>
            </a:r>
            <a:r>
              <a:rPr kumimoji="1" lang="ko-KR" altLang="en-US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 </a:t>
            </a:r>
            <a:r>
              <a:rPr kumimoji="1" lang="en-US" altLang="ko-KR" sz="48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Team Roles</a:t>
            </a:r>
            <a:endParaRPr kumimoji="1" lang="ko-KR" altLang="en-US" sz="48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84867A-88EC-D44A-8961-B21FE0D34267}"/>
              </a:ext>
            </a:extLst>
          </p:cNvPr>
          <p:cNvSpPr/>
          <p:nvPr/>
        </p:nvSpPr>
        <p:spPr>
          <a:xfrm>
            <a:off x="8961120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DE21AB-8A7C-8D49-A56E-AD1D848B20DE}"/>
              </a:ext>
            </a:extLst>
          </p:cNvPr>
          <p:cNvSpPr/>
          <p:nvPr/>
        </p:nvSpPr>
        <p:spPr>
          <a:xfrm>
            <a:off x="5421519" y="1877568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37B985-519C-A84A-8EEB-C697EEDB1219}"/>
              </a:ext>
            </a:extLst>
          </p:cNvPr>
          <p:cNvSpPr/>
          <p:nvPr/>
        </p:nvSpPr>
        <p:spPr>
          <a:xfrm>
            <a:off x="1881918" y="1877569"/>
            <a:ext cx="1383794" cy="13837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A66B729C-6312-B44B-BD59-BD249E53B97D}"/>
              </a:ext>
            </a:extLst>
          </p:cNvPr>
          <p:cNvSpPr txBox="1"/>
          <p:nvPr/>
        </p:nvSpPr>
        <p:spPr>
          <a:xfrm>
            <a:off x="1022254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김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준희</a:t>
            </a: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A39BE65F-4CB4-0E43-8AA7-8054530D95BA}"/>
              </a:ext>
            </a:extLst>
          </p:cNvPr>
          <p:cNvSpPr txBox="1"/>
          <p:nvPr/>
        </p:nvSpPr>
        <p:spPr>
          <a:xfrm>
            <a:off x="4561856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이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민수</a:t>
            </a: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EF7877F8-05FF-FE4E-AE46-CCD423606FD6}"/>
              </a:ext>
            </a:extLst>
          </p:cNvPr>
          <p:cNvSpPr txBox="1"/>
          <p:nvPr/>
        </p:nvSpPr>
        <p:spPr>
          <a:xfrm>
            <a:off x="8101458" y="3440945"/>
            <a:ext cx="3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076AE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장</a:t>
            </a:r>
            <a:r>
              <a:rPr kumimoji="1" lang="ko-KR" altLang="en-US" sz="24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건희</a:t>
            </a:r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384F1E8B-983B-3B43-AB2B-AC7E6628380F}"/>
              </a:ext>
            </a:extLst>
          </p:cNvPr>
          <p:cNvSpPr txBox="1"/>
          <p:nvPr/>
        </p:nvSpPr>
        <p:spPr>
          <a:xfrm>
            <a:off x="1022254" y="4082192"/>
            <a:ext cx="3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Blockchain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Structure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&amp;</a:t>
            </a:r>
          </a:p>
          <a:p>
            <a:pPr algn="ctr"/>
            <a:r>
              <a:rPr kumimoji="1" lang="en-US" altLang="ko-KR" sz="20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Blockchain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Node</a:t>
            </a:r>
            <a:endParaRPr kumimoji="1" lang="ko-KR" altLang="en-US" sz="2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3642869A-39AF-AB41-BAE4-3455CFF6CB71}"/>
              </a:ext>
            </a:extLst>
          </p:cNvPr>
          <p:cNvSpPr txBox="1"/>
          <p:nvPr/>
        </p:nvSpPr>
        <p:spPr>
          <a:xfrm>
            <a:off x="4561856" y="4082192"/>
            <a:ext cx="3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Blockchain</a:t>
            </a:r>
            <a:r>
              <a:rPr kumimoji="1" lang="ko-KR" altLang="en-US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Structure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&amp;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Database</a:t>
            </a:r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C0B83551-4A4A-D64E-AA02-6AE7A04C0910}"/>
              </a:ext>
            </a:extLst>
          </p:cNvPr>
          <p:cNvSpPr txBox="1"/>
          <p:nvPr/>
        </p:nvSpPr>
        <p:spPr>
          <a:xfrm>
            <a:off x="8101458" y="4082192"/>
            <a:ext cx="3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Server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&amp;</a:t>
            </a:r>
          </a:p>
          <a:p>
            <a:pPr algn="ctr"/>
            <a:r>
              <a:rPr kumimoji="1" lang="en-US" altLang="ko-KR" sz="2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Client Application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3369DC-E557-3A48-8A6D-AC1C356A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16" y="2158713"/>
            <a:ext cx="812800" cy="81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096569-04CC-4343-87A7-15D3EB82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14" y="2163065"/>
            <a:ext cx="812800" cy="81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199136-29DA-6F4D-BCAD-8DA62747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17" y="215871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487</Words>
  <Application>Microsoft Macintosh PowerPoint</Application>
  <PresentationFormat>와이드스크린</PresentationFormat>
  <Paragraphs>131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NanumSquareRound</vt:lpstr>
      <vt:lpstr>NanumSquareRound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김준희</dc:creator>
  <cp:lastModifiedBy>김준희</cp:lastModifiedBy>
  <cp:revision>21</cp:revision>
  <dcterms:created xsi:type="dcterms:W3CDTF">2018-03-08T09:50:14Z</dcterms:created>
  <dcterms:modified xsi:type="dcterms:W3CDTF">2018-03-08T13:11:17Z</dcterms:modified>
</cp:coreProperties>
</file>