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9" r:id="rId3"/>
    <p:sldId id="270" r:id="rId4"/>
    <p:sldId id="283" r:id="rId5"/>
    <p:sldId id="284" r:id="rId6"/>
    <p:sldId id="285" r:id="rId7"/>
    <p:sldId id="297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68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78557-85A5-4B7B-99EB-EAB867AEA6A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10268-2FE6-47BB-9C00-D1747E6B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8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A351-370B-1A52-995E-A68DF4E0B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F6C54-0592-F3D0-B35F-B2F1F8FB6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9DA33-8DFC-4D0A-48DE-EAA21331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214B3-A079-DE7D-3FDB-5631E629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B61D-A14E-4CCB-625A-A16F42FD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7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ED3E-CBEA-33DA-51E5-35132CDA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FB2BB-2F03-E8FB-0F06-93EB8F2C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E0D6C-568F-24EB-6784-292F52B8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1042-519D-FFA8-8A66-53B45115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3A650-332D-431A-4457-F240695E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3CBAB-E78E-A599-A9A9-9AF969E90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741CB-446E-9B3E-FD47-5358380DD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460A-7AB2-BE80-E848-E3941C5C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E3A5C-C5E5-9A34-809A-9D298195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B2D23-4F37-5067-DA68-E730DB69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6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4CE0-2C16-7D52-F3D9-4AF3AB3A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A99E-BF1E-41EB-96C8-1F5F4F757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35D9-0469-C558-BCE8-F50E3C48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A5F38-41F6-6E1E-8290-38121A77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05FE8-2FF8-8E6C-77CF-94DDD81E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7DA0-E6A2-9507-6BEA-1FBE047D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2D9D9-055D-18B8-C1A7-35E2042FB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64D3-8F41-51D4-9FC8-E1663FEB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1E046-9146-D674-DB68-45C4A20C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83881-242C-D7A0-1936-E92F0621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F5DE-D401-2A4E-8D39-4C47498A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91E5-9B07-E2D3-6835-C9E22582F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AA99A-294C-2EE2-698E-2DA1E0F1A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5FDDE-52EE-56DF-1385-A294828F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F516F-0234-FE8B-4C3D-792068AB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7A2B3-07F5-D5C6-2F2E-7BB644B5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9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94AE-0D5D-192D-6480-6E6D1255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ED34E-E245-767F-F637-7DAA988A9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6D84-0926-275A-6800-EEE7226CF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12C87-7F34-F284-B360-7DBD1A452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54F38-728F-1739-559B-236E375F5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E89DB-7AE1-F482-69F4-754CD99C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3AB4B-6676-F1F3-F41E-FFEFEE15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0D500-512A-76C3-A070-D527B70A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5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BA67-377E-811E-6707-E06B414A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793BC-7608-7DB2-A921-F82967B9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CDF3A-9134-AE95-0673-4AACCCD6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88074-ADB3-251B-D0D2-2C02DACA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530BB-8EF1-FD20-B171-12466BE6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44B2A-65C7-AAE2-80AE-9C663B7C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D232A-3E8A-5860-B01B-F62F6A38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2C3C-7F76-8F74-26CD-E33B678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5CF9-0439-7B23-BFA7-9C88F360F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5CB76-EBFB-B7E3-0E84-9E9A624BD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2F9C1-37C3-A34E-399F-88C256B5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99EB7-6F00-3B4B-7251-A43BB5ED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48277-3F81-3100-B2B2-81AC6064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7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1287-7DC9-6316-8589-F05A6598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E88F1-E4C3-EDCB-6F4F-52ABDF6EE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F4BCC-7FD7-D1DB-1005-74641ABB1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C1921-3D81-EF2E-5B68-37EDD13A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12AD8-3197-373E-49E8-6A266059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A2385-2387-1324-A67B-ED7397EA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E8FD6-2DC1-288C-9DE5-FFB17490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77BC-FF57-6574-C5EA-D44EEEF3B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B9BF5-673C-5FF6-6D57-EB1E3EC6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877F8-9E92-42FD-812E-EC8EB2B3C062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20D73-7321-BE03-6F57-118FDA377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C0C4-8256-689A-A9A0-39737EAE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ashboard.niti.gov.in/" TargetMode="External"/><Relationship Id="rId3" Type="http://schemas.openxmlformats.org/officeDocument/2006/relationships/hyperlink" Target="https://udiseplus.gov.in/" TargetMode="External"/><Relationship Id="rId7" Type="http://schemas.openxmlformats.org/officeDocument/2006/relationships/hyperlink" Target="https://data.worldbank.org/" TargetMode="External"/><Relationship Id="rId2" Type="http://schemas.openxmlformats.org/officeDocument/2006/relationships/hyperlink" Target="https://hmis.nhp.gov.in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ensusindia.gov.in/" TargetMode="External"/><Relationship Id="rId5" Type="http://schemas.openxmlformats.org/officeDocument/2006/relationships/hyperlink" Target="https://ncrb.gov.in/" TargetMode="External"/><Relationship Id="rId4" Type="http://schemas.openxmlformats.org/officeDocument/2006/relationships/hyperlink" Target="https://data.gov.in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PSCS_647_District Integrated Dashboard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 : CSE_137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Saurabh Sarkar(ECE)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151793678"/>
              </p:ext>
            </p:extLst>
          </p:nvPr>
        </p:nvGraphicFramePr>
        <p:xfrm>
          <a:off x="553347" y="2721840"/>
          <a:ext cx="5418675" cy="1828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20221CSE0454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Yanamala</a:t>
                      </a:r>
                      <a:r>
                        <a:rPr lang="en-US" sz="1800" u="none" strike="noStrike" cap="none" dirty="0"/>
                        <a:t> Jaswanth Reddy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20221CSE0506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Amaregouda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20221CSE0451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Purohith Satyanarayana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: CSE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Jayavadivel</a:t>
            </a:r>
            <a:r>
              <a:rPr lang="en-US" sz="1800" b="1" i="0" u="none" strike="noStrike" cap="none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Ravi</a:t>
            </a:r>
            <a:endParaRPr lang="en-US" sz="1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, Dr. Geetha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69CA-733A-B6B8-B7EF-2E9640A47E75}"/>
              </a:ext>
            </a:extLst>
          </p:cNvPr>
          <p:cNvSpPr txBox="1"/>
          <p:nvPr/>
        </p:nvSpPr>
        <p:spPr>
          <a:xfrm>
            <a:off x="88490" y="265471"/>
            <a:ext cx="1198552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Proposed Method :</a:t>
            </a:r>
          </a:p>
          <a:p>
            <a:endParaRPr lang="en-US" b="1" dirty="0"/>
          </a:p>
          <a:p>
            <a:r>
              <a:rPr lang="en-US" sz="2400" b="1" dirty="0"/>
              <a:t>Data Integration (ETL):</a:t>
            </a:r>
            <a:r>
              <a:rPr lang="en-US" sz="2400" dirty="0"/>
              <a:t> APIs, CSVs, DBs consolidated in ETL pipelines.</a:t>
            </a:r>
          </a:p>
          <a:p>
            <a:endParaRPr lang="en-US" sz="2400" dirty="0"/>
          </a:p>
          <a:p>
            <a:r>
              <a:rPr lang="en-US" sz="2400" b="1" dirty="0"/>
              <a:t>Data Storage:</a:t>
            </a:r>
            <a:r>
              <a:rPr lang="en-US" sz="2400" dirty="0"/>
              <a:t> PostgreSQL schema optimized for </a:t>
            </a:r>
            <a:r>
              <a:rPr lang="en-US" sz="2400" b="1" dirty="0"/>
              <a:t>time-series KPIs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/>
              <a:t>Processing:</a:t>
            </a:r>
            <a:r>
              <a:rPr lang="en-US" sz="2400" dirty="0"/>
              <a:t> Python (Pandas/NumPy) for aggregations, anomaly detection, trend analysis.</a:t>
            </a:r>
          </a:p>
          <a:p>
            <a:endParaRPr lang="en-US" sz="2400" dirty="0"/>
          </a:p>
          <a:p>
            <a:r>
              <a:rPr lang="en-US" sz="2400" b="1" dirty="0"/>
              <a:t>Visualization:</a:t>
            </a:r>
            <a:r>
              <a:rPr lang="en-US" sz="2400" dirty="0"/>
              <a:t> React.js + </a:t>
            </a:r>
            <a:r>
              <a:rPr lang="en-US" sz="2400" dirty="0" err="1"/>
              <a:t>Plotly</a:t>
            </a:r>
            <a:r>
              <a:rPr lang="en-US" sz="2400" dirty="0"/>
              <a:t> for </a:t>
            </a:r>
            <a:r>
              <a:rPr lang="en-US" sz="2400" b="1" dirty="0"/>
              <a:t>dynamic charts, filters, geospatial mapping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/>
              <a:t>Reporting:</a:t>
            </a:r>
            <a:r>
              <a:rPr lang="en-US" sz="2400" dirty="0"/>
              <a:t> PDF/Excel export with charts in </a:t>
            </a:r>
            <a:r>
              <a:rPr lang="en-US" sz="2400" b="1" dirty="0"/>
              <a:t>under 1 minute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/>
              <a:t>Security:</a:t>
            </a:r>
            <a:r>
              <a:rPr lang="en-US" sz="2400" dirty="0"/>
              <a:t> Role-based access (public vs. admin).</a:t>
            </a:r>
          </a:p>
          <a:p>
            <a:endParaRPr lang="en-US" sz="2400" dirty="0"/>
          </a:p>
          <a:p>
            <a:r>
              <a:rPr lang="en-US" sz="2400" b="1" dirty="0"/>
              <a:t>Scalability:</a:t>
            </a:r>
            <a:r>
              <a:rPr lang="en-US" sz="2400" dirty="0"/>
              <a:t> Modular → add more KPIs, sectors, or expand to state-level.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5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4FC82-5798-B2FD-1701-03C58DDA7293}"/>
              </a:ext>
            </a:extLst>
          </p:cNvPr>
          <p:cNvSpPr txBox="1"/>
          <p:nvPr/>
        </p:nvSpPr>
        <p:spPr>
          <a:xfrm>
            <a:off x="639098" y="151179"/>
            <a:ext cx="1019605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Feasibility Study :</a:t>
            </a:r>
          </a:p>
          <a:p>
            <a:endParaRPr lang="en-US" b="1" dirty="0"/>
          </a:p>
          <a:p>
            <a:r>
              <a:rPr lang="en-US" sz="2000" b="1" dirty="0"/>
              <a:t>Technical Feasibility:</a:t>
            </a:r>
            <a:endParaRPr lang="en-US" sz="2000" dirty="0"/>
          </a:p>
          <a:p>
            <a:pPr lvl="1"/>
            <a:r>
              <a:rPr lang="en-US" sz="2000" dirty="0"/>
              <a:t>Stack: React.js, Flask/Django, PostgreSQL, Pandas.</a:t>
            </a:r>
          </a:p>
          <a:p>
            <a:pPr lvl="1"/>
            <a:r>
              <a:rPr lang="en-US" sz="2000" dirty="0"/>
              <a:t>Proven frameworks for </a:t>
            </a:r>
            <a:r>
              <a:rPr lang="en-US" sz="2000" b="1" dirty="0"/>
              <a:t>real-time dashboards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Operational Feasibility:</a:t>
            </a:r>
            <a:endParaRPr lang="en-US" sz="2000" dirty="0"/>
          </a:p>
          <a:p>
            <a:pPr lvl="1"/>
            <a:r>
              <a:rPr lang="en-US" sz="2000" dirty="0"/>
              <a:t>Automated refresh ensures </a:t>
            </a:r>
            <a:r>
              <a:rPr lang="en-US" sz="2000" b="1" dirty="0"/>
              <a:t>no dependency on manual updates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Easy adoption by district officers (export-ready).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Economic Feasibility:</a:t>
            </a:r>
            <a:endParaRPr lang="en-US" sz="2000" dirty="0"/>
          </a:p>
          <a:p>
            <a:pPr lvl="1"/>
            <a:r>
              <a:rPr lang="en-US" sz="2000" dirty="0"/>
              <a:t>Open-source, </a:t>
            </a:r>
            <a:r>
              <a:rPr lang="en-US" sz="2000" b="1" dirty="0"/>
              <a:t>zero licensing costs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Low deployment cost (cloud or local servers).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Resource Feasibility:</a:t>
            </a:r>
            <a:endParaRPr lang="en-US" sz="2000" dirty="0"/>
          </a:p>
          <a:p>
            <a:pPr lvl="1"/>
            <a:r>
              <a:rPr lang="en-US" sz="2000" dirty="0"/>
              <a:t>4-member team split into </a:t>
            </a:r>
            <a:r>
              <a:rPr lang="en-US" sz="2000" b="1" dirty="0"/>
              <a:t>data, backend, frontend, visualization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Clear division of tasks → predictable delivery.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Scalability Feasibility:</a:t>
            </a:r>
            <a:endParaRPr lang="en-US" sz="2000" dirty="0"/>
          </a:p>
          <a:p>
            <a:pPr lvl="1"/>
            <a:r>
              <a:rPr lang="en-US" sz="2000" dirty="0"/>
              <a:t>Future-ready for </a:t>
            </a:r>
            <a:r>
              <a:rPr lang="en-US" sz="2000" b="1" dirty="0"/>
              <a:t>GIS mapping, real-time IoT integration (Kafka)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6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97EEF-AB32-5618-AEF9-AF1AAE698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864" y="152400"/>
            <a:ext cx="5456039" cy="6213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2EAB92-1B08-26D3-F3BE-4E1F71696BFE}"/>
              </a:ext>
            </a:extLst>
          </p:cNvPr>
          <p:cNvSpPr txBox="1"/>
          <p:nvPr/>
        </p:nvSpPr>
        <p:spPr>
          <a:xfrm>
            <a:off x="88491" y="443237"/>
            <a:ext cx="575187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Architecture Diagram &amp; Explanation :</a:t>
            </a:r>
          </a:p>
          <a:p>
            <a:endParaRPr lang="en-US" b="1" dirty="0"/>
          </a:p>
          <a:p>
            <a:r>
              <a:rPr lang="en-US" b="1" dirty="0"/>
              <a:t>Flow:</a:t>
            </a:r>
            <a:r>
              <a:rPr lang="en-US" dirty="0"/>
              <a:t> Data → ETL → Database → Analytics → Backend → Frontend → End Users.</a:t>
            </a:r>
          </a:p>
          <a:p>
            <a:r>
              <a:rPr lang="en-US" dirty="0"/>
              <a:t>(ASCII diagram as earlier, but for PPT we’ll use the colored PNG version).</a:t>
            </a:r>
          </a:p>
          <a:p>
            <a:endParaRPr lang="en-US" dirty="0"/>
          </a:p>
          <a:p>
            <a:r>
              <a:rPr lang="en-US" b="1" dirty="0"/>
              <a:t>ETL Layer:</a:t>
            </a:r>
            <a:r>
              <a:rPr lang="en-US" dirty="0"/>
              <a:t> Cleans, validates, and merges diverse inputs.</a:t>
            </a:r>
          </a:p>
          <a:p>
            <a:endParaRPr lang="en-US" dirty="0"/>
          </a:p>
          <a:p>
            <a:r>
              <a:rPr lang="en-US" b="1" dirty="0"/>
              <a:t>Database:</a:t>
            </a:r>
            <a:r>
              <a:rPr lang="en-US" dirty="0"/>
              <a:t> Stores KPIs with metadata for fast retrieval.</a:t>
            </a:r>
          </a:p>
          <a:p>
            <a:endParaRPr lang="en-US" dirty="0"/>
          </a:p>
          <a:p>
            <a:r>
              <a:rPr lang="en-US" b="1" dirty="0"/>
              <a:t>Analytics:</a:t>
            </a:r>
            <a:r>
              <a:rPr lang="en-US" dirty="0"/>
              <a:t> Trends, anomalies, sector comparisons.</a:t>
            </a:r>
          </a:p>
          <a:p>
            <a:endParaRPr lang="en-US" dirty="0"/>
          </a:p>
          <a:p>
            <a:r>
              <a:rPr lang="en-US" b="1" dirty="0"/>
              <a:t>Backend API:</a:t>
            </a:r>
            <a:r>
              <a:rPr lang="en-US" dirty="0"/>
              <a:t> Provides secure endpoints + generates reports.</a:t>
            </a:r>
          </a:p>
          <a:p>
            <a:endParaRPr lang="en-US" dirty="0"/>
          </a:p>
          <a:p>
            <a:r>
              <a:rPr lang="en-US" b="1" dirty="0"/>
              <a:t>Frontend:</a:t>
            </a:r>
            <a:r>
              <a:rPr lang="en-US" dirty="0"/>
              <a:t> Interactive charts, filters, exports.</a:t>
            </a:r>
          </a:p>
          <a:p>
            <a:endParaRPr lang="en-US" dirty="0"/>
          </a:p>
          <a:p>
            <a:r>
              <a:rPr lang="en-US" b="1" dirty="0"/>
              <a:t>End Users:</a:t>
            </a:r>
            <a:r>
              <a:rPr lang="en-US" dirty="0"/>
              <a:t> Officers, Dept Heads, Citizens – role-based.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2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CF9F70-AB60-5A79-7B7D-B2615B48A610}"/>
              </a:ext>
            </a:extLst>
          </p:cNvPr>
          <p:cNvSpPr txBox="1"/>
          <p:nvPr/>
        </p:nvSpPr>
        <p:spPr>
          <a:xfrm>
            <a:off x="403124" y="304800"/>
            <a:ext cx="10972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Modules :</a:t>
            </a:r>
          </a:p>
          <a:p>
            <a:endParaRPr lang="en-US" b="1" dirty="0"/>
          </a:p>
          <a:p>
            <a:r>
              <a:rPr lang="en-US" sz="2400" b="1" dirty="0"/>
              <a:t>Data Collection &amp; Gathering</a:t>
            </a:r>
            <a:r>
              <a:rPr lang="en-US" sz="2400" dirty="0"/>
              <a:t> – APIs, CSV, DB feeds.</a:t>
            </a:r>
          </a:p>
          <a:p>
            <a:endParaRPr lang="en-US" sz="2400" dirty="0"/>
          </a:p>
          <a:p>
            <a:r>
              <a:rPr lang="en-US" sz="2400" b="1" dirty="0"/>
              <a:t>Data Cleaning &amp; Validation</a:t>
            </a:r>
            <a:r>
              <a:rPr lang="en-US" sz="2400" dirty="0"/>
              <a:t> – Missing data, duplicates, errors handled.</a:t>
            </a:r>
          </a:p>
          <a:p>
            <a:endParaRPr lang="en-US" sz="2400" dirty="0"/>
          </a:p>
          <a:p>
            <a:r>
              <a:rPr lang="en-US" sz="2400" b="1" dirty="0"/>
              <a:t>Data Processing &amp; Transformation</a:t>
            </a:r>
            <a:r>
              <a:rPr lang="en-US" sz="2400" dirty="0"/>
              <a:t> – Aggregations, anomalies, correlation analysis.</a:t>
            </a:r>
          </a:p>
          <a:p>
            <a:endParaRPr lang="en-US" sz="2400" dirty="0"/>
          </a:p>
          <a:p>
            <a:r>
              <a:rPr lang="en-US" sz="2400" b="1" dirty="0"/>
              <a:t>Data Storage</a:t>
            </a:r>
            <a:r>
              <a:rPr lang="en-US" sz="2400" dirty="0"/>
              <a:t> – Structured schema in PostgreSQL/MySQL.</a:t>
            </a:r>
          </a:p>
          <a:p>
            <a:endParaRPr lang="en-US" sz="2400" dirty="0"/>
          </a:p>
          <a:p>
            <a:r>
              <a:rPr lang="en-US" sz="2400" b="1" dirty="0"/>
              <a:t>Visualization Module</a:t>
            </a:r>
            <a:r>
              <a:rPr lang="en-US" sz="2400" dirty="0"/>
              <a:t> – React.js interface, charts, filters, comparisons.</a:t>
            </a:r>
          </a:p>
          <a:p>
            <a:endParaRPr lang="en-US" sz="2400" dirty="0"/>
          </a:p>
          <a:p>
            <a:r>
              <a:rPr lang="en-US" sz="2400" b="1" dirty="0"/>
              <a:t>Reporting Module</a:t>
            </a:r>
            <a:r>
              <a:rPr lang="en-US" sz="2400" dirty="0"/>
              <a:t> – Generate PDF/Excel dashboards on-demand.</a:t>
            </a:r>
          </a:p>
          <a:p>
            <a:endParaRPr lang="en-US" sz="2400" dirty="0"/>
          </a:p>
          <a:p>
            <a:r>
              <a:rPr lang="en-US" sz="2400" b="1" dirty="0"/>
              <a:t>Monitoring &amp; Security</a:t>
            </a:r>
            <a:r>
              <a:rPr lang="en-US" sz="2400" dirty="0"/>
              <a:t> – Backups, access control, HTTPS, JWT, CI/CD.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8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3A9A7A-8E3E-8E17-4C13-7B41DA1FD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22315"/>
              </p:ext>
            </p:extLst>
          </p:nvPr>
        </p:nvGraphicFramePr>
        <p:xfrm>
          <a:off x="117987" y="1199535"/>
          <a:ext cx="11818375" cy="5230760"/>
        </p:xfrm>
        <a:graphic>
          <a:graphicData uri="http://schemas.openxmlformats.org/drawingml/2006/table">
            <a:tbl>
              <a:tblPr/>
              <a:tblGrid>
                <a:gridCol w="2363675">
                  <a:extLst>
                    <a:ext uri="{9D8B030D-6E8A-4147-A177-3AD203B41FA5}">
                      <a16:colId xmlns:a16="http://schemas.microsoft.com/office/drawing/2014/main" val="3143040621"/>
                    </a:ext>
                  </a:extLst>
                </a:gridCol>
                <a:gridCol w="2363675">
                  <a:extLst>
                    <a:ext uri="{9D8B030D-6E8A-4147-A177-3AD203B41FA5}">
                      <a16:colId xmlns:a16="http://schemas.microsoft.com/office/drawing/2014/main" val="3893870545"/>
                    </a:ext>
                  </a:extLst>
                </a:gridCol>
                <a:gridCol w="2363675">
                  <a:extLst>
                    <a:ext uri="{9D8B030D-6E8A-4147-A177-3AD203B41FA5}">
                      <a16:colId xmlns:a16="http://schemas.microsoft.com/office/drawing/2014/main" val="3790688941"/>
                    </a:ext>
                  </a:extLst>
                </a:gridCol>
                <a:gridCol w="2363675">
                  <a:extLst>
                    <a:ext uri="{9D8B030D-6E8A-4147-A177-3AD203B41FA5}">
                      <a16:colId xmlns:a16="http://schemas.microsoft.com/office/drawing/2014/main" val="3835804869"/>
                    </a:ext>
                  </a:extLst>
                </a:gridCol>
                <a:gridCol w="2363675">
                  <a:extLst>
                    <a:ext uri="{9D8B030D-6E8A-4147-A177-3AD203B41FA5}">
                      <a16:colId xmlns:a16="http://schemas.microsoft.com/office/drawing/2014/main" val="2025142014"/>
                    </a:ext>
                  </a:extLst>
                </a:gridCol>
              </a:tblGrid>
              <a:tr h="486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Layer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Technology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Why Chosen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Role in Project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90739"/>
                  </a:ext>
                </a:extLst>
              </a:tr>
              <a:tr h="486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Frontend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React.js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Interactive UI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Fast, modular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User dashboards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644339"/>
                  </a:ext>
                </a:extLst>
              </a:tr>
              <a:tr h="851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Charts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Chart.js / </a:t>
                      </a:r>
                      <a:r>
                        <a:rPr lang="en-US" sz="2000" dirty="0" err="1"/>
                        <a:t>Plotly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KPI visualization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Real-time updates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Time-series &amp; geospatial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08537"/>
                  </a:ext>
                </a:extLst>
              </a:tr>
              <a:tr h="851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Backend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Flask/Django / Node.js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APIs &amp; business logic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Lightweight &amp; flexible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API endpoints, reporting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894295"/>
                  </a:ext>
                </a:extLst>
              </a:tr>
              <a:tr h="851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Database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PostgreSQL / MySQL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Structured KPI storage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Reliable &amp; scalable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Central data repository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478982"/>
                  </a:ext>
                </a:extLst>
              </a:tr>
              <a:tr h="851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Analytics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Pandas / NumPy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Data processing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Handles large datasets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Trend &amp; anomaly detection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704"/>
                  </a:ext>
                </a:extLst>
              </a:tr>
              <a:tr h="851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Scheduler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Cron / Celery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Auto-refresh every 24h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Simple &amp; reliable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Automated ETL pipelines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2169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B1E683D-AC96-BC6F-8A63-266702A9892F}"/>
              </a:ext>
            </a:extLst>
          </p:cNvPr>
          <p:cNvSpPr txBox="1"/>
          <p:nvPr/>
        </p:nvSpPr>
        <p:spPr>
          <a:xfrm>
            <a:off x="117987" y="157316"/>
            <a:ext cx="1009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Technology Stack(Hardware and Software Details) :</a:t>
            </a:r>
          </a:p>
        </p:txBody>
      </p:sp>
    </p:spTree>
    <p:extLst>
      <p:ext uri="{BB962C8B-B14F-4D97-AF65-F5344CB8AC3E}">
        <p14:creationId xmlns:p14="http://schemas.microsoft.com/office/powerpoint/2010/main" val="58867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5A65C4-87E3-A7BC-0A2A-BE1F69C1C893}"/>
              </a:ext>
            </a:extLst>
          </p:cNvPr>
          <p:cNvSpPr txBox="1"/>
          <p:nvPr/>
        </p:nvSpPr>
        <p:spPr>
          <a:xfrm>
            <a:off x="1396181" y="2035279"/>
            <a:ext cx="89276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August 2025: Requirement gathering and design.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September 2025: </a:t>
            </a:r>
            <a:r>
              <a:rPr lang="en-US" sz="2400" dirty="0"/>
              <a:t>Literature Survey, Methods &amp; Proposed Architecture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October 2025: Frontend development and visualization.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November 2025: Testing and deployment.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December 2025: Final documentation and review.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46665-CC2F-A7CC-3107-721BD3A6EEE6}"/>
              </a:ext>
            </a:extLst>
          </p:cNvPr>
          <p:cNvSpPr txBox="1"/>
          <p:nvPr/>
        </p:nvSpPr>
        <p:spPr>
          <a:xfrm>
            <a:off x="1170038" y="373625"/>
            <a:ext cx="10068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51244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B0A616-C30B-FB60-E1C5-3B03E01D919B}"/>
              </a:ext>
            </a:extLst>
          </p:cNvPr>
          <p:cNvSpPr txBox="1"/>
          <p:nvPr/>
        </p:nvSpPr>
        <p:spPr>
          <a:xfrm>
            <a:off x="108155" y="98323"/>
            <a:ext cx="1194619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Academic References (IEEE/Scopus/Web of Science) :</a:t>
            </a:r>
          </a:p>
          <a:p>
            <a:endParaRPr lang="en-US" b="1" dirty="0"/>
          </a:p>
          <a:p>
            <a:r>
              <a:rPr lang="en-US" dirty="0"/>
              <a:t>[1] A. P. </a:t>
            </a:r>
            <a:r>
              <a:rPr lang="en-US" dirty="0" err="1"/>
              <a:t>Dameri</a:t>
            </a:r>
            <a:r>
              <a:rPr lang="en-US" dirty="0"/>
              <a:t>, “Towards a Governance Dashboard for Smart Cities Initiatives: A System of Systems Approach,” </a:t>
            </a:r>
            <a:r>
              <a:rPr lang="en-US" i="1" dirty="0"/>
              <a:t>IEEE Systems of Systems Engineering (</a:t>
            </a:r>
            <a:r>
              <a:rPr lang="en-US" i="1" dirty="0" err="1"/>
              <a:t>SoSE</a:t>
            </a:r>
            <a:r>
              <a:rPr lang="en-US" i="1" dirty="0"/>
              <a:t>)</a:t>
            </a:r>
            <a:r>
              <a:rPr lang="en-US" dirty="0"/>
              <a:t>, 2020.</a:t>
            </a:r>
          </a:p>
          <a:p>
            <a:endParaRPr lang="en-US" dirty="0"/>
          </a:p>
          <a:p>
            <a:r>
              <a:rPr lang="en-US" dirty="0"/>
              <a:t>[2] J. D. Velázquez et al., “Cities-board: A Framework to Automate the Development of Smart Cities Dashboards,” </a:t>
            </a:r>
            <a:r>
              <a:rPr lang="en-US" i="1" dirty="0"/>
              <a:t>IEEE Internet of Things Journal</a:t>
            </a:r>
            <a:r>
              <a:rPr lang="en-US" dirty="0"/>
              <a:t>, vol. 7, no. 9, pp. 8793–8805, 2020.</a:t>
            </a:r>
          </a:p>
          <a:p>
            <a:endParaRPr lang="en-US" dirty="0"/>
          </a:p>
          <a:p>
            <a:r>
              <a:rPr lang="en-US" dirty="0"/>
              <a:t>[3] C. Few and S. Edge, “What Do We Talk About When We Talk About Dashboards?,” </a:t>
            </a:r>
            <a:r>
              <a:rPr lang="en-US" i="1" dirty="0"/>
              <a:t>IEEE Transactions on Visualization and Computer Graphics</a:t>
            </a:r>
            <a:r>
              <a:rPr lang="en-US" dirty="0"/>
              <a:t>, vol. 25, no. 1, pp. 479–489, Jan. 2019.</a:t>
            </a:r>
          </a:p>
          <a:p>
            <a:endParaRPr lang="en-US" dirty="0"/>
          </a:p>
          <a:p>
            <a:r>
              <a:rPr lang="en-US" dirty="0"/>
              <a:t>[4] H. L. Truong et al., “Real-Time Data Visualization Frameworks for Smart City Applications,” </a:t>
            </a:r>
            <a:r>
              <a:rPr lang="en-US" i="1" dirty="0"/>
              <a:t>Elsevier Future Generation Computer Systems</a:t>
            </a:r>
            <a:r>
              <a:rPr lang="en-US" dirty="0"/>
              <a:t>, vol. 125, pp. 432–446, 2022.</a:t>
            </a:r>
          </a:p>
          <a:p>
            <a:endParaRPr lang="en-US" dirty="0"/>
          </a:p>
          <a:p>
            <a:r>
              <a:rPr lang="en-US" dirty="0"/>
              <a:t>[5] P. K. Paul et al., “Exploring Open Data Journey of Indian Smart Cities,” </a:t>
            </a:r>
            <a:r>
              <a:rPr lang="en-US" i="1" dirty="0"/>
              <a:t>IEEE Smart Cities Newsletter</a:t>
            </a:r>
            <a:r>
              <a:rPr lang="en-US" dirty="0"/>
              <a:t>, 2021.</a:t>
            </a:r>
          </a:p>
          <a:p>
            <a:endParaRPr lang="en-US" dirty="0"/>
          </a:p>
          <a:p>
            <a:r>
              <a:rPr lang="en-US" dirty="0"/>
              <a:t>[6] A. R. Pradana et al., “Design of KPI Dashboard for Indonesian Higher Education,” in </a:t>
            </a:r>
            <a:r>
              <a:rPr lang="en-US" i="1" dirty="0"/>
              <a:t>Proc. IEEE Int. Conf. on Computing, Communication and Informatics (ICCIC)</a:t>
            </a:r>
            <a:r>
              <a:rPr lang="en-US" dirty="0"/>
              <a:t>, 2017, pp. 1–6.</a:t>
            </a:r>
          </a:p>
          <a:p>
            <a:endParaRPr lang="en-US" dirty="0"/>
          </a:p>
          <a:p>
            <a:r>
              <a:rPr lang="en-US" dirty="0"/>
              <a:t>[7] D. Misra and S. Sarkar, “A Hybrid and Distributed Architecture for an Interoperable E-Government Portal,” in </a:t>
            </a:r>
            <a:r>
              <a:rPr lang="en-US" i="1" dirty="0"/>
              <a:t>Proc. IEEE WICT</a:t>
            </a:r>
            <a:r>
              <a:rPr lang="en-US" dirty="0"/>
              <a:t>, 2013, pp. 58–63.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9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F887DD-887A-5721-F23D-C4F546C77487}"/>
              </a:ext>
            </a:extLst>
          </p:cNvPr>
          <p:cNvSpPr txBox="1"/>
          <p:nvPr/>
        </p:nvSpPr>
        <p:spPr>
          <a:xfrm>
            <a:off x="108155" y="137652"/>
            <a:ext cx="1197569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[8] C. K. Hsu, “Governance to Service—Smart City Evaluations in Taiwan,” </a:t>
            </a:r>
            <a:r>
              <a:rPr lang="en-US" i="1" dirty="0"/>
              <a:t>Int. J. of Computer Science Studies (IJCSS)</a:t>
            </a:r>
            <a:r>
              <a:rPr lang="en-US" dirty="0"/>
              <a:t>, vol. 3, no. 4, pp. 56–64, 2011.</a:t>
            </a:r>
          </a:p>
          <a:p>
            <a:endParaRPr lang="en-US" dirty="0"/>
          </a:p>
          <a:p>
            <a:r>
              <a:rPr lang="en-US" dirty="0"/>
              <a:t>[9] R. Mora et al., “Geospatial Dashboards for Monitoring Smart City Performance,” </a:t>
            </a:r>
            <a:r>
              <a:rPr lang="en-US" i="1" dirty="0"/>
              <a:t>IEEE/MDPI Sensors</a:t>
            </a:r>
            <a:r>
              <a:rPr lang="en-US" dirty="0"/>
              <a:t>, vol. 19, no. 23, p. 5185, Dec. 2019.</a:t>
            </a:r>
          </a:p>
          <a:p>
            <a:endParaRPr lang="en-US" dirty="0"/>
          </a:p>
          <a:p>
            <a:r>
              <a:rPr lang="en-US" dirty="0"/>
              <a:t>[10] S. Ray et al., “Interactive Dashboard for COVID-19 Monitoring in India,” </a:t>
            </a:r>
            <a:r>
              <a:rPr lang="en-US" i="1" dirty="0"/>
              <a:t>IEEE Access</a:t>
            </a:r>
            <a:r>
              <a:rPr lang="en-US" dirty="0"/>
              <a:t>, vol. 9, pp. 125478–125490, 2021.</a:t>
            </a:r>
          </a:p>
          <a:p>
            <a:endParaRPr lang="en-US" dirty="0"/>
          </a:p>
          <a:p>
            <a:r>
              <a:rPr lang="en-US" dirty="0"/>
              <a:t>[11] National Health Mission (NHM) – HMIS Portal, Govt. of India. [Online]. Available: </a:t>
            </a:r>
            <a:r>
              <a:rPr lang="en-US" dirty="0">
                <a:hlinkClick r:id="rId2"/>
              </a:rPr>
              <a:t>https://hmis.nhp.gov.in</a:t>
            </a:r>
            <a:endParaRPr lang="en-US" dirty="0"/>
          </a:p>
          <a:p>
            <a:endParaRPr lang="en-US" dirty="0"/>
          </a:p>
          <a:p>
            <a:r>
              <a:rPr lang="en-US" dirty="0"/>
              <a:t>[12] Unified District Information System for Education (UDISE+) – Govt. of India. [Online]. Available: </a:t>
            </a:r>
            <a:r>
              <a:rPr lang="en-US" dirty="0">
                <a:hlinkClick r:id="rId3"/>
              </a:rPr>
              <a:t>https://udiseplus.gov.in</a:t>
            </a:r>
            <a:endParaRPr lang="en-US" dirty="0"/>
          </a:p>
          <a:p>
            <a:endParaRPr lang="en-US" dirty="0"/>
          </a:p>
          <a:p>
            <a:r>
              <a:rPr lang="en-US" dirty="0"/>
              <a:t>[13] Open Government Data (OGD) Platform India – Govt. of India. [Online]. Available: </a:t>
            </a:r>
            <a:r>
              <a:rPr lang="en-US" dirty="0">
                <a:hlinkClick r:id="rId4"/>
              </a:rPr>
              <a:t>https://data.gov.in</a:t>
            </a:r>
            <a:endParaRPr lang="en-US" dirty="0"/>
          </a:p>
          <a:p>
            <a:endParaRPr lang="en-US" dirty="0"/>
          </a:p>
          <a:p>
            <a:r>
              <a:rPr lang="en-US" dirty="0"/>
              <a:t>[14] National Crime Records Bureau (NCRB) – Govt. of India. [Online]. Available: </a:t>
            </a:r>
            <a:r>
              <a:rPr lang="en-US" dirty="0">
                <a:hlinkClick r:id="rId5"/>
              </a:rPr>
              <a:t>https://ncrb.gov.in</a:t>
            </a:r>
            <a:endParaRPr lang="en-US" dirty="0"/>
          </a:p>
          <a:p>
            <a:endParaRPr lang="en-US" dirty="0"/>
          </a:p>
          <a:p>
            <a:r>
              <a:rPr lang="en-US" dirty="0"/>
              <a:t>[15] Census of India – Office of the Registrar General &amp; Census Commissioner. [Online]. Available: </a:t>
            </a:r>
            <a:r>
              <a:rPr lang="en-US" dirty="0">
                <a:hlinkClick r:id="rId6"/>
              </a:rPr>
              <a:t>https://censusindia.gov.in</a:t>
            </a:r>
            <a:endParaRPr lang="en-US" dirty="0"/>
          </a:p>
          <a:p>
            <a:endParaRPr lang="en-US" dirty="0"/>
          </a:p>
          <a:p>
            <a:r>
              <a:rPr lang="en-US" dirty="0"/>
              <a:t>[16] The World Bank – World Development Indicators. [Online]. Available: </a:t>
            </a:r>
            <a:r>
              <a:rPr lang="en-US" dirty="0">
                <a:hlinkClick r:id="rId7"/>
              </a:rPr>
              <a:t>https://data.worldbank.org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[17] NITI Aayog – Aspirational Districts Dashboard. [Online]. Available: </a:t>
            </a:r>
            <a:r>
              <a:rPr lang="en-US" dirty="0">
                <a:hlinkClick r:id="rId8"/>
              </a:rPr>
              <a:t>https://dashboard.niti.gov.in</a:t>
            </a:r>
            <a:endParaRPr lang="en-US" dirty="0"/>
          </a:p>
          <a:p>
            <a:endParaRPr lang="en-US" dirty="0"/>
          </a:p>
          <a:p>
            <a:r>
              <a:rPr lang="en-US" dirty="0"/>
              <a:t>[18] S. Kumar et al., “Smart City Performance Indicators,” in </a:t>
            </a:r>
            <a:r>
              <a:rPr lang="en-US" i="1" dirty="0"/>
              <a:t>Proc. IEEE Int. Smart Cities Conf. (ISC2)</a:t>
            </a:r>
            <a:r>
              <a:rPr lang="en-US" dirty="0"/>
              <a:t>, 2019, pp. 293–298.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32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PSCS_647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Presidency University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Software(since web based Solution)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“This project involves building an interactive and user-friendly dashboard that visualizes key performance indicators (KPIs) and real-time data to assist government or public sector officials in policy evaluation and management”</a:t>
            </a:r>
            <a:r>
              <a:rPr lang="en-US" dirty="0"/>
              <a:t>.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2"/>
            <a:ext cx="10668000" cy="511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 dirty="0"/>
              <a:t>Abstract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 dirty="0"/>
              <a:t>Literature Survey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 dirty="0"/>
              <a:t>Objectives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 dirty="0"/>
              <a:t>Existing Methods and Drawbacks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 dirty="0"/>
              <a:t>Proposed Method &amp; Feasibility Study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 dirty="0"/>
              <a:t>Modules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 dirty="0"/>
              <a:t>Hardware and Software Details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 dirty="0"/>
              <a:t>Timeline (Gantt Chart)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 dirty="0"/>
              <a:t>References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6B95F4-9A8C-51D4-03AE-895B4AE3F393}"/>
              </a:ext>
            </a:extLst>
          </p:cNvPr>
          <p:cNvSpPr txBox="1"/>
          <p:nvPr/>
        </p:nvSpPr>
        <p:spPr>
          <a:xfrm>
            <a:off x="167148" y="147484"/>
            <a:ext cx="1178887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Abstract :</a:t>
            </a:r>
          </a:p>
          <a:p>
            <a:endParaRPr lang="en-US" b="1" dirty="0"/>
          </a:p>
          <a:p>
            <a:r>
              <a:rPr lang="en-US" sz="2400" dirty="0"/>
              <a:t>District-level data is often </a:t>
            </a:r>
            <a:r>
              <a:rPr lang="en-US" sz="2400" b="1" dirty="0"/>
              <a:t>scattered across multiple government departments</a:t>
            </a:r>
            <a:r>
              <a:rPr lang="en-US" sz="2400" dirty="0"/>
              <a:t> with little integration.</a:t>
            </a:r>
          </a:p>
          <a:p>
            <a:endParaRPr lang="en-US" sz="2400" dirty="0"/>
          </a:p>
          <a:p>
            <a:r>
              <a:rPr lang="en-US" sz="2400" dirty="0"/>
              <a:t>Our objective is to build a </a:t>
            </a:r>
            <a:r>
              <a:rPr lang="en-US" sz="2400" b="1" dirty="0"/>
              <a:t>unified dashboard</a:t>
            </a:r>
            <a:r>
              <a:rPr lang="en-US" sz="2400" dirty="0"/>
              <a:t> that integrates </a:t>
            </a:r>
            <a:r>
              <a:rPr lang="en-US" sz="2400" b="1" dirty="0"/>
              <a:t>10+ KPIs</a:t>
            </a:r>
            <a:r>
              <a:rPr lang="en-US" sz="2400" dirty="0"/>
              <a:t> across </a:t>
            </a:r>
            <a:r>
              <a:rPr lang="en-US" sz="2400" b="1" dirty="0"/>
              <a:t>health, education, agriculture, and infrastructure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 dashboard supports </a:t>
            </a:r>
            <a:r>
              <a:rPr lang="en-US" sz="2400" b="1" dirty="0"/>
              <a:t>real-time data updates</a:t>
            </a:r>
            <a:r>
              <a:rPr lang="en-US" sz="2400" dirty="0"/>
              <a:t>, </a:t>
            </a:r>
            <a:r>
              <a:rPr lang="en-US" sz="2400" b="1" dirty="0"/>
              <a:t>comparative analytics</a:t>
            </a:r>
            <a:r>
              <a:rPr lang="en-US" sz="2400" dirty="0"/>
              <a:t>, and </a:t>
            </a:r>
            <a:r>
              <a:rPr lang="en-US" sz="2400" b="1" dirty="0"/>
              <a:t>automatic reporting</a:t>
            </a:r>
            <a:r>
              <a:rPr lang="en-US" sz="2400" dirty="0"/>
              <a:t> for decision support.</a:t>
            </a:r>
          </a:p>
          <a:p>
            <a:endParaRPr lang="en-US" sz="2400" dirty="0"/>
          </a:p>
          <a:p>
            <a:r>
              <a:rPr lang="en-US" sz="2400" dirty="0"/>
              <a:t>We use </a:t>
            </a:r>
            <a:r>
              <a:rPr lang="en-US" sz="2400" b="1" dirty="0"/>
              <a:t>open-source technologies</a:t>
            </a:r>
            <a:r>
              <a:rPr lang="en-US" sz="2400" dirty="0"/>
              <a:t> (React.js, Flask/Django, PostgreSQL, Pandas, </a:t>
            </a:r>
            <a:r>
              <a:rPr lang="en-US" sz="2400" dirty="0" err="1"/>
              <a:t>Plotly</a:t>
            </a:r>
            <a:r>
              <a:rPr lang="en-US" sz="2400" dirty="0"/>
              <a:t>) to ensure </a:t>
            </a:r>
            <a:r>
              <a:rPr lang="en-US" sz="2400" b="1" dirty="0"/>
              <a:t>scalability and cost-efficiency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 solution addresses the </a:t>
            </a:r>
            <a:r>
              <a:rPr lang="en-US" sz="2400" b="1" dirty="0"/>
              <a:t>gap between city-level smart dashboards and fragmented district-level systems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7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8BB63-B0F6-6085-0114-078C2B18D3E2}"/>
              </a:ext>
            </a:extLst>
          </p:cNvPr>
          <p:cNvSpPr txBox="1"/>
          <p:nvPr/>
        </p:nvSpPr>
        <p:spPr>
          <a:xfrm>
            <a:off x="157316" y="304800"/>
            <a:ext cx="1193636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Literature Survey (Overview) :</a:t>
            </a:r>
          </a:p>
          <a:p>
            <a:endParaRPr lang="en-US" b="1" dirty="0"/>
          </a:p>
          <a:p>
            <a:r>
              <a:rPr lang="en-US" sz="2000" dirty="0"/>
              <a:t>Databases searched: </a:t>
            </a:r>
            <a:r>
              <a:rPr lang="en-US" sz="2000" b="1" dirty="0"/>
              <a:t>IEEE Xplore, Scopus, Web of Science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Keywords: </a:t>
            </a:r>
            <a:r>
              <a:rPr lang="en-US" sz="2000" i="1" dirty="0"/>
              <a:t>government dashboard, e-governance analytics, real-time visualization, district data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Reviewed </a:t>
            </a:r>
            <a:r>
              <a:rPr lang="en-US" sz="2000" b="1" dirty="0"/>
              <a:t>30+ papers</a:t>
            </a:r>
            <a:r>
              <a:rPr lang="en-US" sz="2000" dirty="0"/>
              <a:t>, shortlisted </a:t>
            </a:r>
            <a:r>
              <a:rPr lang="en-US" sz="2000" b="1" dirty="0"/>
              <a:t>10 highly relevant works</a:t>
            </a:r>
            <a:r>
              <a:rPr lang="en-US" sz="2000" dirty="0"/>
              <a:t> from </a:t>
            </a:r>
            <a:r>
              <a:rPr lang="en-US" sz="2000" b="1" dirty="0"/>
              <a:t>2011–2022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Key themes:</a:t>
            </a:r>
          </a:p>
          <a:p>
            <a:pPr lvl="1"/>
            <a:r>
              <a:rPr lang="en-US" sz="2000" dirty="0"/>
              <a:t>Smart city dashboards for monitoring KPIs.</a:t>
            </a:r>
          </a:p>
          <a:p>
            <a:pPr lvl="1"/>
            <a:r>
              <a:rPr lang="en-US" sz="2000" dirty="0"/>
              <a:t>Visualization frameworks for decision support.</a:t>
            </a:r>
          </a:p>
          <a:p>
            <a:pPr lvl="1"/>
            <a:r>
              <a:rPr lang="en-US" sz="2000" dirty="0"/>
              <a:t>Real-time ETL pipelines and data integration.</a:t>
            </a:r>
          </a:p>
          <a:p>
            <a:pPr lvl="1"/>
            <a:r>
              <a:rPr lang="en-US" sz="2000" dirty="0"/>
              <a:t>Public portals and e-governance dashboards.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Observation:</a:t>
            </a:r>
            <a:r>
              <a:rPr lang="en-US" sz="2000" dirty="0"/>
              <a:t> Most works are </a:t>
            </a:r>
            <a:r>
              <a:rPr lang="en-US" sz="2000" b="1" dirty="0"/>
              <a:t>urban or sector-specific</a:t>
            </a:r>
            <a:r>
              <a:rPr lang="en-US" sz="2000" dirty="0"/>
              <a:t>, rarely multi-sector at district level.</a:t>
            </a:r>
          </a:p>
          <a:p>
            <a:endParaRPr lang="en-US" sz="2000" dirty="0"/>
          </a:p>
          <a:p>
            <a:r>
              <a:rPr lang="en-US" sz="2000" b="1" dirty="0"/>
              <a:t>Gap Identified:</a:t>
            </a:r>
            <a:r>
              <a:rPr lang="en-US" sz="2000" dirty="0"/>
              <a:t> Lack of </a:t>
            </a:r>
            <a:r>
              <a:rPr lang="en-US" sz="2000" b="1" dirty="0"/>
              <a:t>comprehensive, integrated, scalable</a:t>
            </a:r>
            <a:r>
              <a:rPr lang="en-US" sz="2000" dirty="0"/>
              <a:t> solutions for district-level governance.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0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B77479-5C30-9842-67FA-3A1FE97E0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894519"/>
              </p:ext>
            </p:extLst>
          </p:nvPr>
        </p:nvGraphicFramePr>
        <p:xfrm>
          <a:off x="363794" y="93407"/>
          <a:ext cx="11523402" cy="6572863"/>
        </p:xfrm>
        <a:graphic>
          <a:graphicData uri="http://schemas.openxmlformats.org/drawingml/2006/table">
            <a:tbl>
              <a:tblPr/>
              <a:tblGrid>
                <a:gridCol w="1920567">
                  <a:extLst>
                    <a:ext uri="{9D8B030D-6E8A-4147-A177-3AD203B41FA5}">
                      <a16:colId xmlns:a16="http://schemas.microsoft.com/office/drawing/2014/main" val="1123441456"/>
                    </a:ext>
                  </a:extLst>
                </a:gridCol>
                <a:gridCol w="1920567">
                  <a:extLst>
                    <a:ext uri="{9D8B030D-6E8A-4147-A177-3AD203B41FA5}">
                      <a16:colId xmlns:a16="http://schemas.microsoft.com/office/drawing/2014/main" val="886345445"/>
                    </a:ext>
                  </a:extLst>
                </a:gridCol>
                <a:gridCol w="1920567">
                  <a:extLst>
                    <a:ext uri="{9D8B030D-6E8A-4147-A177-3AD203B41FA5}">
                      <a16:colId xmlns:a16="http://schemas.microsoft.com/office/drawing/2014/main" val="112236586"/>
                    </a:ext>
                  </a:extLst>
                </a:gridCol>
                <a:gridCol w="1920567">
                  <a:extLst>
                    <a:ext uri="{9D8B030D-6E8A-4147-A177-3AD203B41FA5}">
                      <a16:colId xmlns:a16="http://schemas.microsoft.com/office/drawing/2014/main" val="1623819404"/>
                    </a:ext>
                  </a:extLst>
                </a:gridCol>
                <a:gridCol w="1920567">
                  <a:extLst>
                    <a:ext uri="{9D8B030D-6E8A-4147-A177-3AD203B41FA5}">
                      <a16:colId xmlns:a16="http://schemas.microsoft.com/office/drawing/2014/main" val="2829672611"/>
                    </a:ext>
                  </a:extLst>
                </a:gridCol>
                <a:gridCol w="1920567">
                  <a:extLst>
                    <a:ext uri="{9D8B030D-6E8A-4147-A177-3AD203B41FA5}">
                      <a16:colId xmlns:a16="http://schemas.microsoft.com/office/drawing/2014/main" val="2397190102"/>
                    </a:ext>
                  </a:extLst>
                </a:gridCol>
              </a:tblGrid>
              <a:tr h="316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Sl. No.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Paper (Year)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Problem Studied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Approach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Findings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Gap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613773"/>
                  </a:ext>
                </a:extLst>
              </a:tr>
              <a:tr h="7919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1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SoSE 2020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Governance dashboards for smart cities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System-of-systems, Singapore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Multi-sector feasibility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City-scale only, no district KPIs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11840"/>
                  </a:ext>
                </a:extLst>
              </a:tr>
              <a:tr h="7919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2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IoT Journal 2020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Automated smart city dashboards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Modular framework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Simplifies creation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Urban focus only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626231"/>
                  </a:ext>
                </a:extLst>
              </a:tr>
              <a:tr h="7919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3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IEEE TVCG 2019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Dashboard definitions &amp; design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Theoretical survey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Clear design guidelines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Conceptual only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985689"/>
                  </a:ext>
                </a:extLst>
              </a:tr>
              <a:tr h="5543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4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IEEE/Elsevier 2022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Real-time visualization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Kafka + Grafana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Sub-second updates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IoT only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743187"/>
                  </a:ext>
                </a:extLst>
              </a:tr>
              <a:tr h="5543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5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IEEE Smart Cities 2021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Indian smart cities open data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Case studies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Transparency improved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No district integration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689924"/>
                  </a:ext>
                </a:extLst>
              </a:tr>
              <a:tr h="5543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6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ICCIC 2017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University KPI dashboard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Data unification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Better education tracking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Education only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620256"/>
                  </a:ext>
                </a:extLst>
              </a:tr>
              <a:tr h="5543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7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WICT 2013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E-Gov portal architecture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Hybrid distributed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Interoperable services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No dashboards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933721"/>
                  </a:ext>
                </a:extLst>
              </a:tr>
              <a:tr h="5543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8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IJCSS 2011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Smart city evaluations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Governance evaluation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Service metrics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Old, sector-specific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42328"/>
                  </a:ext>
                </a:extLst>
              </a:tr>
              <a:tr h="5543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9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MDPI/IEEE 2019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Geospatial dashboards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Semantic + spatial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Improved KPI mapping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City-only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443630"/>
                  </a:ext>
                </a:extLst>
              </a:tr>
              <a:tr h="5543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10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ArXiv/IEEE 2021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COVID-19 India dashboard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Real-time health KPIs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District feasibility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Health-only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496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80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120630-F9B9-EB5D-FE64-95337ACA9107}"/>
              </a:ext>
            </a:extLst>
          </p:cNvPr>
          <p:cNvSpPr txBox="1"/>
          <p:nvPr/>
        </p:nvSpPr>
        <p:spPr>
          <a:xfrm>
            <a:off x="176981" y="137652"/>
            <a:ext cx="1178887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Objectives :</a:t>
            </a:r>
          </a:p>
          <a:p>
            <a:endParaRPr lang="en-US" b="1" dirty="0"/>
          </a:p>
          <a:p>
            <a:r>
              <a:rPr lang="en-US" b="1" dirty="0"/>
              <a:t>Data Integration</a:t>
            </a:r>
            <a:endParaRPr lang="en-US" dirty="0"/>
          </a:p>
          <a:p>
            <a:pPr lvl="1"/>
            <a:r>
              <a:rPr lang="en-US" dirty="0"/>
              <a:t>Collect and unify data from </a:t>
            </a:r>
            <a:r>
              <a:rPr lang="en-US" b="1" dirty="0"/>
              <a:t>3+ official sources</a:t>
            </a:r>
            <a:r>
              <a:rPr lang="en-US" dirty="0"/>
              <a:t> (APIs, CSVs, government databases).</a:t>
            </a:r>
          </a:p>
          <a:p>
            <a:pPr lvl="1"/>
            <a:endParaRPr lang="en-US" dirty="0"/>
          </a:p>
          <a:p>
            <a:r>
              <a:rPr lang="en-US" b="1" dirty="0"/>
              <a:t>Multi-Sector Coverage</a:t>
            </a:r>
            <a:endParaRPr lang="en-US" dirty="0"/>
          </a:p>
          <a:p>
            <a:pPr lvl="1"/>
            <a:r>
              <a:rPr lang="en-US" dirty="0"/>
              <a:t>Track </a:t>
            </a:r>
            <a:r>
              <a:rPr lang="en-US" b="1" dirty="0"/>
              <a:t>10+ Key Performance Indicators (KPIs)</a:t>
            </a:r>
            <a:r>
              <a:rPr lang="en-US" dirty="0"/>
              <a:t> across </a:t>
            </a:r>
            <a:r>
              <a:rPr lang="en-US" b="1" dirty="0"/>
              <a:t>health, education, agriculture, and infrastructure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Automation</a:t>
            </a:r>
            <a:endParaRPr lang="en-US" dirty="0"/>
          </a:p>
          <a:p>
            <a:pPr lvl="1"/>
            <a:r>
              <a:rPr lang="en-US" dirty="0"/>
              <a:t>Enable </a:t>
            </a:r>
            <a:r>
              <a:rPr lang="en-US" b="1" dirty="0"/>
              <a:t>automated data refresh every 24 hours</a:t>
            </a:r>
            <a:r>
              <a:rPr lang="en-US" dirty="0"/>
              <a:t> to minimize manual intervention.</a:t>
            </a:r>
          </a:p>
          <a:p>
            <a:pPr lvl="1"/>
            <a:endParaRPr lang="en-US" dirty="0"/>
          </a:p>
          <a:p>
            <a:r>
              <a:rPr lang="en-US" b="1" dirty="0"/>
              <a:t>Visualization &amp; Analytics</a:t>
            </a:r>
            <a:endParaRPr lang="en-US" dirty="0"/>
          </a:p>
          <a:p>
            <a:pPr lvl="1"/>
            <a:r>
              <a:rPr lang="en-US" dirty="0"/>
              <a:t>Provide </a:t>
            </a:r>
            <a:r>
              <a:rPr lang="en-US" b="1" dirty="0"/>
              <a:t>interactive dashboards</a:t>
            </a:r>
            <a:r>
              <a:rPr lang="en-US" dirty="0"/>
              <a:t> with filters, trends, and cross-sector comparative analysis.</a:t>
            </a:r>
          </a:p>
          <a:p>
            <a:pPr lvl="1"/>
            <a:endParaRPr lang="en-US" dirty="0"/>
          </a:p>
          <a:p>
            <a:r>
              <a:rPr lang="en-US" b="1" dirty="0"/>
              <a:t>Reporting</a:t>
            </a:r>
            <a:endParaRPr lang="en-US" dirty="0"/>
          </a:p>
          <a:p>
            <a:pPr lvl="1"/>
            <a:r>
              <a:rPr lang="en-US" dirty="0"/>
              <a:t>Auto-generate </a:t>
            </a:r>
            <a:r>
              <a:rPr lang="en-US" b="1" dirty="0"/>
              <a:t>PDF/Excel reports in &lt; 1 minute</a:t>
            </a:r>
            <a:r>
              <a:rPr lang="en-US" dirty="0"/>
              <a:t> for district officers and stakeholders.</a:t>
            </a:r>
          </a:p>
          <a:p>
            <a:pPr lvl="1"/>
            <a:endParaRPr lang="en-US" dirty="0"/>
          </a:p>
          <a:p>
            <a:r>
              <a:rPr lang="en-US" b="1" dirty="0"/>
              <a:t>Accessibility &amp; Usability</a:t>
            </a:r>
            <a:endParaRPr lang="en-US" dirty="0"/>
          </a:p>
          <a:p>
            <a:pPr lvl="1"/>
            <a:r>
              <a:rPr lang="en-US" dirty="0"/>
              <a:t>Role-based access (administrators, officers, public users) with </a:t>
            </a:r>
            <a:r>
              <a:rPr lang="en-US" b="1" dirty="0"/>
              <a:t>responsive web UI</a:t>
            </a:r>
            <a:r>
              <a:rPr lang="en-US" dirty="0"/>
              <a:t> for desktops and mobiles.</a:t>
            </a:r>
          </a:p>
          <a:p>
            <a:pPr lvl="1"/>
            <a:endParaRPr lang="en-US" dirty="0"/>
          </a:p>
          <a:p>
            <a:r>
              <a:rPr lang="en-US" b="1" dirty="0"/>
              <a:t>Scalability</a:t>
            </a:r>
            <a:endParaRPr lang="en-US" dirty="0"/>
          </a:p>
          <a:p>
            <a:pPr lvl="1"/>
            <a:r>
              <a:rPr lang="en-US" dirty="0"/>
              <a:t>Design a modular system that can be </a:t>
            </a:r>
            <a:r>
              <a:rPr lang="en-US" b="1" dirty="0"/>
              <a:t>extended to multiple districts</a:t>
            </a:r>
            <a:r>
              <a:rPr lang="en-US" dirty="0"/>
              <a:t> or scaled to </a:t>
            </a:r>
            <a:r>
              <a:rPr lang="en-US" b="1" dirty="0"/>
              <a:t>state-level aggregation</a:t>
            </a:r>
            <a:r>
              <a:rPr lang="en-US" dirty="0"/>
              <a:t> in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9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935008-DFCD-5041-104B-C8F4F48F721D}"/>
              </a:ext>
            </a:extLst>
          </p:cNvPr>
          <p:cNvSpPr txBox="1"/>
          <p:nvPr/>
        </p:nvSpPr>
        <p:spPr>
          <a:xfrm>
            <a:off x="78658" y="78658"/>
            <a:ext cx="1203468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Existing Methods &amp; Drawbacks (Elaborated) :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sz="2400" b="1" dirty="0"/>
              <a:t>UP CM DARPAN Dashboard (State-level)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sz="2400" b="1" dirty="0"/>
              <a:t>Description:</a:t>
            </a:r>
            <a:r>
              <a:rPr lang="en-US" sz="2400" dirty="0"/>
              <a:t> A centralized platform by the Government of Uttar Pradesh for </a:t>
            </a:r>
            <a:r>
              <a:rPr lang="en-US" sz="2400" b="1" dirty="0"/>
              <a:t>state-level performance monitoring</a:t>
            </a:r>
            <a:r>
              <a:rPr lang="en-US" sz="2400" dirty="0"/>
              <a:t> across departments (health, education, agriculture, infrastructure).</a:t>
            </a:r>
          </a:p>
          <a:p>
            <a:endParaRPr lang="en-US" sz="2400" dirty="0"/>
          </a:p>
          <a:p>
            <a:r>
              <a:rPr lang="en-US" sz="2400" b="1" dirty="0"/>
              <a:t>Strengths:</a:t>
            </a:r>
            <a:endParaRPr lang="en-US" sz="2400" dirty="0"/>
          </a:p>
          <a:p>
            <a:pPr lvl="1"/>
            <a:r>
              <a:rPr lang="en-US" sz="2400" dirty="0"/>
              <a:t>Wide coverage of departments.</a:t>
            </a:r>
          </a:p>
          <a:p>
            <a:pPr lvl="1"/>
            <a:r>
              <a:rPr lang="en-US" sz="2400" dirty="0"/>
              <a:t>Ranking-based evaluation of districts.</a:t>
            </a:r>
          </a:p>
          <a:p>
            <a:pPr lvl="1"/>
            <a:r>
              <a:rPr lang="en-US" sz="2400" dirty="0"/>
              <a:t>Provides historical comparisons and trend analysis.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Drawbacks:</a:t>
            </a:r>
            <a:endParaRPr lang="en-US" sz="2400" dirty="0"/>
          </a:p>
          <a:p>
            <a:pPr lvl="1"/>
            <a:r>
              <a:rPr lang="en-US" sz="2400" b="1" dirty="0"/>
              <a:t>Macro-level only</a:t>
            </a:r>
            <a:r>
              <a:rPr lang="en-US" sz="2400" dirty="0"/>
              <a:t> – does not provide </a:t>
            </a:r>
            <a:r>
              <a:rPr lang="en-US" sz="2400" b="1" dirty="0"/>
              <a:t>granular district KPIs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Focused on </a:t>
            </a:r>
            <a:r>
              <a:rPr lang="en-US" sz="2400" b="1" dirty="0"/>
              <a:t>rankings rather than actionable insights</a:t>
            </a:r>
            <a:r>
              <a:rPr lang="en-US" sz="2400" dirty="0"/>
              <a:t>.</a:t>
            </a:r>
          </a:p>
          <a:p>
            <a:pPr lvl="1"/>
            <a:r>
              <a:rPr lang="en-US" sz="2400" b="1" dirty="0"/>
              <a:t>No sector-to-sector correlation</a:t>
            </a:r>
            <a:r>
              <a:rPr lang="en-US" sz="2400" dirty="0"/>
              <a:t> (e.g., how education outcomes influence health).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6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93B6DF-9231-3EB0-D036-7BD751D753F0}"/>
              </a:ext>
            </a:extLst>
          </p:cNvPr>
          <p:cNvSpPr txBox="1"/>
          <p:nvPr/>
        </p:nvSpPr>
        <p:spPr>
          <a:xfrm>
            <a:off x="167149" y="275304"/>
            <a:ext cx="120248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2. Kalaburagi COVID Dashboard (District-level) :</a:t>
            </a:r>
          </a:p>
          <a:p>
            <a:endParaRPr lang="en-US" sz="3200" dirty="0"/>
          </a:p>
          <a:p>
            <a:r>
              <a:rPr lang="en-US" sz="2400" b="1" dirty="0"/>
              <a:t>Description:</a:t>
            </a:r>
            <a:r>
              <a:rPr lang="en-US" sz="2400" dirty="0"/>
              <a:t> Developed during the pandemic to monitor </a:t>
            </a:r>
            <a:r>
              <a:rPr lang="en-US" sz="2400" b="1" dirty="0"/>
              <a:t>real-time COVID-19 statistics</a:t>
            </a:r>
            <a:r>
              <a:rPr lang="en-US" sz="2400" dirty="0"/>
              <a:t> in Kalaburagi district (Karnataka).</a:t>
            </a:r>
          </a:p>
          <a:p>
            <a:endParaRPr lang="en-US" sz="2400" dirty="0"/>
          </a:p>
          <a:p>
            <a:r>
              <a:rPr lang="en-US" sz="2400" b="1" dirty="0"/>
              <a:t>Strengths:</a:t>
            </a:r>
            <a:endParaRPr lang="en-US" sz="2400" dirty="0"/>
          </a:p>
          <a:p>
            <a:pPr lvl="1"/>
            <a:r>
              <a:rPr lang="en-US" sz="2400" dirty="0"/>
              <a:t>District-focused.</a:t>
            </a:r>
          </a:p>
          <a:p>
            <a:pPr lvl="1"/>
            <a:r>
              <a:rPr lang="en-US" sz="2400" dirty="0"/>
              <a:t>Real-time case counts, recoveries, vaccination tracking.</a:t>
            </a:r>
          </a:p>
          <a:p>
            <a:pPr lvl="1"/>
            <a:r>
              <a:rPr lang="en-US" sz="2400" dirty="0"/>
              <a:t>Public-friendly with open access.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Drawbacks:</a:t>
            </a:r>
            <a:endParaRPr lang="en-US" sz="2400" dirty="0"/>
          </a:p>
          <a:p>
            <a:pPr lvl="1"/>
            <a:r>
              <a:rPr lang="en-US" sz="2400" b="1" dirty="0"/>
              <a:t>Single-sector only (Health)</a:t>
            </a:r>
            <a:r>
              <a:rPr lang="en-US" sz="2400" dirty="0"/>
              <a:t> – no integration with other district functions.</a:t>
            </a:r>
          </a:p>
          <a:p>
            <a:pPr lvl="1"/>
            <a:r>
              <a:rPr lang="en-US" sz="2400" dirty="0"/>
              <a:t>Static design, built only for pandemic monitoring.</a:t>
            </a:r>
          </a:p>
          <a:p>
            <a:pPr lvl="1"/>
            <a:r>
              <a:rPr lang="en-US" sz="2400" b="1" dirty="0"/>
              <a:t>No comparative analytics</a:t>
            </a:r>
            <a:r>
              <a:rPr lang="en-US" sz="2400" dirty="0"/>
              <a:t> (time trends beyond health, or multi-sector view).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5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2022</Words>
  <Application>Microsoft Office PowerPoint</Application>
  <PresentationFormat>Widescreen</PresentationFormat>
  <Paragraphs>341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Verdana</vt:lpstr>
      <vt:lpstr>Wingdings</vt:lpstr>
      <vt:lpstr>Office Theme</vt:lpstr>
      <vt:lpstr>PSCS_647_District Integrated Dashboard</vt:lpstr>
      <vt:lpstr>Problem Statement Number: PSCS_647 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Jaswanth Reddy</dc:creator>
  <cp:lastModifiedBy>Jaswanth Reddy</cp:lastModifiedBy>
  <cp:revision>6</cp:revision>
  <dcterms:created xsi:type="dcterms:W3CDTF">2025-08-11T14:33:12Z</dcterms:created>
  <dcterms:modified xsi:type="dcterms:W3CDTF">2025-09-02T18:28:12Z</dcterms:modified>
</cp:coreProperties>
</file>