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C5C435B4-C389-4822-BA99-1761BA93D60D}" name="통계적 차익거래">
          <p14:sldIdLst>
            <p14:sldId id="256"/>
            <p14:sldId id="257"/>
          </p14:sldIdLst>
        </p14:section>
        <p14:section id="{8EFEB087-01B1-4BFE-B0EB-83D172F5638A}" name="keyword">
          <p14:sldIdLst>
            <p14:sldId id="258"/>
            <p14:sldId id="259"/>
            <p14:sldId id="260"/>
            <p14:sldId id="261"/>
          </p14:sldIdLst>
        </p14:section>
        <p14:section id="{261361D8-9707-4242-B6BD-222FE190CF1D}" name="알고리즘">
          <p14:sldIdLst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ags" Target="../tags/tag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jpeg"  /><Relationship Id="rId3" Type="http://schemas.openxmlformats.org/officeDocument/2006/relationships/image" Target="../media/image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52234" y="614308"/>
            <a:ext cx="6143092" cy="4886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600">
                <a:latin typeface="배달의민족 주아"/>
                <a:ea typeface="배달의민족 주아"/>
              </a:rPr>
              <a:t>통계적 차익거래</a:t>
            </a:r>
            <a:r>
              <a:rPr lang="en-US" altLang="ko-KR" sz="2600">
                <a:latin typeface="배달의민족 주아"/>
                <a:ea typeface="배달의민족 주아"/>
              </a:rPr>
              <a:t>(Statistical Arbitrage)</a:t>
            </a:r>
            <a:r>
              <a:rPr lang="ko-KR" altLang="en-US" sz="2600">
                <a:latin typeface="배달의민족 주아"/>
                <a:ea typeface="배달의민족 주아"/>
              </a:rPr>
              <a:t>란</a:t>
            </a:r>
            <a:r>
              <a:rPr lang="en-US" altLang="ko-KR" sz="2600">
                <a:latin typeface="배달의민족 주아"/>
                <a:ea typeface="배달의민족 주아"/>
              </a:rPr>
              <a:t>?</a:t>
            </a:r>
            <a:endParaRPr lang="en-US" altLang="ko-KR" sz="2600">
              <a:latin typeface="배달의민족 주아"/>
              <a:ea typeface="배달의민족 주아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659258" y="1779611"/>
            <a:ext cx="10755758" cy="4201147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개념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차익거래는 외환거래 시장에서 오랜 시간동안 활용되어 온 저위험 트레이딩 방식으로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거래소간 동일 상품의 가격 차이가 발생한 시점을 포착하여 시세 차액을 수익으로 만드는 트레이딩 방식이다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확률적 위험을 감수하며 예측을 통해 진행하는 차익거래를 통계적 차익거래라고 한다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257040" indent="-257040" algn="l" defTabSz="914400"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Advantages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최소 위험으로 장기적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안정적 수익 추구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시장상황이나 주가의 등락에 크게 영향을 받지 않고 이익실현이 가능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시황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종목 분석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매매타이밍 분석이 필요 없음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소소하지만 확실한 이익 보장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257040" indent="-257040" algn="l" defTabSz="914400"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사용 예시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컴퓨터 트레이딩을 이용한 알고리즘 트레이딩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짧은 시간 단위의 꾸준한 수익 목적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638195" y="555398"/>
            <a:ext cx="1616042" cy="4910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리플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6216" y="1218001"/>
            <a:ext cx="3899444" cy="326596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062431"/>
            <a:ext cx="3977982" cy="3577099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46216" y="4785402"/>
            <a:ext cx="5387769" cy="1097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638195" y="555398"/>
            <a:ext cx="3339103" cy="4904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임계점 임의 설정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8195" y="1431404"/>
            <a:ext cx="4776654" cy="137314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28444" y="1196846"/>
            <a:ext cx="5776816" cy="42666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62996" y="476419"/>
            <a:ext cx="3056965" cy="4168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거래소</a:t>
            </a:r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01161" y="489868"/>
            <a:ext cx="3056965" cy="4168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거래소</a:t>
            </a:r>
            <a:r>
              <a:rPr lang="en-US" altLang="ko-KR">
                <a:solidFill>
                  <a:schemeClr val="bg1"/>
                </a:solidFill>
              </a:rPr>
              <a:t>2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6" name="사각형: 잘린 대각선 방향 모서리 5"/>
          <p:cNvSpPr/>
          <p:nvPr/>
        </p:nvSpPr>
        <p:spPr>
          <a:xfrm>
            <a:off x="922456" y="1928701"/>
            <a:ext cx="1344706" cy="416858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자산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62996" y="1928700"/>
            <a:ext cx="3056965" cy="4168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코인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개 원화 </a:t>
            </a:r>
            <a:r>
              <a:rPr lang="en-US" altLang="ko-KR">
                <a:solidFill>
                  <a:schemeClr val="tx1"/>
                </a:solidFill>
              </a:rPr>
              <a:t>1000</a:t>
            </a:r>
            <a:r>
              <a:rPr lang="ko-KR" altLang="en-US">
                <a:solidFill>
                  <a:schemeClr val="tx1"/>
                </a:solidFill>
              </a:rPr>
              <a:t>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01161" y="1994293"/>
            <a:ext cx="3056965" cy="4168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코인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개 원화 </a:t>
            </a:r>
            <a:r>
              <a:rPr lang="en-US" altLang="ko-KR">
                <a:solidFill>
                  <a:schemeClr val="tx1"/>
                </a:solidFill>
              </a:rPr>
              <a:t>1000</a:t>
            </a:r>
            <a:r>
              <a:rPr lang="ko-KR" altLang="en-US">
                <a:solidFill>
                  <a:schemeClr val="tx1"/>
                </a:solidFill>
              </a:rPr>
              <a:t>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아래쪽 8"/>
          <p:cNvSpPr/>
          <p:nvPr/>
        </p:nvSpPr>
        <p:spPr>
          <a:xfrm>
            <a:off x="3989601" y="2819987"/>
            <a:ext cx="203754" cy="57043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화살표: 아래쪽 9"/>
          <p:cNvSpPr/>
          <p:nvPr/>
        </p:nvSpPr>
        <p:spPr>
          <a:xfrm>
            <a:off x="9060816" y="2855961"/>
            <a:ext cx="203754" cy="57043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사각형: 둥근 모서리 11"/>
          <p:cNvSpPr/>
          <p:nvPr/>
        </p:nvSpPr>
        <p:spPr>
          <a:xfrm>
            <a:off x="4725844" y="2899627"/>
            <a:ext cx="1506071" cy="41685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가격 </a:t>
            </a:r>
            <a:r>
              <a:rPr lang="en-US" altLang="ko-KR"/>
              <a:t>1000</a:t>
            </a:r>
            <a:r>
              <a:rPr lang="ko-KR" altLang="en-US"/>
              <a:t>원</a:t>
            </a:r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9799111" y="2932750"/>
            <a:ext cx="1506071" cy="41685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가격 </a:t>
            </a:r>
            <a:r>
              <a:rPr lang="en-US" altLang="ko-KR"/>
              <a:t>1100</a:t>
            </a:r>
            <a:r>
              <a:rPr lang="ko-KR" altLang="en-US"/>
              <a:t>원</a:t>
            </a:r>
            <a:endParaRPr lang="ko-KR" altLang="en-US"/>
          </a:p>
        </p:txBody>
      </p:sp>
      <p:sp>
        <p:nvSpPr>
          <p:cNvPr id="18" name="화살표: 아래쪽 17"/>
          <p:cNvSpPr/>
          <p:nvPr/>
        </p:nvSpPr>
        <p:spPr>
          <a:xfrm>
            <a:off x="3989601" y="1106091"/>
            <a:ext cx="203754" cy="57043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화살표: 아래쪽 18"/>
          <p:cNvSpPr/>
          <p:nvPr/>
        </p:nvSpPr>
        <p:spPr>
          <a:xfrm>
            <a:off x="9060814" y="1125768"/>
            <a:ext cx="203754" cy="57043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사각형: 둥근 모서리 19"/>
          <p:cNvSpPr/>
          <p:nvPr/>
        </p:nvSpPr>
        <p:spPr>
          <a:xfrm>
            <a:off x="4725844" y="1174890"/>
            <a:ext cx="1506071" cy="41685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가격 </a:t>
            </a:r>
            <a:r>
              <a:rPr lang="en-US" altLang="ko-KR"/>
              <a:t>1000</a:t>
            </a:r>
            <a:r>
              <a:rPr lang="ko-KR" altLang="en-US"/>
              <a:t>원</a:t>
            </a:r>
            <a:endParaRPr lang="ko-KR" altLang="en-US"/>
          </a:p>
        </p:txBody>
      </p:sp>
      <p:sp>
        <p:nvSpPr>
          <p:cNvPr id="21" name="사각형: 둥근 모서리 20"/>
          <p:cNvSpPr/>
          <p:nvPr/>
        </p:nvSpPr>
        <p:spPr>
          <a:xfrm>
            <a:off x="9799109" y="1202557"/>
            <a:ext cx="1506071" cy="41685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가격 </a:t>
            </a:r>
            <a:r>
              <a:rPr lang="en-US" altLang="ko-KR"/>
              <a:t>1000</a:t>
            </a:r>
            <a:r>
              <a:rPr lang="ko-KR" altLang="en-US"/>
              <a:t>원</a:t>
            </a: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112328" y="2896776"/>
            <a:ext cx="1344706" cy="41685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매수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179214" y="2932750"/>
            <a:ext cx="1344706" cy="41685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매도</a:t>
            </a:r>
            <a:endParaRPr lang="ko-KR" altLang="en-US"/>
          </a:p>
        </p:txBody>
      </p:sp>
      <p:sp>
        <p:nvSpPr>
          <p:cNvPr id="30" name="사각형: 잘린 대각선 방향 모서리 29"/>
          <p:cNvSpPr/>
          <p:nvPr/>
        </p:nvSpPr>
        <p:spPr>
          <a:xfrm>
            <a:off x="922456" y="3869546"/>
            <a:ext cx="1344706" cy="416858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자산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62996" y="3869545"/>
            <a:ext cx="3056965" cy="4168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코인</a:t>
            </a:r>
            <a:r>
              <a:rPr lang="en-US" altLang="ko-KR">
                <a:solidFill>
                  <a:schemeClr val="tx1"/>
                </a:solidFill>
              </a:rPr>
              <a:t>2</a:t>
            </a:r>
            <a:r>
              <a:rPr lang="ko-KR" altLang="en-US">
                <a:solidFill>
                  <a:schemeClr val="tx1"/>
                </a:solidFill>
              </a:rPr>
              <a:t>개 원화 </a:t>
            </a:r>
            <a:r>
              <a:rPr lang="en-US" altLang="ko-KR">
                <a:solidFill>
                  <a:schemeClr val="tx1"/>
                </a:solidFill>
              </a:rPr>
              <a:t>0</a:t>
            </a:r>
            <a:r>
              <a:rPr lang="ko-KR" altLang="en-US">
                <a:solidFill>
                  <a:schemeClr val="tx1"/>
                </a:solidFill>
              </a:rPr>
              <a:t>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638612" y="3856126"/>
            <a:ext cx="3056965" cy="4168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코인 </a:t>
            </a:r>
            <a:r>
              <a:rPr lang="en-US" altLang="ko-KR">
                <a:solidFill>
                  <a:schemeClr val="tx1"/>
                </a:solidFill>
              </a:rPr>
              <a:t>0</a:t>
            </a:r>
            <a:r>
              <a:rPr lang="ko-KR" altLang="en-US">
                <a:solidFill>
                  <a:schemeClr val="tx1"/>
                </a:solidFill>
              </a:rPr>
              <a:t>개 원화 </a:t>
            </a:r>
            <a:r>
              <a:rPr lang="en-US" altLang="ko-KR">
                <a:solidFill>
                  <a:schemeClr val="tx1"/>
                </a:solidFill>
              </a:rPr>
              <a:t>2100</a:t>
            </a:r>
            <a:r>
              <a:rPr lang="ko-KR" altLang="en-US">
                <a:solidFill>
                  <a:schemeClr val="tx1"/>
                </a:solidFill>
              </a:rPr>
              <a:t>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화살표: 아래쪽 32"/>
          <p:cNvSpPr/>
          <p:nvPr/>
        </p:nvSpPr>
        <p:spPr>
          <a:xfrm>
            <a:off x="3989601" y="4643780"/>
            <a:ext cx="203754" cy="57043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화살표: 아래쪽 33"/>
          <p:cNvSpPr/>
          <p:nvPr/>
        </p:nvSpPr>
        <p:spPr>
          <a:xfrm>
            <a:off x="9060816" y="4671317"/>
            <a:ext cx="203754" cy="57043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사각형: 둥근 모서리 34"/>
          <p:cNvSpPr/>
          <p:nvPr/>
        </p:nvSpPr>
        <p:spPr>
          <a:xfrm>
            <a:off x="4725844" y="4727192"/>
            <a:ext cx="1506071" cy="41685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가격 </a:t>
            </a:r>
            <a:r>
              <a:rPr lang="en-US" altLang="ko-KR"/>
              <a:t>1000</a:t>
            </a:r>
            <a:r>
              <a:rPr lang="ko-KR" altLang="en-US"/>
              <a:t>원</a:t>
            </a:r>
            <a:endParaRPr lang="ko-KR" altLang="en-US"/>
          </a:p>
        </p:txBody>
      </p:sp>
      <p:sp>
        <p:nvSpPr>
          <p:cNvPr id="36" name="사각형: 둥근 모서리 35"/>
          <p:cNvSpPr/>
          <p:nvPr/>
        </p:nvSpPr>
        <p:spPr>
          <a:xfrm>
            <a:off x="9799111" y="4748106"/>
            <a:ext cx="1506071" cy="41685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가격 </a:t>
            </a:r>
            <a:r>
              <a:rPr lang="en-US" altLang="ko-KR"/>
              <a:t>1100</a:t>
            </a:r>
            <a:r>
              <a:rPr lang="ko-KR" altLang="en-US"/>
              <a:t>원</a:t>
            </a:r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107999" y="4673323"/>
            <a:ext cx="1344706" cy="41685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매도</a:t>
            </a:r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179214" y="4727192"/>
            <a:ext cx="1344706" cy="41685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매수</a:t>
            </a:r>
            <a:endParaRPr lang="ko-KR" altLang="en-US"/>
          </a:p>
        </p:txBody>
      </p:sp>
      <p:sp>
        <p:nvSpPr>
          <p:cNvPr id="39" name="사각형: 잘린 대각선 방향 모서리 38"/>
          <p:cNvSpPr/>
          <p:nvPr/>
        </p:nvSpPr>
        <p:spPr>
          <a:xfrm>
            <a:off x="922456" y="5671483"/>
            <a:ext cx="1344706" cy="416858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자산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62996" y="5671482"/>
            <a:ext cx="3056965" cy="4168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코인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개 원화 </a:t>
            </a:r>
            <a:r>
              <a:rPr lang="en-US" altLang="ko-KR">
                <a:solidFill>
                  <a:schemeClr val="tx1"/>
                </a:solidFill>
              </a:rPr>
              <a:t>1000</a:t>
            </a:r>
            <a:r>
              <a:rPr lang="ko-KR" altLang="en-US">
                <a:solidFill>
                  <a:schemeClr val="tx1"/>
                </a:solidFill>
              </a:rPr>
              <a:t>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638612" y="5615915"/>
            <a:ext cx="3056965" cy="4168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코인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개 원화 </a:t>
            </a:r>
            <a:r>
              <a:rPr lang="en-US" altLang="ko-KR">
                <a:solidFill>
                  <a:schemeClr val="tx1"/>
                </a:solidFill>
              </a:rPr>
              <a:t>1100</a:t>
            </a:r>
            <a:r>
              <a:rPr lang="ko-KR" altLang="en-US">
                <a:solidFill>
                  <a:schemeClr val="tx1"/>
                </a:solidFill>
              </a:rPr>
              <a:t>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폭발: 8pt 41"/>
          <p:cNvSpPr/>
          <p:nvPr/>
        </p:nvSpPr>
        <p:spPr>
          <a:xfrm>
            <a:off x="4608769" y="2350619"/>
            <a:ext cx="3771905" cy="2043936"/>
          </a:xfrm>
          <a:prstGeom prst="irregularSeal1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시작대비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100</a:t>
            </a:r>
            <a:r>
              <a:rPr lang="ko-KR" altLang="en-US"/>
              <a:t>원 이득</a:t>
            </a:r>
            <a:endParaRPr lang="en-US" altLang="ko-KR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advTm="12303" mc:Ignorable="p14"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1" animBg="1"/>
      <p:bldP spid="20" grpId="2" animBg="1"/>
      <p:bldP spid="18" grpId="3" animBg="1"/>
      <p:bldP spid="6" grpId="4" animBg="1"/>
      <p:bldP spid="7" grpId="5" animBg="1"/>
      <p:bldP spid="8" grpId="6" animBg="1"/>
      <p:bldP spid="9" grpId="7" animBg="1"/>
      <p:bldP spid="10" grpId="8" animBg="1"/>
      <p:bldP spid="12" grpId="9" animBg="1"/>
      <p:bldP spid="13" grpId="10" animBg="1"/>
      <p:bldP spid="22" grpId="11" animBg="1"/>
      <p:bldP spid="23" grpId="12" animBg="1"/>
      <p:bldP spid="30" grpId="13" animBg="1"/>
      <p:bldP spid="31" grpId="14" animBg="1"/>
      <p:bldP spid="32" grpId="15" animBg="1"/>
      <p:bldP spid="33" grpId="16" animBg="1"/>
      <p:bldP spid="34" grpId="17" animBg="1"/>
      <p:bldP spid="35" grpId="18" animBg="1"/>
      <p:bldP spid="36" grpId="19" animBg="1"/>
      <p:bldP spid="37" grpId="20" animBg="1"/>
      <p:bldP spid="38" grpId="21" animBg="1"/>
      <p:bldP spid="41" grpId="22" animBg="1"/>
      <p:bldP spid="40" grpId="23" animBg="1"/>
      <p:bldP spid="39" grpId="24" animBg="1"/>
      <p:bldP spid="42" grpId="25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52234" y="614308"/>
            <a:ext cx="6143092" cy="4886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볼린저 밴드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(Bollinger Band)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659258" y="5644365"/>
            <a:ext cx="10755758" cy="64269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맑은 고딕"/>
                <a:cs typeface="함초롬돋움"/>
              </a:rPr>
              <a:t> 볼린저 밴드는 이동평균선 값과 주가의 표준편차 값을 이용하여 일정 수준의 상한선과 하한선을 구하는 도구이다. 가격의 변동성, 즉 표준편차(standard deviation)의 배수로 만들어진 기술적 분석 지표이다</a:t>
            </a:r>
            <a:r>
              <a:rPr lang="en-US" altLang="ko-KR">
                <a:latin typeface="맑은 고딕"/>
                <a:cs typeface="함초롬돋움"/>
              </a:rPr>
              <a:t>.</a:t>
            </a:r>
            <a:endParaRPr lang="en-US" altLang="ko-KR">
              <a:latin typeface="맑은 고딕"/>
              <a:cs typeface="함초롬돋움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9258" y="1370550"/>
            <a:ext cx="7341743" cy="37670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4895" y="722182"/>
            <a:ext cx="7468476" cy="3358626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8113371" y="722182"/>
            <a:ext cx="3697626" cy="36722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←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코인 거래소에서 사용되는 모습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535338" y="4681163"/>
            <a:ext cx="10937698" cy="14605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볼린저 밴드는 가격의 상대적 높고 낮음에 대한 판단을 위해 사용하는데, 볼린저 밴드에 의하면 주가는 상단 밴드에서는 높고, 하단 밴드에서는 낮다.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즉, 밴드의 상단에 가까워질수록 주가가 하락할 가능성이 높고, 하단에 가까워질수록 상승할 가능성이 높다. 볼린저 밴드의 이러한 특성을 이용하면 매매 전략을 세울 수 있다.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52234" y="614308"/>
            <a:ext cx="6143092" cy="4886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평균 회귀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(mean-reversion)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659258" y="3546724"/>
            <a:ext cx="10755758" cy="283312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금리에서의 평균회귀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적정한 수준에서 유지되던 주가가 별다른 이유 없이 올랐다가 떨어지고 떨어졌다가 다시 제자리를 찾는 현상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평균 회귀는 시계열 데이터가 과거 평균값으로 회귀하려는 경향이 있음을 의미한다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대표적인 시계열 데이터인 금리에도 마찬가지로 적용된다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금리에는 균형 수준이 존재하고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금리는 이러한 균형 수준보다 약간 올랐다가 다시 내려오고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균형 수준 이하로 갔다가 다시 올라오는 경향이 있다. 이러한 금리의 움직임을 평균 회귀현상이라 부르는데, 이러한 현상은 주가에도 적용된다.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42289" y="1606064"/>
            <a:ext cx="6307422" cy="1676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52234" y="614308"/>
            <a:ext cx="6143092" cy="4886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가상화폐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 거래소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 그리고 김치 프리미엄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김프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659258" y="1472468"/>
            <a:ext cx="10755758" cy="44787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가상화폐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실제 화폐로 표시되는 것 외의 가치를 지니는 디지털 표시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회계의 단위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가치 저장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교환 매체 등으로 기능한다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가상화폐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이하 코인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거래소에서 코인을 시장 가격에 따라 거래할 수 있고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낮은 가격에서 구매를 해서 높은 가격에서 팔면 그 차액만큼 수익을 얻을 수 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(ex) 100원에산 코인을 120원에 팔면 20원의 수익을 얻음)</a:t>
            </a:r>
            <a:endParaRPr xmlns:mc="http://schemas.openxmlformats.org/markup-compatibility/2006" xmlns:hp="http://schemas.haansoft.com/office/presentation/8.0" kumimoji="0" lang="ko-KR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김치 프리미엄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국내와 해외 거래소의 상품가격에서 환율을 제외하고도 가격차이가 나는 현상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대체로 한국거래소에서 해외 거래소보다 더 높은 가격으로 거래가 이루어짐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 대표적인 해외 거래소인 바이낸스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(BINANCE)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와 국내 거래소인 업비트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함초롬돋움"/>
              </a:rPr>
              <a:t>(Upbit)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함초롬돋움"/>
            </a:endParaRPr>
          </a:p>
        </p:txBody>
      </p:sp>
      <p:grpSp>
        <p:nvGrpSpPr>
          <p:cNvPr id="8" name=""/>
          <p:cNvGrpSpPr/>
          <p:nvPr/>
        </p:nvGrpSpPr>
        <p:grpSpPr>
          <a:xfrm rot="0">
            <a:off x="4199602" y="5063297"/>
            <a:ext cx="3685773" cy="1454778"/>
            <a:chOff x="5753528" y="2547478"/>
            <a:chExt cx="4503311" cy="1777461"/>
          </a:xfrm>
        </p:grpSpPr>
        <p:pic>
          <p:nvPicPr>
            <p:cNvPr id="6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753528" y="2547478"/>
              <a:ext cx="2664859" cy="1777461"/>
            </a:xfrm>
            <a:prstGeom prst="rect">
              <a:avLst/>
            </a:prstGeom>
          </p:spPr>
        </p:pic>
        <p:pic>
          <p:nvPicPr>
            <p:cNvPr id="7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589625" y="2880470"/>
              <a:ext cx="1667214" cy="111147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52234" y="614308"/>
            <a:ext cx="6143092" cy="4886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알고리즘 적용 과정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3104" y="1889716"/>
            <a:ext cx="3210675" cy="2810099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36912" y="1889716"/>
            <a:ext cx="3318175" cy="2810099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47296" y="2127381"/>
            <a:ext cx="3367022" cy="2603236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3623780" y="3123985"/>
            <a:ext cx="529761" cy="30501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7899810" y="3123985"/>
            <a:ext cx="529761" cy="30501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9487" y="1222310"/>
            <a:ext cx="4647361" cy="322640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28772" y="1222311"/>
            <a:ext cx="4530696" cy="3226405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638195" y="517986"/>
            <a:ext cx="1616042" cy="49104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비트코인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59487" y="4841749"/>
            <a:ext cx="5575997" cy="1129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638195" y="555398"/>
            <a:ext cx="1616042" cy="4910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배달의민족 주아"/>
                <a:ea typeface="배달의민족 주아"/>
              </a:rPr>
              <a:t>이더리움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6385" y="1249313"/>
            <a:ext cx="3856726" cy="320123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249313"/>
            <a:ext cx="4100629" cy="320123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6385" y="4915036"/>
            <a:ext cx="6130707" cy="1178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ags/tag1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1.8|1.4|1.3|1.3|1.2|1|1.1"/>
</p:tagLst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353</ep:Words>
  <ep:PresentationFormat>화면 슬라이드 쇼(4:3)</ep:PresentationFormat>
  <ep:Paragraphs>54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2022-12-07T14:16:33.465</dcterms:created>
  <dc:creator>user</dc:creator>
  <cp:lastModifiedBy>user</cp:lastModifiedBy>
  <dcterms:modified xsi:type="dcterms:W3CDTF">2022-12-08T01:48:19.519</dcterms:modified>
  <cp:revision>30</cp:revision>
  <cp:version>1000.0100.01</cp:version>
</cp:coreProperties>
</file>