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EF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656751" y="-1269203"/>
            <a:ext cx="5467059" cy="11554917"/>
            <a:chOff x="11656751" y="-1269203"/>
            <a:chExt cx="5467059" cy="1155491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106477" y="281071"/>
              <a:ext cx="5723197" cy="2622649"/>
              <a:chOff x="10106477" y="281071"/>
              <a:chExt cx="5723197" cy="262264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5400000">
                <a:off x="10106477" y="281071"/>
                <a:ext cx="5723197" cy="262264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2974650" y="6136555"/>
              <a:ext cx="5675670" cy="2622649"/>
              <a:chOff x="12974650" y="6136555"/>
              <a:chExt cx="5675670" cy="262264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2974650" y="6136555"/>
                <a:ext cx="5675670" cy="262264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4501160" y="1831344"/>
              <a:ext cx="2622649" cy="2622649"/>
              <a:chOff x="14501160" y="1831344"/>
              <a:chExt cx="2622649" cy="262264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501160" y="1831344"/>
                <a:ext cx="2622649" cy="262264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1689289" y="4610045"/>
              <a:ext cx="2622649" cy="2622649"/>
              <a:chOff x="11689289" y="4610045"/>
              <a:chExt cx="2622649" cy="262264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1689289" y="4610045"/>
                <a:ext cx="2622649" cy="2622649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0" y="8715752"/>
            <a:ext cx="18285714" cy="1569962"/>
            <a:chOff x="0" y="8715752"/>
            <a:chExt cx="18285714" cy="156996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8715752"/>
              <a:ext cx="18285714" cy="156996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188990" y="3044257"/>
            <a:ext cx="7892562" cy="7184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00" dirty="0">
                <a:solidFill>
                  <a:srgbClr val="595959"/>
                </a:solidFill>
                <a:latin typeface="S-Core Dream 3 Light" pitchFamily="34" charset="0"/>
                <a:cs typeface="S-Core Dream 3 Light" pitchFamily="34" charset="0"/>
              </a:rPr>
              <a:t>2023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157057" y="3383086"/>
            <a:ext cx="13386022" cy="2758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400" kern="0" spc="-400" dirty="0">
                <a:solidFill>
                  <a:srgbClr val="164F36"/>
                </a:solidFill>
                <a:latin typeface="S-Core Dream 7 ExtraBold" pitchFamily="34" charset="0"/>
                <a:cs typeface="S-Core Dream 7 ExtraBold" pitchFamily="34" charset="0"/>
              </a:rPr>
              <a:t>캡스톤 디자인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1142857" y="9187724"/>
            <a:ext cx="5103174" cy="9390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" kern="0" spc="5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1조 </a:t>
            </a:r>
          </a:p>
          <a:p>
            <a:r>
              <a:rPr lang="en-US" sz="1700" kern="0" spc="5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김시온 송도현 조민제 채승민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5045556" y="9518759"/>
            <a:ext cx="7236954" cy="28571"/>
            <a:chOff x="5045556" y="9518759"/>
            <a:chExt cx="7236954" cy="2857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45556" y="9518759"/>
              <a:ext cx="7236954" cy="28571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252483" y="5535381"/>
            <a:ext cx="8558290" cy="6148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kern="0" spc="-100" dirty="0">
                <a:solidFill>
                  <a:srgbClr val="9E9E9E"/>
                </a:solidFill>
                <a:latin typeface="S-Core Dream 3 Light" pitchFamily="34" charset="0"/>
                <a:cs typeface="S-Core Dream 3 Light" pitchFamily="34" charset="0"/>
              </a:rPr>
              <a:t>주제 선정 및 문제 정의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37707" y="5215242"/>
            <a:ext cx="10043365" cy="95238"/>
            <a:chOff x="37707" y="5215242"/>
            <a:chExt cx="10043365" cy="9523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707" y="5215242"/>
              <a:ext cx="10043365" cy="952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EF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333333" y="0"/>
            <a:ext cx="4952381" cy="10285714"/>
            <a:chOff x="13333333" y="0"/>
            <a:chExt cx="4952381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3333" y="0"/>
              <a:ext cx="4952381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7270206" y="9104523"/>
            <a:ext cx="865989" cy="3257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kern="0" spc="-2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00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5587433" y="5998714"/>
            <a:ext cx="4231535" cy="28571"/>
            <a:chOff x="15587433" y="5998714"/>
            <a:chExt cx="4231535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5587433" y="5998714"/>
              <a:ext cx="4231535" cy="28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 rot="5400000">
            <a:off x="16179251" y="2232066"/>
            <a:ext cx="2939357" cy="3257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kern="0" spc="-2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INU  Capstone  Design  Report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142857" y="1027819"/>
            <a:ext cx="818809" cy="8756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300" kern="0" spc="-100" dirty="0">
                <a:solidFill>
                  <a:srgbClr val="164F36"/>
                </a:solidFill>
                <a:latin typeface="S-Core Dream 3 Light" pitchFamily="34" charset="0"/>
                <a:cs typeface="S-Core Dream 3 Light" pitchFamily="34" charset="0"/>
              </a:rPr>
              <a:t>01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12698" y="1802416"/>
            <a:ext cx="11448180" cy="28571"/>
            <a:chOff x="-12698" y="1802416"/>
            <a:chExt cx="11448180" cy="28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2698" y="1802416"/>
              <a:ext cx="11448180" cy="28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817152" y="986990"/>
            <a:ext cx="15448426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kern="0" spc="-200" dirty="0" err="1">
                <a:solidFill>
                  <a:srgbClr val="164F36"/>
                </a:solidFill>
                <a:latin typeface="S-Core Dream 7 ExtraBold" pitchFamily="34" charset="0"/>
                <a:cs typeface="S-Core Dream 7 ExtraBold" pitchFamily="34" charset="0"/>
              </a:rPr>
              <a:t>스마트</a:t>
            </a:r>
            <a:r>
              <a:rPr lang="en-US" sz="4400" kern="0" spc="-200" dirty="0">
                <a:solidFill>
                  <a:srgbClr val="164F36"/>
                </a:solidFill>
                <a:latin typeface="S-Core Dream 7 ExtraBold" pitchFamily="34" charset="0"/>
                <a:cs typeface="S-Core Dream 7 ExtraBold" pitchFamily="34" charset="0"/>
              </a:rPr>
              <a:t> </a:t>
            </a:r>
            <a:r>
              <a:rPr lang="ko-KR" altLang="en-US" sz="4400" kern="0" spc="-200" dirty="0">
                <a:solidFill>
                  <a:srgbClr val="164F36"/>
                </a:solidFill>
                <a:latin typeface="S-Core Dream 7 ExtraBold" pitchFamily="34" charset="0"/>
                <a:cs typeface="S-Core Dream 7 ExtraBold" pitchFamily="34" charset="0"/>
              </a:rPr>
              <a:t>충돌방지 시스템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817152" y="1958533"/>
            <a:ext cx="8257365" cy="4842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kern="0" spc="-100" dirty="0">
                <a:solidFill>
                  <a:srgbClr val="9E9E9E"/>
                </a:solidFill>
                <a:latin typeface="S-Core Dream 5 Medium" pitchFamily="34" charset="0"/>
                <a:cs typeface="S-Core Dream 5 Medium" pitchFamily="34" charset="0"/>
              </a:rPr>
              <a:t>우회전 사고 방지 시스템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545489" y="4970053"/>
            <a:ext cx="12291544" cy="25850"/>
            <a:chOff x="545489" y="4970053"/>
            <a:chExt cx="12291544" cy="2585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489" y="4970053"/>
              <a:ext cx="12291544" cy="2585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671478" y="3625240"/>
            <a:ext cx="18698126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9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다가오는 차량의 </a:t>
            </a:r>
            <a:r>
              <a:rPr lang="en-US" sz="19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속도에</a:t>
            </a:r>
            <a:r>
              <a:rPr lang="en-US" sz="19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따라 </a:t>
            </a:r>
            <a:r>
              <a:rPr lang="en-US" sz="19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높이가</a:t>
            </a:r>
            <a:r>
              <a:rPr lang="en-US" sz="19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조절되는</a:t>
            </a:r>
            <a:r>
              <a:rPr lang="en-US" sz="19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방지턱</a:t>
            </a:r>
            <a:r>
              <a:rPr lang="en-US" sz="19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ko-KR" altLang="en-US" sz="19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형상의 충돌방지 시스템</a:t>
            </a:r>
            <a:endParaRPr lang="en-US" sz="19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r>
              <a:rPr lang="en-US" sz="19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도로의 우측 코너 지점에 설치되며, 차량이 급격하게 오른쪽으로 회전하려고 할 때 장애물로 작용하여 사고를 예방</a:t>
            </a:r>
          </a:p>
          <a:p>
            <a:r>
              <a:rPr lang="en-US" sz="19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일반적으로 땅에 숨겨져 있으며 전자적인 시스템에 의해 제어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545489" y="7051864"/>
            <a:ext cx="12291544" cy="25850"/>
            <a:chOff x="545489" y="7051864"/>
            <a:chExt cx="12291544" cy="2585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489" y="7051864"/>
              <a:ext cx="12291544" cy="2585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671478" y="6192450"/>
            <a:ext cx="18698126" cy="1246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9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시연용으로</a:t>
            </a:r>
            <a:r>
              <a:rPr lang="en-US" altLang="ko-KR" sz="19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, </a:t>
            </a:r>
            <a:r>
              <a:rPr lang="en-US" sz="19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방지턱은</a:t>
            </a:r>
            <a:r>
              <a:rPr lang="en-US" sz="19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아크릴 재질로 만들며, </a:t>
            </a:r>
            <a:r>
              <a:rPr lang="ko-KR" altLang="en-US" sz="19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유압 펌프 혹은 기어</a:t>
            </a:r>
            <a:r>
              <a:rPr lang="en-US" sz="19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를 이용하여 </a:t>
            </a:r>
            <a:r>
              <a:rPr lang="en-US" sz="19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높이</a:t>
            </a:r>
            <a:r>
              <a:rPr lang="en-US" sz="19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조절</a:t>
            </a:r>
            <a:endParaRPr lang="en-US" sz="19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r>
              <a:rPr lang="ko-KR" altLang="en-US" sz="19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차단봉</a:t>
            </a:r>
            <a:r>
              <a:rPr lang="ko-KR" altLang="en-US" sz="19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모양일 때도 마찬가지로 제작</a:t>
            </a:r>
            <a:endParaRPr lang="en-US" sz="19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r>
              <a:rPr lang="en-US" sz="19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사다리꼴 모양으로 경첩을 이용하여 높이에 따라 형태가 바뀔 수 </a:t>
            </a:r>
            <a:r>
              <a:rPr lang="en-US" sz="19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있도록</a:t>
            </a:r>
            <a:r>
              <a:rPr lang="en-US" sz="19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제작</a:t>
            </a:r>
            <a:endParaRPr lang="en-US" sz="19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r>
              <a:rPr lang="ko-KR" altLang="en-US" dirty="0"/>
              <a:t>혹은 </a:t>
            </a:r>
            <a:r>
              <a:rPr lang="ko-KR" altLang="en-US" dirty="0" err="1"/>
              <a:t>차단봉</a:t>
            </a:r>
            <a:r>
              <a:rPr lang="ko-KR" altLang="en-US"/>
              <a:t> 모양으로 제작 가능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-78857" y="5291142"/>
            <a:ext cx="3221363" cy="719911"/>
            <a:chOff x="-78857" y="5291142"/>
            <a:chExt cx="3221363" cy="719911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450251" y="5291142"/>
              <a:ext cx="2155361" cy="719911"/>
              <a:chOff x="450251" y="5291142"/>
              <a:chExt cx="2155361" cy="719911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50251" y="5291142"/>
                <a:ext cx="2155361" cy="719911"/>
              </a:xfrm>
              <a:prstGeom prst="rect">
                <a:avLst/>
              </a:prstGeom>
            </p:spPr>
          </p:pic>
        </p:grpSp>
        <p:sp>
          <p:nvSpPr>
            <p:cNvPr id="28" name="Object 28"/>
            <p:cNvSpPr txBox="1"/>
            <p:nvPr/>
          </p:nvSpPr>
          <p:spPr>
            <a:xfrm>
              <a:off x="-78857" y="5410175"/>
              <a:ext cx="3221363" cy="5078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700" kern="0" spc="-100" dirty="0">
                  <a:solidFill>
                    <a:srgbClr val="164F36"/>
                  </a:solidFill>
                  <a:latin typeface="S-Core Dream 5 Medium" pitchFamily="34" charset="0"/>
                  <a:cs typeface="S-Core Dream 5 Medium" pitchFamily="34" charset="0"/>
                </a:rPr>
                <a:t>Hardware</a:t>
              </a:r>
              <a:endParaRPr lang="en-US" dirty="0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71478" y="8298229"/>
            <a:ext cx="18705156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9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속도 측정을 위해 레이더 필요</a:t>
            </a:r>
          </a:p>
          <a:p>
            <a:r>
              <a:rPr lang="en-US" sz="19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사람과 자동차를 감지하기 위한 카메라 2대 필요</a:t>
            </a:r>
          </a:p>
          <a:p>
            <a:r>
              <a:rPr lang="en-US" sz="19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사람이</a:t>
            </a:r>
            <a:r>
              <a:rPr lang="en-US" sz="19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자동차에 치이는 걸 방지하는 시스템이므로 신호등과 연동하지는 않음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395256" y="7369324"/>
            <a:ext cx="2155361" cy="719911"/>
            <a:chOff x="395256" y="7369324"/>
            <a:chExt cx="2155361" cy="71991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5256" y="7369324"/>
              <a:ext cx="2155361" cy="719911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-133853" y="7488362"/>
            <a:ext cx="322136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700" kern="0" spc="-100" dirty="0">
                <a:solidFill>
                  <a:srgbClr val="164F36"/>
                </a:solidFill>
                <a:latin typeface="S-Core Dream 5 Medium" pitchFamily="34" charset="0"/>
                <a:cs typeface="S-Core Dream 5 Medium" pitchFamily="34" charset="0"/>
              </a:rPr>
              <a:t>장비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395256" y="2713383"/>
            <a:ext cx="2155361" cy="719911"/>
            <a:chOff x="395256" y="2713383"/>
            <a:chExt cx="2155361" cy="719911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395256" y="2713383"/>
              <a:ext cx="2155361" cy="719911"/>
              <a:chOff x="395256" y="2713383"/>
              <a:chExt cx="2155361" cy="719911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95256" y="2713383"/>
                <a:ext cx="2155361" cy="719911"/>
              </a:xfrm>
              <a:prstGeom prst="rect">
                <a:avLst/>
              </a:prstGeom>
            </p:spPr>
          </p:pic>
        </p:grpSp>
        <p:sp>
          <p:nvSpPr>
            <p:cNvPr id="39" name="Object 39"/>
            <p:cNvSpPr txBox="1"/>
            <p:nvPr/>
          </p:nvSpPr>
          <p:spPr>
            <a:xfrm>
              <a:off x="-133853" y="2832410"/>
              <a:ext cx="3221363" cy="72276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700" kern="0" spc="-100" dirty="0">
                  <a:solidFill>
                    <a:srgbClr val="164F36"/>
                  </a:solidFill>
                  <a:latin typeface="S-Core Dream 5 Medium" pitchFamily="34" charset="0"/>
                  <a:cs typeface="S-Core Dream 5 Medium" pitchFamily="34" charset="0"/>
                </a:rPr>
                <a:t>Idea</a:t>
              </a:r>
              <a:endParaRPr lang="en-US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12F944BC-5EB2-4483-BE68-BEFC3DC24C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33333" y="3193793"/>
            <a:ext cx="4983808" cy="42315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C4C195-75A5-46DE-AA8D-BCD163D664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73545" y="8114306"/>
            <a:ext cx="1323975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EF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333333" y="0"/>
            <a:ext cx="4952381" cy="10285714"/>
            <a:chOff x="13333333" y="0"/>
            <a:chExt cx="4952381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3333" y="0"/>
              <a:ext cx="4952381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7270206" y="9104523"/>
            <a:ext cx="865989" cy="3257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kern="0" spc="-2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00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5587433" y="5998714"/>
            <a:ext cx="4231535" cy="28571"/>
            <a:chOff x="15587433" y="5998714"/>
            <a:chExt cx="4231535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5587433" y="5998714"/>
              <a:ext cx="4231535" cy="28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 rot="5400000">
            <a:off x="16179251" y="2232066"/>
            <a:ext cx="2939357" cy="3257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kern="0" spc="-2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INU  Capstone  Design  Report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142857" y="1027819"/>
            <a:ext cx="818809" cy="8803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300" kern="0" spc="-100" dirty="0">
                <a:solidFill>
                  <a:srgbClr val="164F36"/>
                </a:solidFill>
                <a:latin typeface="S-Core Dream 3 Light" pitchFamily="34" charset="0"/>
                <a:cs typeface="S-Core Dream 3 Light" pitchFamily="34" charset="0"/>
              </a:rPr>
              <a:t>04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12698" y="1802416"/>
            <a:ext cx="11448180" cy="28571"/>
            <a:chOff x="-12698" y="1802416"/>
            <a:chExt cx="11448180" cy="28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2698" y="1802416"/>
              <a:ext cx="11448180" cy="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51525" y="2941581"/>
            <a:ext cx="7226438" cy="2910648"/>
            <a:chOff x="4929919" y="2933095"/>
            <a:chExt cx="7226438" cy="29106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9919" y="2933095"/>
              <a:ext cx="7226438" cy="29106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473296" y="6165491"/>
            <a:ext cx="6171429" cy="3926552"/>
            <a:chOff x="5473296" y="6165491"/>
            <a:chExt cx="6171429" cy="392655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73296" y="6165491"/>
              <a:ext cx="6171429" cy="3926552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817152" y="986990"/>
            <a:ext cx="15448426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400" kern="0" spc="-200" dirty="0">
                <a:solidFill>
                  <a:srgbClr val="164F36"/>
                </a:solidFill>
                <a:latin typeface="S-Core Dream 7 ExtraBold" pitchFamily="34" charset="0"/>
                <a:cs typeface="S-Core Dream 7 ExtraBold" pitchFamily="34" charset="0"/>
              </a:rPr>
              <a:t>충돌방지시스템</a:t>
            </a:r>
            <a:r>
              <a:rPr lang="en-US" sz="4400" kern="0" spc="-200" dirty="0">
                <a:solidFill>
                  <a:srgbClr val="164F36"/>
                </a:solidFill>
                <a:latin typeface="S-Core Dream 7 ExtraBold" pitchFamily="34" charset="0"/>
                <a:cs typeface="S-Core Dream 7 ExtraBold" pitchFamily="34" charset="0"/>
              </a:rPr>
              <a:t> 형태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1817152" y="1958533"/>
            <a:ext cx="12588978" cy="4842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kern="0" spc="-100" dirty="0">
                <a:solidFill>
                  <a:srgbClr val="9E9E9E"/>
                </a:solidFill>
                <a:latin typeface="S-Core Dream 5 Medium" pitchFamily="34" charset="0"/>
                <a:cs typeface="S-Core Dream 5 Medium" pitchFamily="34" charset="0"/>
              </a:rPr>
              <a:t>에어펌프와 경첩을 이용하여 높이 조절을 하는 아크릴 재질 사다리꼴 모양 방지턱</a:t>
            </a:r>
            <a:endParaRPr lang="en-US" dirty="0"/>
          </a:p>
        </p:txBody>
      </p:sp>
      <p:pic>
        <p:nvPicPr>
          <p:cNvPr id="1026" name="Picture 2" descr="주차스토퍼 스텐 주차장 바닥 차단봉 금지봉 스톱바-11번가 모바일">
            <a:extLst>
              <a:ext uri="{FF2B5EF4-FFF2-40B4-BE49-F238E27FC236}">
                <a16:creationId xmlns:a16="http://schemas.microsoft.com/office/drawing/2014/main" id="{20D98597-0B09-43AF-BD34-C6EF4366F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93154"/>
            <a:ext cx="4000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주차 차단봉 스테인리스 안전펜스 안전차단봉자동차단봉 주차충돌방지 기둥 도로-11번가 모바일">
            <a:extLst>
              <a:ext uri="{FF2B5EF4-FFF2-40B4-BE49-F238E27FC236}">
                <a16:creationId xmlns:a16="http://schemas.microsoft.com/office/drawing/2014/main" id="{E5320CFA-AB39-4110-AFBC-EA70E47B4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42" y="6684343"/>
            <a:ext cx="3288248" cy="328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EF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8715752"/>
            <a:ext cx="18285714" cy="1569962"/>
            <a:chOff x="0" y="8715752"/>
            <a:chExt cx="18285714" cy="15699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715752"/>
              <a:ext cx="18285714" cy="156996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887418" y="4288818"/>
            <a:ext cx="14510878" cy="1471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500" kern="0" spc="-300" dirty="0">
                <a:solidFill>
                  <a:srgbClr val="595959"/>
                </a:solidFill>
                <a:latin typeface="S-Core Dream 5 Medium" pitchFamily="34" charset="0"/>
                <a:cs typeface="S-Core Dream 5 Medium" pitchFamily="34" charset="0"/>
              </a:rPr>
              <a:t>감사합니다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1320658" y="9462952"/>
            <a:ext cx="5803169" cy="366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INU Capstone  Design  Report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045556" y="9518759"/>
            <a:ext cx="7236954" cy="28571"/>
            <a:chOff x="5045556" y="9518759"/>
            <a:chExt cx="7236954" cy="28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5556" y="9518759"/>
              <a:ext cx="7236954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05898" y="5586489"/>
            <a:ext cx="9673919" cy="28571"/>
            <a:chOff x="4305898" y="5586489"/>
            <a:chExt cx="9673919" cy="28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05898" y="5586489"/>
              <a:ext cx="9673919" cy="2857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142857" y="9187724"/>
            <a:ext cx="5103174" cy="9390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" kern="0" spc="5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1조 </a:t>
            </a:r>
          </a:p>
          <a:p>
            <a:r>
              <a:rPr lang="en-US" sz="1700" kern="0" spc="5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김시온 송도현 조민제 채승민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171</Words>
  <Application>Microsoft Office PowerPoint</Application>
  <PresentationFormat>사용자 지정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?? ??</vt:lpstr>
      <vt:lpstr>S-Core Dream 3 Light</vt:lpstr>
      <vt:lpstr>S-Core Dream 5 Medium</vt:lpstr>
      <vt:lpstr>S-Core Dream 7 ExtraBold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SH501</cp:lastModifiedBy>
  <cp:revision>3</cp:revision>
  <dcterms:created xsi:type="dcterms:W3CDTF">2023-11-16T14:35:17Z</dcterms:created>
  <dcterms:modified xsi:type="dcterms:W3CDTF">2023-11-16T05:53:59Z</dcterms:modified>
</cp:coreProperties>
</file>