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notesMasterIdLst>
    <p:notesMasterId r:id="rId22"/>
  </p:notesMasterIdLst>
  <p:sldIdLst>
    <p:sldId id="256" r:id="rId5"/>
    <p:sldId id="257" r:id="rId6"/>
    <p:sldId id="259" r:id="rId7"/>
    <p:sldId id="281" r:id="rId8"/>
    <p:sldId id="260" r:id="rId9"/>
    <p:sldId id="263" r:id="rId10"/>
    <p:sldId id="261" r:id="rId11"/>
    <p:sldId id="282" r:id="rId12"/>
    <p:sldId id="262" r:id="rId13"/>
    <p:sldId id="265" r:id="rId14"/>
    <p:sldId id="266" r:id="rId15"/>
    <p:sldId id="277" r:id="rId16"/>
    <p:sldId id="267" r:id="rId17"/>
    <p:sldId id="278" r:id="rId18"/>
    <p:sldId id="279" r:id="rId19"/>
    <p:sldId id="280"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FF66"/>
    <a:srgbClr val="09A310"/>
    <a:srgbClr val="B9D4B3"/>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2582A7-324D-4CD2-A75A-CA600D9211E0}" v="3" dt="2023-02-21T05:54:25.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DD5F8-1416-4B44-8217-A0DA62D71B7E}" type="datetimeFigureOut">
              <a:rPr lang="en-US" smtClean="0"/>
              <a:t>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B5B13-1F26-44E7-AF78-C1B00CDC9B3B}" type="slidenum">
              <a:rPr lang="en-US" smtClean="0"/>
              <a:t>‹#›</a:t>
            </a:fld>
            <a:endParaRPr lang="en-US"/>
          </a:p>
        </p:txBody>
      </p:sp>
    </p:spTree>
    <p:extLst>
      <p:ext uri="{BB962C8B-B14F-4D97-AF65-F5344CB8AC3E}">
        <p14:creationId xmlns:p14="http://schemas.microsoft.com/office/powerpoint/2010/main" val="3729923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2/21/2023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734504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2/21/2023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95734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2/21/2023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2551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2/21/2023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4579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2/21/2023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9332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2/21/2023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20212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2/21/2023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30626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2/21/2023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47128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2/21/2023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63697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2/21/2023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94164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2/21/2023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6136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2/21/2023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106008038"/>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27" r:id="rId8"/>
    <p:sldLayoutId id="2147483728" r:id="rId9"/>
    <p:sldLayoutId id="2147483729" r:id="rId10"/>
    <p:sldLayoutId id="2147483737"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sciencedirect.com/author/25633212500/duc-khuong-nguyen"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6">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18">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20">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background pattern&#10;&#10;Description automatically generated">
            <a:extLst>
              <a:ext uri="{FF2B5EF4-FFF2-40B4-BE49-F238E27FC236}">
                <a16:creationId xmlns:a16="http://schemas.microsoft.com/office/drawing/2014/main" id="{3B88C4B6-D00D-2C9F-6A4B-E2FDB4A9D74B}"/>
              </a:ext>
            </a:extLst>
          </p:cNvPr>
          <p:cNvPicPr>
            <a:picLocks noChangeAspect="1"/>
          </p:cNvPicPr>
          <p:nvPr/>
        </p:nvPicPr>
        <p:blipFill rotWithShape="1">
          <a:blip r:embed="rId3">
            <a:alphaModFix amt="70000"/>
            <a:extLst>
              <a:ext uri="{28A0092B-C50C-407E-A947-70E740481C1C}">
                <a14:useLocalDpi xmlns:a14="http://schemas.microsoft.com/office/drawing/2010/main" val="0"/>
              </a:ext>
            </a:extLst>
          </a:blip>
          <a:srcRect t="5458" r="-1" b="-1"/>
          <a:stretch/>
        </p:blipFill>
        <p:spPr>
          <a:xfrm>
            <a:off x="20" y="10"/>
            <a:ext cx="12188932" cy="6856614"/>
          </a:xfrm>
          <a:prstGeom prst="rect">
            <a:avLst/>
          </a:prstGeom>
        </p:spPr>
      </p:pic>
      <p:sp>
        <p:nvSpPr>
          <p:cNvPr id="8" name="TextBox 7">
            <a:extLst>
              <a:ext uri="{FF2B5EF4-FFF2-40B4-BE49-F238E27FC236}">
                <a16:creationId xmlns:a16="http://schemas.microsoft.com/office/drawing/2014/main" id="{52E491C5-5793-4A52-4299-79B864DA1DDE}"/>
              </a:ext>
            </a:extLst>
          </p:cNvPr>
          <p:cNvSpPr txBox="1"/>
          <p:nvPr/>
        </p:nvSpPr>
        <p:spPr>
          <a:xfrm>
            <a:off x="838200" y="740211"/>
            <a:ext cx="7530685" cy="3163864"/>
          </a:xfrm>
          <a:prstGeom prst="rect">
            <a:avLst/>
          </a:prstGeom>
        </p:spPr>
        <p:txBody>
          <a:bodyPr vert="horz" lIns="91440" tIns="45720" rIns="91440" bIns="45720" rtlCol="0" anchor="b">
            <a:normAutofit/>
          </a:bodyPr>
          <a:lstStyle/>
          <a:p>
            <a:pPr>
              <a:spcBef>
                <a:spcPct val="0"/>
              </a:spcBef>
              <a:spcAft>
                <a:spcPts val="600"/>
              </a:spcAft>
            </a:pPr>
            <a:r>
              <a:rPr lang="en-US" sz="5200" b="1">
                <a:solidFill>
                  <a:srgbClr val="FFFFFF"/>
                </a:solidFill>
                <a:effectLst/>
                <a:latin typeface="+mj-lt"/>
                <a:ea typeface="+mj-ea"/>
                <a:cs typeface="+mj-cs"/>
              </a:rPr>
              <a:t>Reducing Carbon Footprints</a:t>
            </a:r>
            <a:endParaRPr lang="en-US" sz="5200" b="1">
              <a:solidFill>
                <a:srgbClr val="FFFFFF"/>
              </a:solidFill>
              <a:latin typeface="+mj-lt"/>
              <a:ea typeface="+mj-ea"/>
              <a:cs typeface="+mj-cs"/>
            </a:endParaRPr>
          </a:p>
        </p:txBody>
      </p:sp>
    </p:spTree>
    <p:extLst>
      <p:ext uri="{BB962C8B-B14F-4D97-AF65-F5344CB8AC3E}">
        <p14:creationId xmlns:p14="http://schemas.microsoft.com/office/powerpoint/2010/main" val="8858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37442CB3-A3DE-F9D5-8D62-8C337319B21D}"/>
              </a:ext>
            </a:extLst>
          </p:cNvPr>
          <p:cNvSpPr>
            <a:spLocks noGrp="1"/>
          </p:cNvSpPr>
          <p:nvPr>
            <p:ph type="title"/>
          </p:nvPr>
        </p:nvSpPr>
        <p:spPr>
          <a:xfrm>
            <a:off x="838201" y="559814"/>
            <a:ext cx="10348146" cy="860676"/>
          </a:xfrm>
        </p:spPr>
        <p:txBody>
          <a:bodyPr anchor="t">
            <a:normAutofit/>
          </a:bodyPr>
          <a:lstStyle/>
          <a:p>
            <a:pPr algn="ctr"/>
            <a:r>
              <a:rPr lang="en-US" dirty="0">
                <a:solidFill>
                  <a:schemeClr val="tx2"/>
                </a:solidFill>
              </a:rPr>
              <a:t>WHO WILL BE THE STAKEHOLDERS</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5" name="Content Placeholder 4" descr="Logo, icon, company name&#10;&#10;Description automatically generated">
            <a:extLst>
              <a:ext uri="{FF2B5EF4-FFF2-40B4-BE49-F238E27FC236}">
                <a16:creationId xmlns:a16="http://schemas.microsoft.com/office/drawing/2014/main" id="{CAFD437F-B3E4-BABD-5CCE-F97D3811FBE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038332" y="4623179"/>
            <a:ext cx="768096" cy="18653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Box 3">
            <a:extLst>
              <a:ext uri="{FF2B5EF4-FFF2-40B4-BE49-F238E27FC236}">
                <a16:creationId xmlns:a16="http://schemas.microsoft.com/office/drawing/2014/main" id="{020FEBB0-502B-06E9-11F5-8FD7E197D18C}"/>
              </a:ext>
            </a:extLst>
          </p:cNvPr>
          <p:cNvSpPr txBox="1"/>
          <p:nvPr/>
        </p:nvSpPr>
        <p:spPr>
          <a:xfrm>
            <a:off x="1487010" y="1732896"/>
            <a:ext cx="9257190" cy="2454711"/>
          </a:xfrm>
          <a:prstGeom prst="rect">
            <a:avLst/>
          </a:prstGeom>
          <a:noFill/>
        </p:spPr>
        <p:txBody>
          <a:bodyPr wrap="square">
            <a:spAutoFit/>
          </a:bodyPr>
          <a:lstStyle/>
          <a:p>
            <a:pPr marL="285750" marR="0" lvl="0" indent="-285750">
              <a:lnSpc>
                <a:spcPct val="107000"/>
              </a:lnSpc>
              <a:spcBef>
                <a:spcPts val="0"/>
              </a:spcBef>
              <a:spcAft>
                <a:spcPts val="800"/>
              </a:spcAft>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A stakeholder can be </a:t>
            </a:r>
            <a:r>
              <a:rPr lang="en-US" i="0" dirty="0">
                <a:solidFill>
                  <a:srgbClr val="202124"/>
                </a:solidFill>
                <a:effectLst/>
                <a:latin typeface="Times New Roman" panose="02020603050405020304" pitchFamily="18" charset="0"/>
                <a:cs typeface="Times New Roman" panose="02020603050405020304" pitchFamily="18" charset="0"/>
              </a:rPr>
              <a:t>a wide variety of people impacted or invested in the project.</a:t>
            </a:r>
          </a:p>
          <a:p>
            <a:pPr marL="285750" marR="0" lvl="0" indent="-285750">
              <a:lnSpc>
                <a:spcPct val="107000"/>
              </a:lnSpc>
              <a:spcBef>
                <a:spcPts val="0"/>
              </a:spcBef>
              <a:spcAft>
                <a:spcPts val="800"/>
              </a:spcAft>
              <a:buFont typeface="Arial" panose="020B0604020202020204" pitchFamily="34" charset="0"/>
              <a:buChar char="•"/>
            </a:pPr>
            <a:r>
              <a:rPr lang="en-US" sz="1800" kern="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As </a:t>
            </a:r>
            <a:r>
              <a:rPr lang="en-US" kern="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discussed earlier we are the bridge between the sellers and buyers, so we are the prior stakeholders.</a:t>
            </a:r>
          </a:p>
          <a:p>
            <a:pPr marL="285750" marR="0" lvl="0" indent="-285750">
              <a:lnSpc>
                <a:spcPct val="107000"/>
              </a:lnSpc>
              <a:spcBef>
                <a:spcPts val="0"/>
              </a:spcBef>
              <a:spcAft>
                <a:spcPts val="800"/>
              </a:spcAft>
              <a:buFont typeface="Arial" panose="020B0604020202020204" pitchFamily="34" charset="0"/>
              <a:buChar char="•"/>
            </a:pPr>
            <a:r>
              <a:rPr lang="en-CA"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Other than that, the customers who are willing to invest in the projects of offsetting </a:t>
            </a:r>
            <a:r>
              <a:rPr lang="en-CA"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carbon </a:t>
            </a:r>
            <a:r>
              <a:rPr lang="en-CA"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emission can also be counted as the stakeholders.</a:t>
            </a:r>
          </a:p>
          <a:p>
            <a:pPr marL="285750" marR="0" lvl="0" indent="-285750">
              <a:lnSpc>
                <a:spcPct val="107000"/>
              </a:lnSpc>
              <a:spcBef>
                <a:spcPts val="0"/>
              </a:spcBef>
              <a:spcAft>
                <a:spcPts val="800"/>
              </a:spcAft>
              <a:buFont typeface="Arial" panose="020B0604020202020204" pitchFamily="34" charset="0"/>
              <a:buChar char="•"/>
            </a:pPr>
            <a:r>
              <a:rPr lang="en-US"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project has the potential to greatly assist humanity in achieving carbon neutrality, making the entire population a stakeholder.</a:t>
            </a:r>
            <a:endParaRPr lang="en-CA"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4671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37442CB3-A3DE-F9D5-8D62-8C337319B21D}"/>
              </a:ext>
            </a:extLst>
          </p:cNvPr>
          <p:cNvSpPr>
            <a:spLocks noGrp="1"/>
          </p:cNvSpPr>
          <p:nvPr>
            <p:ph type="title"/>
          </p:nvPr>
        </p:nvSpPr>
        <p:spPr>
          <a:xfrm>
            <a:off x="838201" y="559814"/>
            <a:ext cx="10348146" cy="860676"/>
          </a:xfrm>
        </p:spPr>
        <p:txBody>
          <a:bodyPr anchor="t">
            <a:normAutofit fontScale="90000"/>
          </a:bodyPr>
          <a:lstStyle/>
          <a:p>
            <a:pPr algn="ctr"/>
            <a:r>
              <a:rPr lang="en-US" dirty="0">
                <a:solidFill>
                  <a:schemeClr val="tx2"/>
                </a:solidFill>
              </a:rPr>
              <a:t>ESTIMATED IMPACT ON STAKEHOLDERS</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5" name="Content Placeholder 4" descr="Logo, icon, company name&#10;&#10;Description automatically generated">
            <a:extLst>
              <a:ext uri="{FF2B5EF4-FFF2-40B4-BE49-F238E27FC236}">
                <a16:creationId xmlns:a16="http://schemas.microsoft.com/office/drawing/2014/main" id="{CAFD437F-B3E4-BABD-5CCE-F97D3811FBE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038332" y="4623179"/>
            <a:ext cx="768096" cy="18653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FE4FC78F-DBE4-D97E-19FC-A92518DC3531}"/>
              </a:ext>
            </a:extLst>
          </p:cNvPr>
          <p:cNvSpPr txBox="1"/>
          <p:nvPr/>
        </p:nvSpPr>
        <p:spPr>
          <a:xfrm>
            <a:off x="1556600" y="1535750"/>
            <a:ext cx="9184551" cy="2055756"/>
          </a:xfrm>
          <a:prstGeom prst="rect">
            <a:avLst/>
          </a:prstGeom>
          <a:noFill/>
        </p:spPr>
        <p:txBody>
          <a:bodyPr wrap="square">
            <a:spAutoFit/>
          </a:bodyPr>
          <a:lstStyle/>
          <a:p>
            <a:pPr marL="285750" marR="0" lvl="0" indent="-285750">
              <a:lnSpc>
                <a:spcPct val="107000"/>
              </a:lnSpc>
              <a:spcBef>
                <a:spcPts val="0"/>
              </a:spcBef>
              <a:spcAft>
                <a:spcPts val="800"/>
              </a:spcAft>
              <a:buFont typeface="Arial" panose="020B0604020202020204" pitchFamily="34" charset="0"/>
              <a:buChar char="•"/>
            </a:pPr>
            <a:r>
              <a:rPr lang="en-CA" sz="1800" b="0" kern="0" dirty="0">
                <a:solidFill>
                  <a:srgbClr val="000000"/>
                </a:solidFill>
                <a:effectLst/>
                <a:latin typeface="Times New Roman" panose="02020603050405020304" pitchFamily="18" charset="0"/>
                <a:ea typeface="Calibri" panose="020F0502020204030204" pitchFamily="34" charset="0"/>
              </a:rPr>
              <a:t>As discussed earlier, this project is useful for the entire mankind so the impact is huge on the entire population.</a:t>
            </a:r>
          </a:p>
          <a:p>
            <a:pPr marL="285750" marR="0" lvl="0" indent="-285750">
              <a:lnSpc>
                <a:spcPct val="107000"/>
              </a:lnSpc>
              <a:spcBef>
                <a:spcPts val="0"/>
              </a:spcBef>
              <a:spcAft>
                <a:spcPts val="800"/>
              </a:spcAft>
              <a:buFont typeface="Arial" panose="020B0604020202020204" pitchFamily="34" charset="0"/>
              <a:buChar char="•"/>
            </a:pPr>
            <a:r>
              <a:rPr lang="en-CA" kern="0" dirty="0">
                <a:solidFill>
                  <a:srgbClr val="000000"/>
                </a:solidFill>
                <a:latin typeface="Times New Roman" panose="02020603050405020304" pitchFamily="18" charset="0"/>
                <a:ea typeface="Calibri" panose="020F0502020204030204" pitchFamily="34" charset="0"/>
              </a:rPr>
              <a:t>Different companies who are ready to invest on this projects can boost their market image and also a positive impact on the nature.</a:t>
            </a:r>
          </a:p>
          <a:p>
            <a:pPr marL="285750" marR="0" lvl="0" indent="-285750">
              <a:lnSpc>
                <a:spcPct val="107000"/>
              </a:lnSpc>
              <a:spcBef>
                <a:spcPts val="0"/>
              </a:spcBef>
              <a:spcAft>
                <a:spcPts val="800"/>
              </a:spcAft>
              <a:buFont typeface="Arial" panose="020B0604020202020204" pitchFamily="34" charset="0"/>
              <a:buChar char="•"/>
            </a:pPr>
            <a:r>
              <a:rPr lang="en-CA" sz="1800" b="0" kern="0" dirty="0">
                <a:solidFill>
                  <a:srgbClr val="000000"/>
                </a:solidFill>
                <a:effectLst/>
                <a:latin typeface="Times New Roman" panose="02020603050405020304" pitchFamily="18" charset="0"/>
                <a:ea typeface="Calibri" panose="020F0502020204030204" pitchFamily="34" charset="0"/>
              </a:rPr>
              <a:t>The carbon offset projects that </a:t>
            </a:r>
            <a:r>
              <a:rPr lang="en-CA" kern="0" dirty="0">
                <a:solidFill>
                  <a:srgbClr val="000000"/>
                </a:solidFill>
                <a:latin typeface="Times New Roman" panose="02020603050405020304" pitchFamily="18" charset="0"/>
                <a:ea typeface="Calibri" panose="020F0502020204030204" pitchFamily="34" charset="0"/>
              </a:rPr>
              <a:t>are being invested in, will generate revenue and bring jobs to the countries where these projects are being hosted.</a:t>
            </a:r>
            <a:endParaRPr lang="en-CA" sz="1800" b="0" kern="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135237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37442CB3-A3DE-F9D5-8D62-8C337319B21D}"/>
              </a:ext>
            </a:extLst>
          </p:cNvPr>
          <p:cNvSpPr>
            <a:spLocks noGrp="1"/>
          </p:cNvSpPr>
          <p:nvPr>
            <p:ph type="title"/>
          </p:nvPr>
        </p:nvSpPr>
        <p:spPr>
          <a:xfrm>
            <a:off x="838201" y="559814"/>
            <a:ext cx="10348146" cy="860676"/>
          </a:xfrm>
        </p:spPr>
        <p:txBody>
          <a:bodyPr anchor="t">
            <a:normAutofit/>
          </a:bodyPr>
          <a:lstStyle/>
          <a:p>
            <a:pPr algn="ctr"/>
            <a:r>
              <a:rPr lang="en-US" dirty="0">
                <a:solidFill>
                  <a:schemeClr val="tx2"/>
                </a:solidFill>
              </a:rPr>
              <a:t>Data and tools used so far</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5" name="Content Placeholder 4" descr="Logo, icon, company name&#10;&#10;Description automatically generated">
            <a:extLst>
              <a:ext uri="{FF2B5EF4-FFF2-40B4-BE49-F238E27FC236}">
                <a16:creationId xmlns:a16="http://schemas.microsoft.com/office/drawing/2014/main" id="{CAFD437F-B3E4-BABD-5CCE-F97D3811FBE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038332" y="4623179"/>
            <a:ext cx="768096" cy="18653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FE4FC78F-DBE4-D97E-19FC-A92518DC3531}"/>
              </a:ext>
            </a:extLst>
          </p:cNvPr>
          <p:cNvSpPr txBox="1"/>
          <p:nvPr/>
        </p:nvSpPr>
        <p:spPr>
          <a:xfrm>
            <a:off x="1556600" y="1535750"/>
            <a:ext cx="9184551" cy="2751074"/>
          </a:xfrm>
          <a:prstGeom prst="rect">
            <a:avLst/>
          </a:prstGeom>
          <a:noFill/>
        </p:spPr>
        <p:txBody>
          <a:bodyPr wrap="square">
            <a:spAutoFit/>
          </a:bodyPr>
          <a:lstStyle/>
          <a:p>
            <a:pPr marL="285750" marR="0" lvl="0" indent="-285750">
              <a:lnSpc>
                <a:spcPct val="107000"/>
              </a:lnSpc>
              <a:spcBef>
                <a:spcPts val="0"/>
              </a:spcBef>
              <a:spcAft>
                <a:spcPts val="800"/>
              </a:spcAft>
              <a:buFont typeface="Arial" panose="020B0604020202020204" pitchFamily="34" charset="0"/>
              <a:buChar char="•"/>
            </a:pPr>
            <a:r>
              <a:rPr lang="en-CA" sz="1800" b="0" kern="0" dirty="0">
                <a:solidFill>
                  <a:srgbClr val="000000"/>
                </a:solidFill>
                <a:effectLst/>
                <a:latin typeface="Times New Roman" panose="02020603050405020304" pitchFamily="18" charset="0"/>
                <a:ea typeface="Calibri" panose="020F0502020204030204" pitchFamily="34" charset="0"/>
              </a:rPr>
              <a:t>We gathered the public transit emission data at country level using the gtfs2emis R package and R coding to see which countries were emitting more carbon pollutants.</a:t>
            </a:r>
          </a:p>
          <a:p>
            <a:pPr marL="285750" marR="0" lvl="0" indent="-285750">
              <a:lnSpc>
                <a:spcPct val="107000"/>
              </a:lnSpc>
              <a:spcBef>
                <a:spcPts val="0"/>
              </a:spcBef>
              <a:spcAft>
                <a:spcPts val="800"/>
              </a:spcAft>
              <a:buFont typeface="Arial" panose="020B0604020202020204" pitchFamily="34" charset="0"/>
              <a:buChar char="•"/>
            </a:pPr>
            <a:r>
              <a:rPr lang="en-US" sz="1800" b="0" kern="0" dirty="0">
                <a:solidFill>
                  <a:srgbClr val="000000"/>
                </a:solidFill>
                <a:effectLst/>
                <a:latin typeface="Times New Roman" panose="02020603050405020304" pitchFamily="18" charset="0"/>
                <a:ea typeface="Calibri" panose="020F0502020204030204" pitchFamily="34" charset="0"/>
              </a:rPr>
              <a:t>The Goldman School of Public Policy at the University of California provided carbon offset projects data for voluntary carbon markets.</a:t>
            </a:r>
          </a:p>
          <a:p>
            <a:pPr marL="285750" marR="0" lvl="0" indent="-285750">
              <a:lnSpc>
                <a:spcPct val="107000"/>
              </a:lnSpc>
              <a:spcBef>
                <a:spcPts val="0"/>
              </a:spcBef>
              <a:spcAft>
                <a:spcPts val="800"/>
              </a:spcAft>
              <a:buFont typeface="Arial" panose="020B0604020202020204" pitchFamily="34" charset="0"/>
              <a:buChar char="•"/>
            </a:pPr>
            <a:r>
              <a:rPr lang="en-US" kern="0" dirty="0">
                <a:solidFill>
                  <a:srgbClr val="000000"/>
                </a:solidFill>
                <a:latin typeface="Times New Roman" panose="02020603050405020304" pitchFamily="18" charset="0"/>
                <a:ea typeface="Calibri" panose="020F0502020204030204" pitchFamily="34" charset="0"/>
              </a:rPr>
              <a:t>We then used python to do exploratory data analysis on the different data sets to make sense of the data we collected. The package used most frequently in this was Pandas.</a:t>
            </a:r>
          </a:p>
          <a:p>
            <a:pPr marL="285750" marR="0" lvl="0" indent="-285750">
              <a:lnSpc>
                <a:spcPct val="107000"/>
              </a:lnSpc>
              <a:spcBef>
                <a:spcPts val="0"/>
              </a:spcBef>
              <a:spcAft>
                <a:spcPts val="800"/>
              </a:spcAft>
              <a:buFont typeface="Arial" panose="020B0604020202020204" pitchFamily="34" charset="0"/>
              <a:buChar char="•"/>
            </a:pPr>
            <a:r>
              <a:rPr lang="en-US" sz="1800" b="0" kern="0" dirty="0">
                <a:solidFill>
                  <a:srgbClr val="000000"/>
                </a:solidFill>
                <a:effectLst/>
                <a:latin typeface="Times New Roman" panose="02020603050405020304" pitchFamily="18" charset="0"/>
                <a:ea typeface="Calibri" panose="020F0502020204030204" pitchFamily="34" charset="0"/>
              </a:rPr>
              <a:t>Finally</a:t>
            </a:r>
            <a:r>
              <a:rPr lang="en-US" kern="0" dirty="0">
                <a:solidFill>
                  <a:srgbClr val="000000"/>
                </a:solidFill>
                <a:latin typeface="Times New Roman" panose="02020603050405020304" pitchFamily="18" charset="0"/>
                <a:ea typeface="Calibri" panose="020F0502020204030204" pitchFamily="34" charset="0"/>
              </a:rPr>
              <a:t>, after cleaning the data for a bit and applying some transformations, we used tableau to create some charts to visualize our data.</a:t>
            </a:r>
            <a:endParaRPr lang="en-CA" sz="1800" b="0" kern="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910403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37442CB3-A3DE-F9D5-8D62-8C337319B21D}"/>
              </a:ext>
            </a:extLst>
          </p:cNvPr>
          <p:cNvSpPr>
            <a:spLocks noGrp="1"/>
          </p:cNvSpPr>
          <p:nvPr>
            <p:ph type="title"/>
          </p:nvPr>
        </p:nvSpPr>
        <p:spPr>
          <a:xfrm>
            <a:off x="838200" y="696307"/>
            <a:ext cx="5257800" cy="2261355"/>
          </a:xfrm>
        </p:spPr>
        <p:txBody>
          <a:bodyPr vert="horz" lIns="91440" tIns="45720" rIns="91440" bIns="45720" rtlCol="0" anchor="ctr">
            <a:normAutofit/>
          </a:bodyPr>
          <a:lstStyle/>
          <a:p>
            <a:r>
              <a:rPr lang="en-US" dirty="0">
                <a:solidFill>
                  <a:schemeClr val="tx2"/>
                </a:solidFill>
              </a:rPr>
              <a:t>CHART 1</a:t>
            </a:r>
          </a:p>
        </p:txBody>
      </p:sp>
      <p:pic>
        <p:nvPicPr>
          <p:cNvPr id="29" name="Picture 22">
            <a:extLst>
              <a:ext uri="{FF2B5EF4-FFF2-40B4-BE49-F238E27FC236}">
                <a16:creationId xmlns:a16="http://schemas.microsoft.com/office/drawing/2014/main" id="{3A0AB1E0-FFE6-4D14-96E0-C0F76F64B9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rot="16200000">
            <a:off x="36314" y="-76122"/>
            <a:ext cx="1295924" cy="1374648"/>
          </a:xfrm>
          <a:prstGeom prst="rect">
            <a:avLst/>
          </a:prstGeom>
        </p:spPr>
      </p:pic>
      <p:sp>
        <p:nvSpPr>
          <p:cNvPr id="7" name="TextBox 6">
            <a:extLst>
              <a:ext uri="{FF2B5EF4-FFF2-40B4-BE49-F238E27FC236}">
                <a16:creationId xmlns:a16="http://schemas.microsoft.com/office/drawing/2014/main" id="{FE4FC78F-DBE4-D97E-19FC-A92518DC3531}"/>
              </a:ext>
            </a:extLst>
          </p:cNvPr>
          <p:cNvSpPr txBox="1"/>
          <p:nvPr/>
        </p:nvSpPr>
        <p:spPr>
          <a:xfrm>
            <a:off x="219364" y="2421503"/>
            <a:ext cx="5257800" cy="2957665"/>
          </a:xfrm>
          <a:prstGeom prst="rect">
            <a:avLst/>
          </a:prstGeom>
        </p:spPr>
        <p:txBody>
          <a:bodyPr vert="horz" lIns="91440" tIns="45720" rIns="91440" bIns="45720" rtlCol="0">
            <a:normAutofit/>
          </a:bodyPr>
          <a:lstStyle/>
          <a:p>
            <a:pPr marL="285750" marR="0" lvl="0" indent="-228600">
              <a:lnSpc>
                <a:spcPct val="110000"/>
              </a:lnSpc>
              <a:spcBef>
                <a:spcPts val="0"/>
              </a:spcBef>
              <a:spcAft>
                <a:spcPts val="800"/>
              </a:spcAft>
              <a:buClr>
                <a:schemeClr val="accent1"/>
              </a:buClr>
              <a:buFont typeface="Arial" panose="020B0604020202020204" pitchFamily="34" charset="0"/>
              <a:buChar char="•"/>
            </a:pPr>
            <a:r>
              <a:rPr lang="en-US" b="0" dirty="0">
                <a:solidFill>
                  <a:schemeClr val="tx2"/>
                </a:solidFill>
                <a:effectLst/>
              </a:rPr>
              <a:t>We can see that India is the leader</a:t>
            </a:r>
          </a:p>
          <a:p>
            <a:pPr marR="0" lvl="0">
              <a:lnSpc>
                <a:spcPct val="110000"/>
              </a:lnSpc>
              <a:spcBef>
                <a:spcPts val="0"/>
              </a:spcBef>
              <a:spcAft>
                <a:spcPts val="800"/>
              </a:spcAft>
              <a:buClr>
                <a:schemeClr val="accent1"/>
              </a:buClr>
            </a:pPr>
            <a:r>
              <a:rPr lang="en-US" dirty="0">
                <a:solidFill>
                  <a:schemeClr val="tx2"/>
                </a:solidFill>
              </a:rPr>
              <a:t>c</a:t>
            </a:r>
            <a:r>
              <a:rPr lang="en-US" b="0" dirty="0">
                <a:solidFill>
                  <a:schemeClr val="tx2"/>
                </a:solidFill>
                <a:effectLst/>
              </a:rPr>
              <a:t>urrently with the maxi</a:t>
            </a:r>
            <a:r>
              <a:rPr lang="en-US" dirty="0">
                <a:solidFill>
                  <a:schemeClr val="tx2"/>
                </a:solidFill>
              </a:rPr>
              <a:t>mum number</a:t>
            </a:r>
          </a:p>
          <a:p>
            <a:pPr marR="0" lvl="0">
              <a:lnSpc>
                <a:spcPct val="110000"/>
              </a:lnSpc>
              <a:spcBef>
                <a:spcPts val="0"/>
              </a:spcBef>
              <a:spcAft>
                <a:spcPts val="800"/>
              </a:spcAft>
              <a:buClr>
                <a:schemeClr val="accent1"/>
              </a:buClr>
            </a:pPr>
            <a:r>
              <a:rPr lang="en-US" dirty="0">
                <a:solidFill>
                  <a:schemeClr val="tx2"/>
                </a:solidFill>
              </a:rPr>
              <a:t>of offset projects available followed </a:t>
            </a:r>
          </a:p>
          <a:p>
            <a:pPr marR="0" lvl="0">
              <a:lnSpc>
                <a:spcPct val="110000"/>
              </a:lnSpc>
              <a:spcBef>
                <a:spcPts val="0"/>
              </a:spcBef>
              <a:spcAft>
                <a:spcPts val="800"/>
              </a:spcAft>
              <a:buClr>
                <a:schemeClr val="accent1"/>
              </a:buClr>
            </a:pPr>
            <a:r>
              <a:rPr lang="en-US" dirty="0">
                <a:solidFill>
                  <a:schemeClr val="tx2"/>
                </a:solidFill>
              </a:rPr>
              <a:t>by the US and China.</a:t>
            </a:r>
          </a:p>
        </p:txBody>
      </p:sp>
      <p:pic>
        <p:nvPicPr>
          <p:cNvPr id="5" name="Content Placeholder 4" descr="Logo, icon, company name&#10;&#10;Description automatically generated">
            <a:extLst>
              <a:ext uri="{FF2B5EF4-FFF2-40B4-BE49-F238E27FC236}">
                <a16:creationId xmlns:a16="http://schemas.microsoft.com/office/drawing/2014/main" id="{CAFD437F-B3E4-BABD-5CCE-F97D3811FBE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8659" r="-1" b="46385"/>
          <a:stretch/>
        </p:blipFill>
        <p:spPr>
          <a:xfrm>
            <a:off x="6466882" y="0"/>
            <a:ext cx="5722070" cy="3461697"/>
          </a:xfrm>
          <a:prstGeom prst="rect">
            <a:avLst/>
          </a:prstGeom>
        </p:spPr>
      </p:pic>
      <p:pic>
        <p:nvPicPr>
          <p:cNvPr id="6" name="Picture 5">
            <a:extLst>
              <a:ext uri="{FF2B5EF4-FFF2-40B4-BE49-F238E27FC236}">
                <a16:creationId xmlns:a16="http://schemas.microsoft.com/office/drawing/2014/main" id="{E65B1597-D3D8-3D04-AE5C-7804A71B6BA2}"/>
              </a:ext>
            </a:extLst>
          </p:cNvPr>
          <p:cNvPicPr>
            <a:picLocks noChangeAspect="1"/>
          </p:cNvPicPr>
          <p:nvPr/>
        </p:nvPicPr>
        <p:blipFill rotWithShape="1">
          <a:blip r:embed="rId4"/>
          <a:srcRect l="4942" r="1664" b="-2"/>
          <a:stretch/>
        </p:blipFill>
        <p:spPr>
          <a:xfrm>
            <a:off x="4239491" y="0"/>
            <a:ext cx="7959580" cy="6858001"/>
          </a:xfrm>
          <a:prstGeom prst="rect">
            <a:avLst/>
          </a:prstGeom>
        </p:spPr>
      </p:pic>
      <p:pic>
        <p:nvPicPr>
          <p:cNvPr id="30" name="Picture 24">
            <a:extLst>
              <a:ext uri="{FF2B5EF4-FFF2-40B4-BE49-F238E27FC236}">
                <a16:creationId xmlns:a16="http://schemas.microsoft.com/office/drawing/2014/main" id="{7047E834-B9F5-403B-98C3-A4B024A641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a:off x="10820400" y="3144779"/>
            <a:ext cx="1371600" cy="2548349"/>
          </a:xfrm>
          <a:prstGeom prst="rect">
            <a:avLst/>
          </a:prstGeom>
        </p:spPr>
      </p:pic>
    </p:spTree>
    <p:extLst>
      <p:ext uri="{BB962C8B-B14F-4D97-AF65-F5344CB8AC3E}">
        <p14:creationId xmlns:p14="http://schemas.microsoft.com/office/powerpoint/2010/main" val="3554093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37442CB3-A3DE-F9D5-8D62-8C337319B21D}"/>
              </a:ext>
            </a:extLst>
          </p:cNvPr>
          <p:cNvSpPr>
            <a:spLocks noGrp="1"/>
          </p:cNvSpPr>
          <p:nvPr>
            <p:ph type="title"/>
          </p:nvPr>
        </p:nvSpPr>
        <p:spPr>
          <a:xfrm>
            <a:off x="838200" y="696307"/>
            <a:ext cx="5257800" cy="2261355"/>
          </a:xfrm>
        </p:spPr>
        <p:txBody>
          <a:bodyPr vert="horz" lIns="91440" tIns="45720" rIns="91440" bIns="45720" rtlCol="0" anchor="ctr">
            <a:normAutofit/>
          </a:bodyPr>
          <a:lstStyle/>
          <a:p>
            <a:r>
              <a:rPr lang="en-US" dirty="0">
                <a:solidFill>
                  <a:schemeClr val="tx2"/>
                </a:solidFill>
              </a:rPr>
              <a:t>CHART 2</a:t>
            </a:r>
          </a:p>
        </p:txBody>
      </p:sp>
      <p:pic>
        <p:nvPicPr>
          <p:cNvPr id="29" name="Picture 22">
            <a:extLst>
              <a:ext uri="{FF2B5EF4-FFF2-40B4-BE49-F238E27FC236}">
                <a16:creationId xmlns:a16="http://schemas.microsoft.com/office/drawing/2014/main" id="{3A0AB1E0-FFE6-4D14-96E0-C0F76F64B9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rot="16200000">
            <a:off x="36314" y="-76122"/>
            <a:ext cx="1295924" cy="1374648"/>
          </a:xfrm>
          <a:prstGeom prst="rect">
            <a:avLst/>
          </a:prstGeom>
        </p:spPr>
      </p:pic>
      <p:sp>
        <p:nvSpPr>
          <p:cNvPr id="7" name="TextBox 6">
            <a:extLst>
              <a:ext uri="{FF2B5EF4-FFF2-40B4-BE49-F238E27FC236}">
                <a16:creationId xmlns:a16="http://schemas.microsoft.com/office/drawing/2014/main" id="{FE4FC78F-DBE4-D97E-19FC-A92518DC3531}"/>
              </a:ext>
            </a:extLst>
          </p:cNvPr>
          <p:cNvSpPr txBox="1"/>
          <p:nvPr/>
        </p:nvSpPr>
        <p:spPr>
          <a:xfrm>
            <a:off x="219364" y="2421503"/>
            <a:ext cx="5257800" cy="2957665"/>
          </a:xfrm>
          <a:prstGeom prst="rect">
            <a:avLst/>
          </a:prstGeom>
        </p:spPr>
        <p:txBody>
          <a:bodyPr vert="horz" lIns="91440" tIns="45720" rIns="91440" bIns="45720" rtlCol="0">
            <a:normAutofit/>
          </a:bodyPr>
          <a:lstStyle/>
          <a:p>
            <a:pPr marL="285750" marR="0" lvl="0" indent="-228600">
              <a:lnSpc>
                <a:spcPct val="110000"/>
              </a:lnSpc>
              <a:spcBef>
                <a:spcPts val="0"/>
              </a:spcBef>
              <a:spcAft>
                <a:spcPts val="800"/>
              </a:spcAft>
              <a:buClr>
                <a:schemeClr val="accent1"/>
              </a:buClr>
              <a:buFont typeface="Arial" panose="020B0604020202020204" pitchFamily="34" charset="0"/>
              <a:buChar char="•"/>
            </a:pPr>
            <a:r>
              <a:rPr lang="en-US" b="0" dirty="0">
                <a:solidFill>
                  <a:schemeClr val="tx2"/>
                </a:solidFill>
                <a:effectLst/>
              </a:rPr>
              <a:t>We can see that the UK is the </a:t>
            </a:r>
          </a:p>
          <a:p>
            <a:pPr marL="57150" marR="0" lvl="0">
              <a:lnSpc>
                <a:spcPct val="110000"/>
              </a:lnSpc>
              <a:spcBef>
                <a:spcPts val="0"/>
              </a:spcBef>
              <a:spcAft>
                <a:spcPts val="800"/>
              </a:spcAft>
              <a:buClr>
                <a:schemeClr val="accent1"/>
              </a:buClr>
            </a:pPr>
            <a:r>
              <a:rPr lang="en-US" dirty="0">
                <a:solidFill>
                  <a:schemeClr val="tx2"/>
                </a:solidFill>
              </a:rPr>
              <a:t>leader in investing in carbon offset</a:t>
            </a:r>
          </a:p>
          <a:p>
            <a:pPr marL="57150" marR="0" lvl="0">
              <a:lnSpc>
                <a:spcPct val="110000"/>
              </a:lnSpc>
              <a:spcBef>
                <a:spcPts val="0"/>
              </a:spcBef>
              <a:spcAft>
                <a:spcPts val="800"/>
              </a:spcAft>
              <a:buClr>
                <a:schemeClr val="accent1"/>
              </a:buClr>
            </a:pPr>
            <a:r>
              <a:rPr lang="en-US" dirty="0">
                <a:solidFill>
                  <a:schemeClr val="tx2"/>
                </a:solidFill>
              </a:rPr>
              <a:t>projects. In general, Europe is doing</a:t>
            </a:r>
          </a:p>
          <a:p>
            <a:pPr marL="57150" marR="0" lvl="0">
              <a:lnSpc>
                <a:spcPct val="110000"/>
              </a:lnSpc>
              <a:spcBef>
                <a:spcPts val="0"/>
              </a:spcBef>
              <a:spcAft>
                <a:spcPts val="800"/>
              </a:spcAft>
              <a:buClr>
                <a:schemeClr val="accent1"/>
              </a:buClr>
            </a:pPr>
            <a:r>
              <a:rPr lang="en-US" dirty="0">
                <a:solidFill>
                  <a:schemeClr val="tx2"/>
                </a:solidFill>
              </a:rPr>
              <a:t>really well.</a:t>
            </a:r>
          </a:p>
          <a:p>
            <a:pPr marL="342900" marR="0" lvl="0" indent="-285750">
              <a:lnSpc>
                <a:spcPct val="110000"/>
              </a:lnSpc>
              <a:spcBef>
                <a:spcPts val="0"/>
              </a:spcBef>
              <a:spcAft>
                <a:spcPts val="800"/>
              </a:spcAft>
              <a:buClr>
                <a:schemeClr val="accent1"/>
              </a:buClr>
              <a:buFont typeface="Arial" panose="020B0604020202020204" pitchFamily="34" charset="0"/>
              <a:buChar char="•"/>
            </a:pPr>
            <a:r>
              <a:rPr lang="en-US" dirty="0">
                <a:solidFill>
                  <a:schemeClr val="tx2"/>
                </a:solidFill>
              </a:rPr>
              <a:t>Even Japan is doing well consider-</a:t>
            </a:r>
          </a:p>
          <a:p>
            <a:pPr marL="57150" marR="0" lvl="0">
              <a:lnSpc>
                <a:spcPct val="110000"/>
              </a:lnSpc>
              <a:spcBef>
                <a:spcPts val="0"/>
              </a:spcBef>
              <a:spcAft>
                <a:spcPts val="800"/>
              </a:spcAft>
              <a:buClr>
                <a:schemeClr val="accent1"/>
              </a:buClr>
            </a:pPr>
            <a:r>
              <a:rPr lang="en-US" dirty="0">
                <a:solidFill>
                  <a:schemeClr val="tx2"/>
                </a:solidFill>
              </a:rPr>
              <a:t>-</a:t>
            </a:r>
            <a:r>
              <a:rPr lang="en-US" dirty="0" err="1">
                <a:solidFill>
                  <a:schemeClr val="tx2"/>
                </a:solidFill>
              </a:rPr>
              <a:t>ing</a:t>
            </a:r>
            <a:r>
              <a:rPr lang="en-US" dirty="0">
                <a:solidFill>
                  <a:schemeClr val="tx2"/>
                </a:solidFill>
              </a:rPr>
              <a:t> its small size.</a:t>
            </a:r>
          </a:p>
        </p:txBody>
      </p:sp>
      <p:pic>
        <p:nvPicPr>
          <p:cNvPr id="5" name="Content Placeholder 4" descr="Logo, icon, company name&#10;&#10;Description automatically generated">
            <a:extLst>
              <a:ext uri="{FF2B5EF4-FFF2-40B4-BE49-F238E27FC236}">
                <a16:creationId xmlns:a16="http://schemas.microsoft.com/office/drawing/2014/main" id="{CAFD437F-B3E4-BABD-5CCE-F97D3811FBE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8659" r="-1" b="46385"/>
          <a:stretch/>
        </p:blipFill>
        <p:spPr>
          <a:xfrm>
            <a:off x="6466882" y="0"/>
            <a:ext cx="5722070" cy="3461697"/>
          </a:xfrm>
          <a:prstGeom prst="rect">
            <a:avLst/>
          </a:prstGeom>
        </p:spPr>
      </p:pic>
      <p:pic>
        <p:nvPicPr>
          <p:cNvPr id="30" name="Picture 24">
            <a:extLst>
              <a:ext uri="{FF2B5EF4-FFF2-40B4-BE49-F238E27FC236}">
                <a16:creationId xmlns:a16="http://schemas.microsoft.com/office/drawing/2014/main" id="{7047E834-B9F5-403B-98C3-A4B024A641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a:off x="10820400" y="3144779"/>
            <a:ext cx="1371600" cy="2548349"/>
          </a:xfrm>
          <a:prstGeom prst="rect">
            <a:avLst/>
          </a:prstGeom>
        </p:spPr>
      </p:pic>
      <p:pic>
        <p:nvPicPr>
          <p:cNvPr id="19" name="Picture 18">
            <a:extLst>
              <a:ext uri="{FF2B5EF4-FFF2-40B4-BE49-F238E27FC236}">
                <a16:creationId xmlns:a16="http://schemas.microsoft.com/office/drawing/2014/main" id="{EB3553A0-25F8-122F-92D7-1CAB16E06314}"/>
              </a:ext>
            </a:extLst>
          </p:cNvPr>
          <p:cNvPicPr>
            <a:picLocks noChangeAspect="1"/>
          </p:cNvPicPr>
          <p:nvPr/>
        </p:nvPicPr>
        <p:blipFill>
          <a:blip r:embed="rId5"/>
          <a:stretch>
            <a:fillRect/>
          </a:stretch>
        </p:blipFill>
        <p:spPr>
          <a:xfrm>
            <a:off x="4292352" y="0"/>
            <a:ext cx="7899647" cy="6834155"/>
          </a:xfrm>
          <a:prstGeom prst="rect">
            <a:avLst/>
          </a:prstGeom>
        </p:spPr>
      </p:pic>
    </p:spTree>
    <p:extLst>
      <p:ext uri="{BB962C8B-B14F-4D97-AF65-F5344CB8AC3E}">
        <p14:creationId xmlns:p14="http://schemas.microsoft.com/office/powerpoint/2010/main" val="260645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37442CB3-A3DE-F9D5-8D62-8C337319B21D}"/>
              </a:ext>
            </a:extLst>
          </p:cNvPr>
          <p:cNvSpPr>
            <a:spLocks noGrp="1"/>
          </p:cNvSpPr>
          <p:nvPr>
            <p:ph type="title"/>
          </p:nvPr>
        </p:nvSpPr>
        <p:spPr>
          <a:xfrm>
            <a:off x="838200" y="696307"/>
            <a:ext cx="5257800" cy="2261355"/>
          </a:xfrm>
        </p:spPr>
        <p:txBody>
          <a:bodyPr vert="horz" lIns="91440" tIns="45720" rIns="91440" bIns="45720" rtlCol="0" anchor="ctr">
            <a:normAutofit/>
          </a:bodyPr>
          <a:lstStyle/>
          <a:p>
            <a:r>
              <a:rPr lang="en-US" dirty="0">
                <a:solidFill>
                  <a:schemeClr val="tx2"/>
                </a:solidFill>
              </a:rPr>
              <a:t>CHART 3</a:t>
            </a:r>
          </a:p>
        </p:txBody>
      </p:sp>
      <p:pic>
        <p:nvPicPr>
          <p:cNvPr id="29" name="Picture 22">
            <a:extLst>
              <a:ext uri="{FF2B5EF4-FFF2-40B4-BE49-F238E27FC236}">
                <a16:creationId xmlns:a16="http://schemas.microsoft.com/office/drawing/2014/main" id="{3A0AB1E0-FFE6-4D14-96E0-C0F76F64B9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rot="16200000">
            <a:off x="36314" y="-76122"/>
            <a:ext cx="1295924" cy="1374648"/>
          </a:xfrm>
          <a:prstGeom prst="rect">
            <a:avLst/>
          </a:prstGeom>
        </p:spPr>
      </p:pic>
      <p:sp>
        <p:nvSpPr>
          <p:cNvPr id="7" name="TextBox 6">
            <a:extLst>
              <a:ext uri="{FF2B5EF4-FFF2-40B4-BE49-F238E27FC236}">
                <a16:creationId xmlns:a16="http://schemas.microsoft.com/office/drawing/2014/main" id="{FE4FC78F-DBE4-D97E-19FC-A92518DC3531}"/>
              </a:ext>
            </a:extLst>
          </p:cNvPr>
          <p:cNvSpPr txBox="1"/>
          <p:nvPr/>
        </p:nvSpPr>
        <p:spPr>
          <a:xfrm>
            <a:off x="219364" y="2421503"/>
            <a:ext cx="5257800" cy="3997770"/>
          </a:xfrm>
          <a:prstGeom prst="rect">
            <a:avLst/>
          </a:prstGeom>
        </p:spPr>
        <p:txBody>
          <a:bodyPr vert="horz" lIns="91440" tIns="45720" rIns="91440" bIns="45720" rtlCol="0">
            <a:normAutofit fontScale="85000" lnSpcReduction="10000"/>
          </a:bodyPr>
          <a:lstStyle/>
          <a:p>
            <a:pPr marL="285750" marR="0" lvl="0" indent="-228600">
              <a:lnSpc>
                <a:spcPct val="110000"/>
              </a:lnSpc>
              <a:spcBef>
                <a:spcPts val="0"/>
              </a:spcBef>
              <a:spcAft>
                <a:spcPts val="800"/>
              </a:spcAft>
              <a:buClr>
                <a:schemeClr val="accent1"/>
              </a:buClr>
              <a:buFont typeface="Arial" panose="020B0604020202020204" pitchFamily="34" charset="0"/>
              <a:buChar char="•"/>
            </a:pPr>
            <a:r>
              <a:rPr lang="en-US" dirty="0">
                <a:solidFill>
                  <a:schemeClr val="tx2"/>
                </a:solidFill>
              </a:rPr>
              <a:t>Here we can see that, for public </a:t>
            </a:r>
          </a:p>
          <a:p>
            <a:pPr marL="57150" marR="0" lvl="0">
              <a:lnSpc>
                <a:spcPct val="110000"/>
              </a:lnSpc>
              <a:spcBef>
                <a:spcPts val="0"/>
              </a:spcBef>
              <a:spcAft>
                <a:spcPts val="800"/>
              </a:spcAft>
              <a:buClr>
                <a:schemeClr val="accent1"/>
              </a:buClr>
            </a:pPr>
            <a:r>
              <a:rPr lang="en-US" dirty="0">
                <a:solidFill>
                  <a:schemeClr val="tx2"/>
                </a:solidFill>
              </a:rPr>
              <a:t>transportation, the major carbon</a:t>
            </a:r>
          </a:p>
          <a:p>
            <a:pPr marL="57150" marR="0" lvl="0">
              <a:lnSpc>
                <a:spcPct val="110000"/>
              </a:lnSpc>
              <a:spcBef>
                <a:spcPts val="0"/>
              </a:spcBef>
              <a:spcAft>
                <a:spcPts val="800"/>
              </a:spcAft>
              <a:buClr>
                <a:schemeClr val="accent1"/>
              </a:buClr>
            </a:pPr>
            <a:r>
              <a:rPr lang="en-US" dirty="0">
                <a:solidFill>
                  <a:schemeClr val="tx2"/>
                </a:solidFill>
              </a:rPr>
              <a:t>based pollutant is carbon dioxide.</a:t>
            </a:r>
          </a:p>
          <a:p>
            <a:pPr marL="342900" marR="0" lvl="0" indent="-285750">
              <a:lnSpc>
                <a:spcPct val="110000"/>
              </a:lnSpc>
              <a:spcBef>
                <a:spcPts val="0"/>
              </a:spcBef>
              <a:spcAft>
                <a:spcPts val="800"/>
              </a:spcAft>
              <a:buClr>
                <a:schemeClr val="accent1"/>
              </a:buClr>
              <a:buFont typeface="Arial" panose="020B0604020202020204" pitchFamily="34" charset="0"/>
              <a:buChar char="•"/>
            </a:pPr>
            <a:r>
              <a:rPr lang="en-US" dirty="0">
                <a:solidFill>
                  <a:schemeClr val="tx2"/>
                </a:solidFill>
              </a:rPr>
              <a:t>Another interesting thing we </a:t>
            </a:r>
          </a:p>
          <a:p>
            <a:pPr marL="57150" marR="0" lvl="0">
              <a:lnSpc>
                <a:spcPct val="110000"/>
              </a:lnSpc>
              <a:spcBef>
                <a:spcPts val="0"/>
              </a:spcBef>
              <a:spcAft>
                <a:spcPts val="800"/>
              </a:spcAft>
              <a:buClr>
                <a:schemeClr val="accent1"/>
              </a:buClr>
            </a:pPr>
            <a:r>
              <a:rPr lang="en-US" dirty="0">
                <a:solidFill>
                  <a:schemeClr val="tx2"/>
                </a:solidFill>
              </a:rPr>
              <a:t>observed was that Ireland emits</a:t>
            </a:r>
          </a:p>
          <a:p>
            <a:pPr marL="57150" marR="0" lvl="0">
              <a:lnSpc>
                <a:spcPct val="110000"/>
              </a:lnSpc>
              <a:spcBef>
                <a:spcPts val="0"/>
              </a:spcBef>
              <a:spcAft>
                <a:spcPts val="800"/>
              </a:spcAft>
              <a:buClr>
                <a:schemeClr val="accent1"/>
              </a:buClr>
            </a:pPr>
            <a:r>
              <a:rPr lang="en-US" dirty="0">
                <a:solidFill>
                  <a:schemeClr val="tx2"/>
                </a:solidFill>
              </a:rPr>
              <a:t>more than twice the amount of carbon</a:t>
            </a:r>
          </a:p>
          <a:p>
            <a:pPr marL="57150" marR="0" lvl="0">
              <a:lnSpc>
                <a:spcPct val="110000"/>
              </a:lnSpc>
              <a:spcBef>
                <a:spcPts val="0"/>
              </a:spcBef>
              <a:spcAft>
                <a:spcPts val="800"/>
              </a:spcAft>
              <a:buClr>
                <a:schemeClr val="accent1"/>
              </a:buClr>
            </a:pPr>
            <a:r>
              <a:rPr lang="en-US" dirty="0">
                <a:solidFill>
                  <a:schemeClr val="tx2"/>
                </a:solidFill>
              </a:rPr>
              <a:t>emitted by Brazil even though the </a:t>
            </a:r>
          </a:p>
          <a:p>
            <a:pPr marL="57150" marR="0" lvl="0">
              <a:lnSpc>
                <a:spcPct val="110000"/>
              </a:lnSpc>
              <a:spcBef>
                <a:spcPts val="0"/>
              </a:spcBef>
              <a:spcAft>
                <a:spcPts val="800"/>
              </a:spcAft>
              <a:buClr>
                <a:schemeClr val="accent1"/>
              </a:buClr>
            </a:pPr>
            <a:r>
              <a:rPr lang="en-US" dirty="0">
                <a:solidFill>
                  <a:schemeClr val="tx2"/>
                </a:solidFill>
              </a:rPr>
              <a:t>latter is way bigger.</a:t>
            </a:r>
          </a:p>
          <a:p>
            <a:pPr marL="342900" marR="0" lvl="0" indent="-285750">
              <a:lnSpc>
                <a:spcPct val="110000"/>
              </a:lnSpc>
              <a:spcBef>
                <a:spcPts val="0"/>
              </a:spcBef>
              <a:spcAft>
                <a:spcPts val="800"/>
              </a:spcAft>
              <a:buClr>
                <a:schemeClr val="accent1"/>
              </a:buClr>
              <a:buFont typeface="Arial" panose="020B0604020202020204" pitchFamily="34" charset="0"/>
              <a:buChar char="•"/>
            </a:pPr>
            <a:r>
              <a:rPr lang="en-US" dirty="0">
                <a:solidFill>
                  <a:schemeClr val="tx2"/>
                </a:solidFill>
              </a:rPr>
              <a:t>We also found that one unit of N2O</a:t>
            </a:r>
          </a:p>
          <a:p>
            <a:pPr marL="57150" marR="0" lvl="0">
              <a:lnSpc>
                <a:spcPct val="110000"/>
              </a:lnSpc>
              <a:spcBef>
                <a:spcPts val="0"/>
              </a:spcBef>
              <a:spcAft>
                <a:spcPts val="800"/>
              </a:spcAft>
              <a:buClr>
                <a:schemeClr val="accent1"/>
              </a:buClr>
            </a:pPr>
            <a:r>
              <a:rPr lang="en-US" dirty="0">
                <a:solidFill>
                  <a:schemeClr val="tx2"/>
                </a:solidFill>
              </a:rPr>
              <a:t>is equivalent to 298 units of CO2 so</a:t>
            </a:r>
          </a:p>
          <a:p>
            <a:pPr marL="57150" marR="0" lvl="0">
              <a:lnSpc>
                <a:spcPct val="110000"/>
              </a:lnSpc>
              <a:spcBef>
                <a:spcPts val="0"/>
              </a:spcBef>
              <a:spcAft>
                <a:spcPts val="800"/>
              </a:spcAft>
              <a:buClr>
                <a:schemeClr val="accent1"/>
              </a:buClr>
            </a:pPr>
            <a:r>
              <a:rPr lang="en-US" dirty="0">
                <a:solidFill>
                  <a:schemeClr val="tx2"/>
                </a:solidFill>
              </a:rPr>
              <a:t>we will factor in other pollutants in later</a:t>
            </a:r>
          </a:p>
          <a:p>
            <a:pPr marL="57150" marR="0" lvl="0">
              <a:lnSpc>
                <a:spcPct val="110000"/>
              </a:lnSpc>
              <a:spcBef>
                <a:spcPts val="0"/>
              </a:spcBef>
              <a:spcAft>
                <a:spcPts val="800"/>
              </a:spcAft>
              <a:buClr>
                <a:schemeClr val="accent1"/>
              </a:buClr>
            </a:pPr>
            <a:r>
              <a:rPr lang="en-US" dirty="0">
                <a:solidFill>
                  <a:schemeClr val="tx2"/>
                </a:solidFill>
              </a:rPr>
              <a:t>stages of the analysis.</a:t>
            </a:r>
          </a:p>
        </p:txBody>
      </p:sp>
      <p:pic>
        <p:nvPicPr>
          <p:cNvPr id="5" name="Content Placeholder 4" descr="Logo, icon, company name&#10;&#10;Description automatically generated">
            <a:extLst>
              <a:ext uri="{FF2B5EF4-FFF2-40B4-BE49-F238E27FC236}">
                <a16:creationId xmlns:a16="http://schemas.microsoft.com/office/drawing/2014/main" id="{CAFD437F-B3E4-BABD-5CCE-F97D3811FBE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8659" r="-1" b="46385"/>
          <a:stretch/>
        </p:blipFill>
        <p:spPr>
          <a:xfrm>
            <a:off x="6466882" y="0"/>
            <a:ext cx="5722070" cy="3461697"/>
          </a:xfrm>
          <a:prstGeom prst="rect">
            <a:avLst/>
          </a:prstGeom>
        </p:spPr>
      </p:pic>
      <p:pic>
        <p:nvPicPr>
          <p:cNvPr id="30" name="Picture 24">
            <a:extLst>
              <a:ext uri="{FF2B5EF4-FFF2-40B4-BE49-F238E27FC236}">
                <a16:creationId xmlns:a16="http://schemas.microsoft.com/office/drawing/2014/main" id="{7047E834-B9F5-403B-98C3-A4B024A641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a:off x="10820400" y="3144779"/>
            <a:ext cx="1371600" cy="2548349"/>
          </a:xfrm>
          <a:prstGeom prst="rect">
            <a:avLst/>
          </a:prstGeom>
        </p:spPr>
      </p:pic>
      <p:pic>
        <p:nvPicPr>
          <p:cNvPr id="3" name="Picture 2" descr="Chart, bar chart">
            <a:extLst>
              <a:ext uri="{FF2B5EF4-FFF2-40B4-BE49-F238E27FC236}">
                <a16:creationId xmlns:a16="http://schemas.microsoft.com/office/drawing/2014/main" id="{D6BF10FB-C57F-4F13-0F70-5627947E83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1091" y="0"/>
            <a:ext cx="7847861" cy="6858000"/>
          </a:xfrm>
          <a:prstGeom prst="rect">
            <a:avLst/>
          </a:prstGeom>
        </p:spPr>
      </p:pic>
    </p:spTree>
    <p:extLst>
      <p:ext uri="{BB962C8B-B14F-4D97-AF65-F5344CB8AC3E}">
        <p14:creationId xmlns:p14="http://schemas.microsoft.com/office/powerpoint/2010/main" val="3559095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37442CB3-A3DE-F9D5-8D62-8C337319B21D}"/>
              </a:ext>
            </a:extLst>
          </p:cNvPr>
          <p:cNvSpPr>
            <a:spLocks noGrp="1"/>
          </p:cNvSpPr>
          <p:nvPr>
            <p:ph type="title"/>
          </p:nvPr>
        </p:nvSpPr>
        <p:spPr>
          <a:xfrm>
            <a:off x="838200" y="696307"/>
            <a:ext cx="5257800" cy="2261355"/>
          </a:xfrm>
        </p:spPr>
        <p:txBody>
          <a:bodyPr vert="horz" lIns="91440" tIns="45720" rIns="91440" bIns="45720" rtlCol="0" anchor="ctr">
            <a:normAutofit/>
          </a:bodyPr>
          <a:lstStyle/>
          <a:p>
            <a:r>
              <a:rPr lang="en-US" dirty="0">
                <a:solidFill>
                  <a:schemeClr val="tx2"/>
                </a:solidFill>
              </a:rPr>
              <a:t>CHART 4</a:t>
            </a:r>
          </a:p>
        </p:txBody>
      </p:sp>
      <p:pic>
        <p:nvPicPr>
          <p:cNvPr id="29" name="Picture 22">
            <a:extLst>
              <a:ext uri="{FF2B5EF4-FFF2-40B4-BE49-F238E27FC236}">
                <a16:creationId xmlns:a16="http://schemas.microsoft.com/office/drawing/2014/main" id="{3A0AB1E0-FFE6-4D14-96E0-C0F76F64B9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rot="16200000">
            <a:off x="36314" y="-76122"/>
            <a:ext cx="1295924" cy="1374648"/>
          </a:xfrm>
          <a:prstGeom prst="rect">
            <a:avLst/>
          </a:prstGeom>
        </p:spPr>
      </p:pic>
      <p:sp>
        <p:nvSpPr>
          <p:cNvPr id="7" name="TextBox 6">
            <a:extLst>
              <a:ext uri="{FF2B5EF4-FFF2-40B4-BE49-F238E27FC236}">
                <a16:creationId xmlns:a16="http://schemas.microsoft.com/office/drawing/2014/main" id="{FE4FC78F-DBE4-D97E-19FC-A92518DC3531}"/>
              </a:ext>
            </a:extLst>
          </p:cNvPr>
          <p:cNvSpPr txBox="1"/>
          <p:nvPr/>
        </p:nvSpPr>
        <p:spPr>
          <a:xfrm>
            <a:off x="219364" y="2421503"/>
            <a:ext cx="5257800" cy="3997770"/>
          </a:xfrm>
          <a:prstGeom prst="rect">
            <a:avLst/>
          </a:prstGeom>
        </p:spPr>
        <p:txBody>
          <a:bodyPr vert="horz" lIns="91440" tIns="45720" rIns="91440" bIns="45720" rtlCol="0">
            <a:normAutofit fontScale="70000" lnSpcReduction="20000"/>
          </a:bodyPr>
          <a:lstStyle/>
          <a:p>
            <a:pPr marL="285750" marR="0" lvl="0" indent="-228600">
              <a:lnSpc>
                <a:spcPct val="110000"/>
              </a:lnSpc>
              <a:spcBef>
                <a:spcPts val="0"/>
              </a:spcBef>
              <a:spcAft>
                <a:spcPts val="800"/>
              </a:spcAft>
              <a:buClr>
                <a:schemeClr val="accent1"/>
              </a:buClr>
              <a:buFont typeface="Arial" panose="020B0604020202020204" pitchFamily="34" charset="0"/>
              <a:buChar char="•"/>
            </a:pPr>
            <a:r>
              <a:rPr lang="en-US" dirty="0">
                <a:solidFill>
                  <a:schemeClr val="tx2"/>
                </a:solidFill>
              </a:rPr>
              <a:t>We can see that, the maximum</a:t>
            </a:r>
          </a:p>
          <a:p>
            <a:pPr marL="57150" marR="0" lvl="0">
              <a:lnSpc>
                <a:spcPct val="110000"/>
              </a:lnSpc>
              <a:spcBef>
                <a:spcPts val="0"/>
              </a:spcBef>
              <a:spcAft>
                <a:spcPts val="800"/>
              </a:spcAft>
              <a:buClr>
                <a:schemeClr val="accent1"/>
              </a:buClr>
            </a:pPr>
            <a:r>
              <a:rPr lang="en-US" dirty="0">
                <a:solidFill>
                  <a:schemeClr val="tx2"/>
                </a:solidFill>
              </a:rPr>
              <a:t>number of carbon credits</a:t>
            </a:r>
          </a:p>
          <a:p>
            <a:pPr marL="57150" marR="0" lvl="0">
              <a:lnSpc>
                <a:spcPct val="110000"/>
              </a:lnSpc>
              <a:spcBef>
                <a:spcPts val="0"/>
              </a:spcBef>
              <a:spcAft>
                <a:spcPts val="800"/>
              </a:spcAft>
              <a:buClr>
                <a:schemeClr val="accent1"/>
              </a:buClr>
            </a:pPr>
            <a:r>
              <a:rPr lang="en-US" dirty="0">
                <a:solidFill>
                  <a:schemeClr val="tx2"/>
                </a:solidFill>
              </a:rPr>
              <a:t>issued and retired are in the</a:t>
            </a:r>
          </a:p>
          <a:p>
            <a:pPr marL="57150" marR="0" lvl="0">
              <a:lnSpc>
                <a:spcPct val="110000"/>
              </a:lnSpc>
              <a:spcBef>
                <a:spcPts val="0"/>
              </a:spcBef>
              <a:spcAft>
                <a:spcPts val="800"/>
              </a:spcAft>
              <a:buClr>
                <a:schemeClr val="accent1"/>
              </a:buClr>
            </a:pPr>
            <a:r>
              <a:rPr lang="en-US" dirty="0">
                <a:solidFill>
                  <a:schemeClr val="tx2"/>
                </a:solidFill>
              </a:rPr>
              <a:t>renewable energy sector </a:t>
            </a:r>
          </a:p>
          <a:p>
            <a:pPr marL="57150" marR="0" lvl="0">
              <a:lnSpc>
                <a:spcPct val="110000"/>
              </a:lnSpc>
              <a:spcBef>
                <a:spcPts val="0"/>
              </a:spcBef>
              <a:spcAft>
                <a:spcPts val="800"/>
              </a:spcAft>
              <a:buClr>
                <a:schemeClr val="accent1"/>
              </a:buClr>
            </a:pPr>
            <a:r>
              <a:rPr lang="en-US" dirty="0">
                <a:solidFill>
                  <a:schemeClr val="tx2"/>
                </a:solidFill>
              </a:rPr>
              <a:t>followed by forestry and land use..</a:t>
            </a:r>
          </a:p>
          <a:p>
            <a:pPr marL="342900" marR="0" lvl="0" indent="-285750">
              <a:lnSpc>
                <a:spcPct val="110000"/>
              </a:lnSpc>
              <a:spcBef>
                <a:spcPts val="0"/>
              </a:spcBef>
              <a:spcAft>
                <a:spcPts val="800"/>
              </a:spcAft>
              <a:buClr>
                <a:schemeClr val="accent1"/>
              </a:buClr>
              <a:buFont typeface="Arial" panose="020B0604020202020204" pitchFamily="34" charset="0"/>
              <a:buChar char="•"/>
            </a:pPr>
            <a:r>
              <a:rPr lang="en-US" dirty="0">
                <a:solidFill>
                  <a:schemeClr val="tx2"/>
                </a:solidFill>
              </a:rPr>
              <a:t>Afforestation is an obvious way</a:t>
            </a:r>
          </a:p>
          <a:p>
            <a:pPr marL="57150" marR="0" lvl="0">
              <a:lnSpc>
                <a:spcPct val="110000"/>
              </a:lnSpc>
              <a:spcBef>
                <a:spcPts val="0"/>
              </a:spcBef>
              <a:spcAft>
                <a:spcPts val="800"/>
              </a:spcAft>
              <a:buClr>
                <a:schemeClr val="accent1"/>
              </a:buClr>
            </a:pPr>
            <a:r>
              <a:rPr lang="en-US" dirty="0">
                <a:solidFill>
                  <a:schemeClr val="tx2"/>
                </a:solidFill>
              </a:rPr>
              <a:t>of offsetting your carbon emissions</a:t>
            </a:r>
          </a:p>
          <a:p>
            <a:pPr marL="57150" marR="0" lvl="0">
              <a:lnSpc>
                <a:spcPct val="110000"/>
              </a:lnSpc>
              <a:spcBef>
                <a:spcPts val="0"/>
              </a:spcBef>
              <a:spcAft>
                <a:spcPts val="800"/>
              </a:spcAft>
              <a:buClr>
                <a:schemeClr val="accent1"/>
              </a:buClr>
            </a:pPr>
            <a:r>
              <a:rPr lang="en-US" dirty="0">
                <a:solidFill>
                  <a:schemeClr val="tx2"/>
                </a:solidFill>
              </a:rPr>
              <a:t>but renewable energy was a bit</a:t>
            </a:r>
          </a:p>
          <a:p>
            <a:pPr marL="57150" marR="0" lvl="0">
              <a:lnSpc>
                <a:spcPct val="110000"/>
              </a:lnSpc>
              <a:spcBef>
                <a:spcPts val="0"/>
              </a:spcBef>
              <a:spcAft>
                <a:spcPts val="800"/>
              </a:spcAft>
              <a:buClr>
                <a:schemeClr val="accent1"/>
              </a:buClr>
            </a:pPr>
            <a:r>
              <a:rPr lang="en-US" dirty="0">
                <a:solidFill>
                  <a:schemeClr val="tx2"/>
                </a:solidFill>
              </a:rPr>
              <a:t>surprising . After some research,</a:t>
            </a:r>
          </a:p>
          <a:p>
            <a:pPr marL="57150" marR="0" lvl="0">
              <a:lnSpc>
                <a:spcPct val="110000"/>
              </a:lnSpc>
              <a:spcBef>
                <a:spcPts val="0"/>
              </a:spcBef>
              <a:spcAft>
                <a:spcPts val="800"/>
              </a:spcAft>
              <a:buClr>
                <a:schemeClr val="accent1"/>
              </a:buClr>
            </a:pPr>
            <a:r>
              <a:rPr lang="en-US" dirty="0">
                <a:solidFill>
                  <a:schemeClr val="tx2"/>
                </a:solidFill>
              </a:rPr>
              <a:t>we found that renewable energy</a:t>
            </a:r>
          </a:p>
          <a:p>
            <a:pPr marL="57150" marR="0" lvl="0">
              <a:lnSpc>
                <a:spcPct val="110000"/>
              </a:lnSpc>
              <a:spcBef>
                <a:spcPts val="0"/>
              </a:spcBef>
              <a:spcAft>
                <a:spcPts val="800"/>
              </a:spcAft>
              <a:buClr>
                <a:schemeClr val="accent1"/>
              </a:buClr>
            </a:pPr>
            <a:r>
              <a:rPr lang="en-US" dirty="0">
                <a:solidFill>
                  <a:schemeClr val="tx2"/>
                </a:solidFill>
              </a:rPr>
              <a:t>projects not only help offset carbon</a:t>
            </a:r>
          </a:p>
          <a:p>
            <a:pPr marL="57150" marR="0" lvl="0">
              <a:lnSpc>
                <a:spcPct val="110000"/>
              </a:lnSpc>
              <a:spcBef>
                <a:spcPts val="0"/>
              </a:spcBef>
              <a:spcAft>
                <a:spcPts val="800"/>
              </a:spcAft>
              <a:buClr>
                <a:schemeClr val="accent1"/>
              </a:buClr>
            </a:pPr>
            <a:r>
              <a:rPr lang="en-US" dirty="0">
                <a:solidFill>
                  <a:schemeClr val="tx2"/>
                </a:solidFill>
              </a:rPr>
              <a:t>emissions but also generate a lot of</a:t>
            </a:r>
          </a:p>
          <a:p>
            <a:pPr marL="57150" marR="0" lvl="0">
              <a:lnSpc>
                <a:spcPct val="110000"/>
              </a:lnSpc>
              <a:spcBef>
                <a:spcPts val="0"/>
              </a:spcBef>
              <a:spcAft>
                <a:spcPts val="800"/>
              </a:spcAft>
              <a:buClr>
                <a:schemeClr val="accent1"/>
              </a:buClr>
            </a:pPr>
            <a:r>
              <a:rPr lang="en-US" dirty="0">
                <a:solidFill>
                  <a:schemeClr val="tx2"/>
                </a:solidFill>
              </a:rPr>
              <a:t>revenue by selling energy and that is</a:t>
            </a:r>
          </a:p>
          <a:p>
            <a:pPr marL="57150" marR="0" lvl="0">
              <a:lnSpc>
                <a:spcPct val="110000"/>
              </a:lnSpc>
              <a:spcBef>
                <a:spcPts val="0"/>
              </a:spcBef>
              <a:spcAft>
                <a:spcPts val="800"/>
              </a:spcAft>
              <a:buClr>
                <a:schemeClr val="accent1"/>
              </a:buClr>
            </a:pPr>
            <a:r>
              <a:rPr lang="en-US" dirty="0">
                <a:solidFill>
                  <a:schemeClr val="tx2"/>
                </a:solidFill>
              </a:rPr>
              <a:t>why they are popular.</a:t>
            </a:r>
          </a:p>
        </p:txBody>
      </p:sp>
      <p:pic>
        <p:nvPicPr>
          <p:cNvPr id="5" name="Content Placeholder 4" descr="Logo, icon, company name&#10;&#10;Description automatically generated">
            <a:extLst>
              <a:ext uri="{FF2B5EF4-FFF2-40B4-BE49-F238E27FC236}">
                <a16:creationId xmlns:a16="http://schemas.microsoft.com/office/drawing/2014/main" id="{CAFD437F-B3E4-BABD-5CCE-F97D3811FBE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8659" r="-1" b="46385"/>
          <a:stretch/>
        </p:blipFill>
        <p:spPr>
          <a:xfrm>
            <a:off x="6466882" y="0"/>
            <a:ext cx="5722070" cy="3461697"/>
          </a:xfrm>
          <a:prstGeom prst="rect">
            <a:avLst/>
          </a:prstGeom>
        </p:spPr>
      </p:pic>
      <p:pic>
        <p:nvPicPr>
          <p:cNvPr id="30" name="Picture 24">
            <a:extLst>
              <a:ext uri="{FF2B5EF4-FFF2-40B4-BE49-F238E27FC236}">
                <a16:creationId xmlns:a16="http://schemas.microsoft.com/office/drawing/2014/main" id="{7047E834-B9F5-403B-98C3-A4B024A641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a:off x="10820400" y="3144779"/>
            <a:ext cx="1371600" cy="2548349"/>
          </a:xfrm>
          <a:prstGeom prst="rect">
            <a:avLst/>
          </a:prstGeom>
        </p:spPr>
      </p:pic>
      <p:pic>
        <p:nvPicPr>
          <p:cNvPr id="6" name="Picture 5" descr="Chart, line chart">
            <a:extLst>
              <a:ext uri="{FF2B5EF4-FFF2-40B4-BE49-F238E27FC236}">
                <a16:creationId xmlns:a16="http://schemas.microsoft.com/office/drawing/2014/main" id="{55A281B5-69D8-CD43-F62F-FC22A52200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3090" y="1"/>
            <a:ext cx="8355861" cy="6858000"/>
          </a:xfrm>
          <a:prstGeom prst="rect">
            <a:avLst/>
          </a:prstGeom>
        </p:spPr>
      </p:pic>
    </p:spTree>
    <p:extLst>
      <p:ext uri="{BB962C8B-B14F-4D97-AF65-F5344CB8AC3E}">
        <p14:creationId xmlns:p14="http://schemas.microsoft.com/office/powerpoint/2010/main" val="493041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7" name="TextBox 6">
            <a:extLst>
              <a:ext uri="{FF2B5EF4-FFF2-40B4-BE49-F238E27FC236}">
                <a16:creationId xmlns:a16="http://schemas.microsoft.com/office/drawing/2014/main" id="{FE4FC78F-DBE4-D97E-19FC-A92518DC3531}"/>
              </a:ext>
            </a:extLst>
          </p:cNvPr>
          <p:cNvSpPr txBox="1"/>
          <p:nvPr/>
        </p:nvSpPr>
        <p:spPr>
          <a:xfrm>
            <a:off x="2005622" y="2550236"/>
            <a:ext cx="8987936" cy="1443600"/>
          </a:xfrm>
          <a:prstGeom prst="rect">
            <a:avLst/>
          </a:prstGeom>
          <a:noFill/>
        </p:spPr>
        <p:txBody>
          <a:bodyPr wrap="square">
            <a:spAutoFit/>
          </a:bodyPr>
          <a:lstStyle/>
          <a:p>
            <a:pPr marR="0" lvl="0">
              <a:lnSpc>
                <a:spcPct val="107000"/>
              </a:lnSpc>
              <a:spcBef>
                <a:spcPts val="0"/>
              </a:spcBef>
              <a:spcAft>
                <a:spcPts val="800"/>
              </a:spcAft>
            </a:pPr>
            <a:r>
              <a:rPr lang="en-CA" sz="8800" b="1" kern="0" dirty="0">
                <a:solidFill>
                  <a:srgbClr val="000000"/>
                </a:solidFill>
                <a:effectLst/>
                <a:latin typeface="Times New Roman" panose="02020603050405020304" pitchFamily="18" charset="0"/>
                <a:ea typeface="Calibri" panose="020F0502020204030204" pitchFamily="34" charset="0"/>
              </a:rPr>
              <a:t>  THANK YOU</a:t>
            </a:r>
          </a:p>
        </p:txBody>
      </p:sp>
    </p:spTree>
    <p:extLst>
      <p:ext uri="{BB962C8B-B14F-4D97-AF65-F5344CB8AC3E}">
        <p14:creationId xmlns:p14="http://schemas.microsoft.com/office/powerpoint/2010/main" val="93811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37442CB3-A3DE-F9D5-8D62-8C337319B21D}"/>
              </a:ext>
            </a:extLst>
          </p:cNvPr>
          <p:cNvSpPr>
            <a:spLocks noGrp="1"/>
          </p:cNvSpPr>
          <p:nvPr>
            <p:ph type="title"/>
          </p:nvPr>
        </p:nvSpPr>
        <p:spPr>
          <a:xfrm>
            <a:off x="838201" y="559814"/>
            <a:ext cx="10348146" cy="860676"/>
          </a:xfrm>
        </p:spPr>
        <p:txBody>
          <a:bodyPr anchor="t">
            <a:normAutofit/>
          </a:bodyPr>
          <a:lstStyle/>
          <a:p>
            <a:pPr algn="ctr"/>
            <a:r>
              <a:rPr lang="en-US">
                <a:solidFill>
                  <a:schemeClr val="tx2"/>
                </a:solidFill>
              </a:rPr>
              <a:t>PROBLEM STATEMENT</a:t>
            </a:r>
            <a:endParaRPr lang="en-US" dirty="0">
              <a:solidFill>
                <a:schemeClr val="tx2"/>
              </a:solidFill>
            </a:endParaRP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5" name="Content Placeholder 4" descr="Logo, icon, company name&#10;&#10;Description automatically generated">
            <a:extLst>
              <a:ext uri="{FF2B5EF4-FFF2-40B4-BE49-F238E27FC236}">
                <a16:creationId xmlns:a16="http://schemas.microsoft.com/office/drawing/2014/main" id="{CAFD437F-B3E4-BABD-5CCE-F97D3811FBE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038332" y="4623179"/>
            <a:ext cx="768096" cy="18653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FE4FC78F-DBE4-D97E-19FC-A92518DC3531}"/>
              </a:ext>
            </a:extLst>
          </p:cNvPr>
          <p:cNvSpPr txBox="1"/>
          <p:nvPr/>
        </p:nvSpPr>
        <p:spPr>
          <a:xfrm>
            <a:off x="1720503" y="1535750"/>
            <a:ext cx="8141395" cy="1360437"/>
          </a:xfrm>
          <a:prstGeom prst="rect">
            <a:avLst/>
          </a:prstGeom>
          <a:noFill/>
        </p:spPr>
        <p:txBody>
          <a:bodyPr wrap="square">
            <a:spAutoFit/>
          </a:bodyPr>
          <a:lstStyle/>
          <a:p>
            <a:pPr marL="285750" marR="0" lvl="0" indent="-285750">
              <a:lnSpc>
                <a:spcPct val="107000"/>
              </a:lnSpc>
              <a:spcBef>
                <a:spcPts val="0"/>
              </a:spcBef>
              <a:spcAft>
                <a:spcPts val="800"/>
              </a:spcAft>
              <a:buFont typeface="Wingdings" panose="05000000000000000000" pitchFamily="2" charset="2"/>
              <a:buChar char="§"/>
            </a:pPr>
            <a:r>
              <a:rPr lang="en-CA" sz="1800" dirty="0">
                <a:solidFill>
                  <a:srgbClr val="000000"/>
                </a:solidFill>
                <a:effectLst/>
                <a:latin typeface="Times New Roman" panose="02020603050405020304" pitchFamily="18" charset="0"/>
                <a:ea typeface="Calibri" panose="020F0502020204030204" pitchFamily="34" charset="0"/>
              </a:rPr>
              <a:t>Global warming and climate change is mostly caused by carbon dioxide emissions. </a:t>
            </a:r>
            <a:endParaRPr lang="en-CA" sz="1800" b="0" kern="0" dirty="0">
              <a:solidFill>
                <a:srgbClr val="000000"/>
              </a:solidFill>
              <a:effectLst/>
              <a:latin typeface="Times New Roman" panose="02020603050405020304" pitchFamily="18" charset="0"/>
              <a:ea typeface="Calibri" panose="020F0502020204030204" pitchFamily="34" charset="0"/>
            </a:endParaRPr>
          </a:p>
          <a:p>
            <a:pPr marL="285750" marR="0" lvl="0" indent="-285750">
              <a:lnSpc>
                <a:spcPct val="107000"/>
              </a:lnSpc>
              <a:spcBef>
                <a:spcPts val="0"/>
              </a:spcBef>
              <a:spcAft>
                <a:spcPts val="800"/>
              </a:spcAft>
              <a:buFont typeface="Wingdings" panose="05000000000000000000" pitchFamily="2" charset="2"/>
              <a:buChar char="§"/>
            </a:pPr>
            <a:r>
              <a:rPr lang="en-CA" sz="1800" b="0" kern="0" dirty="0">
                <a:solidFill>
                  <a:srgbClr val="000000"/>
                </a:solidFill>
                <a:effectLst/>
                <a:latin typeface="Times New Roman" panose="02020603050405020304" pitchFamily="18" charset="0"/>
                <a:ea typeface="Calibri" panose="020F0502020204030204" pitchFamily="34" charset="0"/>
              </a:rPr>
              <a:t>If we wish to create a future that is sustainable and ensures that everyone has access to a good standard of life, we must consider both the environmental and human welfare implications of carbon emissions. </a:t>
            </a:r>
          </a:p>
        </p:txBody>
      </p:sp>
    </p:spTree>
    <p:extLst>
      <p:ext uri="{BB962C8B-B14F-4D97-AF65-F5344CB8AC3E}">
        <p14:creationId xmlns:p14="http://schemas.microsoft.com/office/powerpoint/2010/main" val="111460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37442CB3-A3DE-F9D5-8D62-8C337319B21D}"/>
              </a:ext>
            </a:extLst>
          </p:cNvPr>
          <p:cNvSpPr>
            <a:spLocks noGrp="1"/>
          </p:cNvSpPr>
          <p:nvPr>
            <p:ph type="title"/>
          </p:nvPr>
        </p:nvSpPr>
        <p:spPr>
          <a:xfrm>
            <a:off x="838201" y="559814"/>
            <a:ext cx="10348146" cy="860676"/>
          </a:xfrm>
        </p:spPr>
        <p:txBody>
          <a:bodyPr anchor="t">
            <a:normAutofit/>
          </a:bodyPr>
          <a:lstStyle/>
          <a:p>
            <a:pPr algn="ctr"/>
            <a:r>
              <a:rPr lang="en-US" dirty="0">
                <a:solidFill>
                  <a:schemeClr val="tx2"/>
                </a:solidFill>
              </a:rPr>
              <a:t>IMPORTANCE OF PROBLEM</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5" name="Content Placeholder 4" descr="Logo, icon, company name&#10;&#10;Description automatically generated">
            <a:extLst>
              <a:ext uri="{FF2B5EF4-FFF2-40B4-BE49-F238E27FC236}">
                <a16:creationId xmlns:a16="http://schemas.microsoft.com/office/drawing/2014/main" id="{CAFD437F-B3E4-BABD-5CCE-F97D3811FBE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038332" y="4623179"/>
            <a:ext cx="768096" cy="18653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FE4FC78F-DBE4-D97E-19FC-A92518DC3531}"/>
              </a:ext>
            </a:extLst>
          </p:cNvPr>
          <p:cNvSpPr txBox="1"/>
          <p:nvPr/>
        </p:nvSpPr>
        <p:spPr>
          <a:xfrm>
            <a:off x="1556601" y="1535750"/>
            <a:ext cx="8141395" cy="2648482"/>
          </a:xfrm>
          <a:prstGeom prst="rect">
            <a:avLst/>
          </a:prstGeom>
          <a:noFill/>
        </p:spPr>
        <p:txBody>
          <a:bodyPr wrap="square">
            <a:spAutoFit/>
          </a:bodyPr>
          <a:lstStyle/>
          <a:p>
            <a:pPr marL="285750" marR="0" lvl="0" indent="-285750">
              <a:lnSpc>
                <a:spcPct val="107000"/>
              </a:lnSpc>
              <a:spcBef>
                <a:spcPts val="0"/>
              </a:spcBef>
              <a:spcAft>
                <a:spcPts val="800"/>
              </a:spcAft>
              <a:buFont typeface="Arial" panose="020B0604020202020204" pitchFamily="34" charset="0"/>
              <a:buChar char="•"/>
            </a:pPr>
            <a:r>
              <a:rPr lang="en-CA" sz="1800" b="0" kern="0" dirty="0">
                <a:solidFill>
                  <a:srgbClr val="000000"/>
                </a:solidFill>
                <a:effectLst/>
                <a:latin typeface="Times New Roman" panose="02020603050405020304" pitchFamily="18" charset="0"/>
                <a:ea typeface="Calibri" panose="020F0502020204030204" pitchFamily="34" charset="0"/>
              </a:rPr>
              <a:t>It is becoming imperative that the world needs to reduce carbon emissions effective immediately if we want to mitigate the effects of climate change. </a:t>
            </a:r>
          </a:p>
          <a:p>
            <a:pPr marL="285750" marR="0" lvl="0" indent="-285750">
              <a:lnSpc>
                <a:spcPct val="107000"/>
              </a:lnSpc>
              <a:spcBef>
                <a:spcPts val="0"/>
              </a:spcBef>
              <a:spcAft>
                <a:spcPts val="800"/>
              </a:spcAft>
              <a:buFont typeface="Arial" panose="020B0604020202020204" pitchFamily="34" charset="0"/>
              <a:buChar char="•"/>
            </a:pPr>
            <a:r>
              <a:rPr lang="en-CA" sz="1800" b="0" kern="0" dirty="0">
                <a:solidFill>
                  <a:srgbClr val="000000"/>
                </a:solidFill>
                <a:effectLst/>
                <a:latin typeface="Times New Roman" panose="02020603050405020304" pitchFamily="18" charset="0"/>
                <a:ea typeface="Calibri" panose="020F0502020204030204" pitchFamily="34" charset="0"/>
              </a:rPr>
              <a:t>Increasing CO2 emissions have detrimental and long-lasting effects on the environment. There are some individuals who argue that these emissions have traditionally been a direct result of industrialization and improving living conditions. </a:t>
            </a:r>
          </a:p>
          <a:p>
            <a:pPr marL="285750" marR="0" lvl="0" indent="-285750">
              <a:lnSpc>
                <a:spcPct val="107000"/>
              </a:lnSpc>
              <a:spcBef>
                <a:spcPts val="0"/>
              </a:spcBef>
              <a:spcAft>
                <a:spcPts val="800"/>
              </a:spcAft>
              <a:buFont typeface="Arial" panose="020B0604020202020204" pitchFamily="34" charset="0"/>
              <a:buChar char="•"/>
            </a:pPr>
            <a:r>
              <a:rPr lang="en-CA" kern="0" dirty="0">
                <a:solidFill>
                  <a:srgbClr val="000000"/>
                </a:solidFill>
                <a:latin typeface="Times New Roman" panose="02020603050405020304" pitchFamily="18" charset="0"/>
                <a:ea typeface="Calibri" panose="020F0502020204030204" pitchFamily="34" charset="0"/>
              </a:rPr>
              <a:t>Since, we cannot stop industrialization and reduce the carbon emissions, our only chance at solving this problem is through carbon offsetting.</a:t>
            </a:r>
            <a:endParaRPr lang="en-CA" sz="1800" b="0" kern="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9394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37442CB3-A3DE-F9D5-8D62-8C337319B21D}"/>
              </a:ext>
            </a:extLst>
          </p:cNvPr>
          <p:cNvSpPr>
            <a:spLocks noGrp="1"/>
          </p:cNvSpPr>
          <p:nvPr>
            <p:ph type="title"/>
          </p:nvPr>
        </p:nvSpPr>
        <p:spPr>
          <a:xfrm>
            <a:off x="838201" y="559814"/>
            <a:ext cx="10348146" cy="860676"/>
          </a:xfrm>
        </p:spPr>
        <p:txBody>
          <a:bodyPr anchor="t">
            <a:normAutofit/>
          </a:bodyPr>
          <a:lstStyle/>
          <a:p>
            <a:pPr algn="ctr"/>
            <a:r>
              <a:rPr lang="en-US" dirty="0">
                <a:solidFill>
                  <a:schemeClr val="tx2"/>
                </a:solidFill>
              </a:rPr>
              <a:t>Some important terms</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5" name="Content Placeholder 4" descr="Logo, icon, company name&#10;&#10;Description automatically generated">
            <a:extLst>
              <a:ext uri="{FF2B5EF4-FFF2-40B4-BE49-F238E27FC236}">
                <a16:creationId xmlns:a16="http://schemas.microsoft.com/office/drawing/2014/main" id="{CAFD437F-B3E4-BABD-5CCE-F97D3811FBE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038332" y="4623179"/>
            <a:ext cx="768096" cy="18653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FE4FC78F-DBE4-D97E-19FC-A92518DC3531}"/>
              </a:ext>
            </a:extLst>
          </p:cNvPr>
          <p:cNvSpPr txBox="1"/>
          <p:nvPr/>
        </p:nvSpPr>
        <p:spPr>
          <a:xfrm>
            <a:off x="1556601" y="1535750"/>
            <a:ext cx="8141395" cy="3542893"/>
          </a:xfrm>
          <a:prstGeom prst="rect">
            <a:avLst/>
          </a:prstGeom>
          <a:noFill/>
        </p:spPr>
        <p:txBody>
          <a:bodyPr wrap="square">
            <a:spAutoFit/>
          </a:bodyPr>
          <a:lstStyle/>
          <a:p>
            <a:pPr marL="285750" marR="0" lvl="0" indent="-285750">
              <a:lnSpc>
                <a:spcPct val="107000"/>
              </a:lnSpc>
              <a:spcBef>
                <a:spcPts val="0"/>
              </a:spcBef>
              <a:spcAft>
                <a:spcPts val="800"/>
              </a:spcAft>
              <a:buFont typeface="Arial" panose="020B0604020202020204" pitchFamily="34" charset="0"/>
              <a:buChar char="•"/>
            </a:pPr>
            <a:r>
              <a:rPr lang="en-CA" sz="1800" b="0" kern="0" dirty="0">
                <a:solidFill>
                  <a:srgbClr val="000000"/>
                </a:solidFill>
                <a:effectLst/>
                <a:latin typeface="Times New Roman" panose="02020603050405020304" pitchFamily="18" charset="0"/>
                <a:ea typeface="Calibri" panose="020F0502020204030204" pitchFamily="34" charset="0"/>
              </a:rPr>
              <a:t>Carbon offsetting - </a:t>
            </a:r>
            <a:r>
              <a:rPr lang="en-US" sz="1800" b="0" kern="0" dirty="0">
                <a:solidFill>
                  <a:schemeClr val="accent1"/>
                </a:solidFill>
                <a:effectLst/>
                <a:latin typeface="Times New Roman" panose="02020603050405020304" pitchFamily="18" charset="0"/>
                <a:ea typeface="Calibri" panose="020F0502020204030204" pitchFamily="34" charset="0"/>
              </a:rPr>
              <a:t>Carbon offsets occur when a polluting company buys a carbon credit to make up for the greenhouse gas it has emitted. The money should be used to fund action somewhere in the world that remove the same amount of carbon out of the air, or to prevent carbon emissions.</a:t>
            </a:r>
          </a:p>
          <a:p>
            <a:pPr marL="285750" marR="0" lvl="0" indent="-285750">
              <a:lnSpc>
                <a:spcPct val="107000"/>
              </a:lnSpc>
              <a:spcBef>
                <a:spcPts val="0"/>
              </a:spcBef>
              <a:spcAft>
                <a:spcPts val="800"/>
              </a:spcAft>
              <a:buFont typeface="Arial" panose="020B0604020202020204" pitchFamily="34" charset="0"/>
              <a:buChar char="•"/>
            </a:pPr>
            <a:r>
              <a:rPr lang="en-US" kern="0" dirty="0">
                <a:latin typeface="Times New Roman" panose="02020603050405020304" pitchFamily="18" charset="0"/>
                <a:ea typeface="Calibri" panose="020F0502020204030204" pitchFamily="34" charset="0"/>
              </a:rPr>
              <a:t>Carbon credit - </a:t>
            </a:r>
            <a:r>
              <a:rPr lang="en-US" b="0" i="0" dirty="0">
                <a:solidFill>
                  <a:schemeClr val="accent1"/>
                </a:solidFill>
                <a:effectLst/>
                <a:latin typeface="Times New Roman" panose="02020603050405020304" pitchFamily="18" charset="0"/>
                <a:cs typeface="Times New Roman" panose="02020603050405020304" pitchFamily="18" charset="0"/>
              </a:rPr>
              <a:t>Carbon credits, also known as carbon offsets, are permits that allow the owner to emit a certain amount of carbon dioxide or other greenhouse gases. One credit permits the emission of one ton of carbon dioxide or the equivalent in other greenhouse gases.</a:t>
            </a:r>
          </a:p>
          <a:p>
            <a:pPr marL="285750" marR="0" lvl="0" indent="-285750">
              <a:lnSpc>
                <a:spcPct val="107000"/>
              </a:lnSpc>
              <a:spcBef>
                <a:spcPts val="0"/>
              </a:spcBef>
              <a:spcAft>
                <a:spcPts val="800"/>
              </a:spcAft>
              <a:buFont typeface="Arial" panose="020B0604020202020204" pitchFamily="34" charset="0"/>
              <a:buChar char="•"/>
            </a:pPr>
            <a:r>
              <a:rPr lang="en-US" b="0" kern="0" dirty="0">
                <a:effectLst/>
                <a:latin typeface="SourceSansPro"/>
                <a:ea typeface="Calibri" panose="020F0502020204030204" pitchFamily="34" charset="0"/>
              </a:rPr>
              <a:t>Retirements - </a:t>
            </a:r>
            <a:r>
              <a:rPr lang="en-US" b="0" kern="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Retiring an offset means it's claimed against an individual or organization's carbon footprint, and it has been taken out of circulation to ensure it can only be claimed once.</a:t>
            </a:r>
            <a:endParaRPr lang="en-CA" sz="1800" b="0" kern="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69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37442CB3-A3DE-F9D5-8D62-8C337319B21D}"/>
              </a:ext>
            </a:extLst>
          </p:cNvPr>
          <p:cNvSpPr>
            <a:spLocks noGrp="1"/>
          </p:cNvSpPr>
          <p:nvPr>
            <p:ph type="title"/>
          </p:nvPr>
        </p:nvSpPr>
        <p:spPr>
          <a:xfrm>
            <a:off x="838201" y="559814"/>
            <a:ext cx="10348146" cy="860676"/>
          </a:xfrm>
        </p:spPr>
        <p:txBody>
          <a:bodyPr anchor="t">
            <a:normAutofit/>
          </a:bodyPr>
          <a:lstStyle/>
          <a:p>
            <a:pPr algn="ctr"/>
            <a:r>
              <a:rPr lang="en-US" dirty="0">
                <a:solidFill>
                  <a:schemeClr val="tx2"/>
                </a:solidFill>
              </a:rPr>
              <a:t>ANY PREVIOUS RESEARCH</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5" name="Content Placeholder 4" descr="Logo, icon, company name&#10;&#10;Description automatically generated">
            <a:extLst>
              <a:ext uri="{FF2B5EF4-FFF2-40B4-BE49-F238E27FC236}">
                <a16:creationId xmlns:a16="http://schemas.microsoft.com/office/drawing/2014/main" id="{CAFD437F-B3E4-BABD-5CCE-F97D3811FBE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038332" y="4623179"/>
            <a:ext cx="768096" cy="18653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FE4FC78F-DBE4-D97E-19FC-A92518DC3531}"/>
              </a:ext>
            </a:extLst>
          </p:cNvPr>
          <p:cNvSpPr txBox="1"/>
          <p:nvPr/>
        </p:nvSpPr>
        <p:spPr>
          <a:xfrm>
            <a:off x="1556601" y="1535750"/>
            <a:ext cx="8141395" cy="2158348"/>
          </a:xfrm>
          <a:prstGeom prst="rect">
            <a:avLst/>
          </a:prstGeom>
          <a:noFill/>
        </p:spPr>
        <p:txBody>
          <a:bodyPr wrap="square">
            <a:spAutoFit/>
          </a:bodyPr>
          <a:lstStyle/>
          <a:p>
            <a:pPr marL="285750" marR="0" lvl="0" indent="-285750">
              <a:lnSpc>
                <a:spcPct val="107000"/>
              </a:lnSpc>
              <a:spcBef>
                <a:spcPts val="0"/>
              </a:spcBef>
              <a:spcAft>
                <a:spcPts val="800"/>
              </a:spcAft>
              <a:buFont typeface="Arial" panose="020B0604020202020204" pitchFamily="34" charset="0"/>
              <a:buChar char="•"/>
            </a:pPr>
            <a:r>
              <a:rPr lang="en-CA" sz="1800" b="0" kern="0" dirty="0">
                <a:solidFill>
                  <a:srgbClr val="000000"/>
                </a:solidFill>
                <a:effectLst/>
                <a:latin typeface="Times New Roman" panose="02020603050405020304" pitchFamily="18" charset="0"/>
                <a:ea typeface="Calibri" panose="020F0502020204030204" pitchFamily="34" charset="0"/>
              </a:rPr>
              <a:t>Allied Offsets is one of the organizations who is currently working i</a:t>
            </a:r>
            <a:r>
              <a:rPr lang="en-CA" kern="0" dirty="0">
                <a:solidFill>
                  <a:srgbClr val="000000"/>
                </a:solidFill>
                <a:latin typeface="Times New Roman" panose="02020603050405020304" pitchFamily="18" charset="0"/>
                <a:ea typeface="Calibri" panose="020F0502020204030204" pitchFamily="34" charset="0"/>
              </a:rPr>
              <a:t>n this domain.</a:t>
            </a:r>
          </a:p>
          <a:p>
            <a:pPr marL="285750" indent="-285750">
              <a:lnSpc>
                <a:spcPct val="107000"/>
              </a:lnSpc>
              <a:spcAft>
                <a:spcPts val="800"/>
              </a:spcAft>
              <a:buFont typeface="Arial" panose="020B0604020202020204" pitchFamily="34" charset="0"/>
              <a:buChar char="•"/>
            </a:pPr>
            <a:r>
              <a:rPr lang="en-CA" sz="1800" b="0" kern="0" dirty="0">
                <a:solidFill>
                  <a:srgbClr val="000000"/>
                </a:solidFill>
                <a:effectLst/>
                <a:latin typeface="Times New Roman" panose="02020603050405020304" pitchFamily="18" charset="0"/>
                <a:ea typeface="Calibri" panose="020F0502020204030204" pitchFamily="34" charset="0"/>
              </a:rPr>
              <a:t>Earlier </a:t>
            </a:r>
            <a:r>
              <a:rPr lang="en-US" b="0" i="0" u="none" strike="noStrike" dirty="0">
                <a:solidFill>
                  <a:srgbClr val="2E2E2E"/>
                </a:solidFill>
                <a:effectLst/>
                <a:latin typeface="NexusSans"/>
                <a:hlinkClick r:id="rId5"/>
              </a:rPr>
              <a:t>Duc </a:t>
            </a:r>
            <a:r>
              <a:rPr lang="en-US" b="0" i="0" u="none" strike="noStrike" dirty="0" err="1">
                <a:solidFill>
                  <a:srgbClr val="2E2E2E"/>
                </a:solidFill>
                <a:effectLst/>
                <a:latin typeface="NexusSans"/>
                <a:hlinkClick r:id="rId5"/>
              </a:rPr>
              <a:t>Khuong</a:t>
            </a:r>
            <a:r>
              <a:rPr lang="en-US" b="0" i="0" u="none" strike="noStrike" dirty="0">
                <a:solidFill>
                  <a:srgbClr val="2E2E2E"/>
                </a:solidFill>
                <a:effectLst/>
                <a:latin typeface="NexusSans"/>
                <a:hlinkClick r:id="rId5"/>
              </a:rPr>
              <a:t> Nguyen</a:t>
            </a:r>
            <a:r>
              <a:rPr lang="en-CA" b="0" i="0" u="none" strike="noStrike" kern="0" dirty="0">
                <a:solidFill>
                  <a:srgbClr val="000000"/>
                </a:solidFill>
                <a:effectLst/>
                <a:latin typeface="Times New Roman" panose="02020603050405020304" pitchFamily="18" charset="0"/>
              </a:rPr>
              <a:t> and team has researched  abo</a:t>
            </a:r>
            <a:r>
              <a:rPr lang="en-CA" kern="0" dirty="0">
                <a:solidFill>
                  <a:srgbClr val="000000"/>
                </a:solidFill>
                <a:latin typeface="Times New Roman" panose="02020603050405020304" pitchFamily="18" charset="0"/>
              </a:rPr>
              <a:t>ut </a:t>
            </a:r>
            <a:r>
              <a:rPr lang="en-US" dirty="0">
                <a:latin typeface="Times New Roman" panose="02020603050405020304" pitchFamily="18" charset="0"/>
                <a:cs typeface="Times New Roman" panose="02020603050405020304" pitchFamily="18" charset="0"/>
              </a:rPr>
              <a:t>Carbon emissions determinants and forecasting</a:t>
            </a:r>
            <a:r>
              <a:rPr lang="en-US" dirty="0">
                <a:solidFill>
                  <a:srgbClr val="2E2E2E"/>
                </a:solidFill>
                <a:latin typeface="ElsevierGulliver"/>
              </a:rPr>
              <a:t>.</a:t>
            </a:r>
          </a:p>
          <a:p>
            <a:pPr marL="285750" indent="-285750">
              <a:lnSpc>
                <a:spcPct val="107000"/>
              </a:lnSpc>
              <a:spcAft>
                <a:spcPts val="800"/>
              </a:spcAft>
              <a:buFont typeface="Arial" panose="020B0604020202020204" pitchFamily="34" charset="0"/>
              <a:buChar char="•"/>
            </a:pPr>
            <a:r>
              <a:rPr lang="en-US" dirty="0">
                <a:solidFill>
                  <a:srgbClr val="2E2E2E"/>
                </a:solidFill>
                <a:latin typeface="ElsevierGulliver"/>
                <a:cs typeface="Times New Roman" panose="02020603050405020304" pitchFamily="18" charset="0"/>
              </a:rPr>
              <a:t>Reference for the research : https://www.sciencedirect.com/science/article/pii/S0301479721000505</a:t>
            </a:r>
            <a:endParaRPr lang="en-US" dirty="0">
              <a:latin typeface="Times New Roman" panose="02020603050405020304" pitchFamily="18" charset="0"/>
              <a:cs typeface="Times New Roman" panose="02020603050405020304" pitchFamily="18" charset="0"/>
            </a:endParaRPr>
          </a:p>
          <a:p>
            <a:pPr marL="285750" marR="0" lvl="0" indent="-285750">
              <a:lnSpc>
                <a:spcPct val="107000"/>
              </a:lnSpc>
              <a:spcBef>
                <a:spcPts val="0"/>
              </a:spcBef>
              <a:spcAft>
                <a:spcPts val="800"/>
              </a:spcAft>
              <a:buFont typeface="Arial" panose="020B0604020202020204" pitchFamily="34" charset="0"/>
              <a:buChar char="•"/>
            </a:pPr>
            <a:endParaRPr lang="en-CA" sz="1800" b="0" kern="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703004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37442CB3-A3DE-F9D5-8D62-8C337319B21D}"/>
              </a:ext>
            </a:extLst>
          </p:cNvPr>
          <p:cNvSpPr>
            <a:spLocks noGrp="1"/>
          </p:cNvSpPr>
          <p:nvPr>
            <p:ph type="title"/>
          </p:nvPr>
        </p:nvSpPr>
        <p:spPr>
          <a:xfrm>
            <a:off x="838201" y="559814"/>
            <a:ext cx="10348146" cy="860676"/>
          </a:xfrm>
        </p:spPr>
        <p:txBody>
          <a:bodyPr anchor="t">
            <a:normAutofit/>
          </a:bodyPr>
          <a:lstStyle/>
          <a:p>
            <a:pPr algn="ctr"/>
            <a:r>
              <a:rPr lang="en-US" dirty="0">
                <a:solidFill>
                  <a:schemeClr val="tx2"/>
                </a:solidFill>
              </a:rPr>
              <a:t>SOLUTION</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5" name="Content Placeholder 4" descr="Logo, icon, company name&#10;&#10;Description automatically generated">
            <a:extLst>
              <a:ext uri="{FF2B5EF4-FFF2-40B4-BE49-F238E27FC236}">
                <a16:creationId xmlns:a16="http://schemas.microsoft.com/office/drawing/2014/main" id="{CAFD437F-B3E4-BABD-5CCE-F97D3811FBE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038332" y="4623179"/>
            <a:ext cx="768096" cy="18653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FE4FC78F-DBE4-D97E-19FC-A92518DC3531}"/>
              </a:ext>
            </a:extLst>
          </p:cNvPr>
          <p:cNvSpPr txBox="1"/>
          <p:nvPr/>
        </p:nvSpPr>
        <p:spPr>
          <a:xfrm>
            <a:off x="1556601" y="1535750"/>
            <a:ext cx="8141395" cy="2944845"/>
          </a:xfrm>
          <a:prstGeom prst="rect">
            <a:avLst/>
          </a:prstGeom>
          <a:noFill/>
        </p:spPr>
        <p:txBody>
          <a:bodyPr wrap="square">
            <a:spAutoFit/>
          </a:bodyPr>
          <a:lstStyle/>
          <a:p>
            <a:pPr marL="285750" marR="0" lvl="0" indent="-285750">
              <a:lnSpc>
                <a:spcPct val="107000"/>
              </a:lnSpc>
              <a:spcBef>
                <a:spcPts val="0"/>
              </a:spcBef>
              <a:spcAft>
                <a:spcPts val="800"/>
              </a:spcAft>
              <a:buFont typeface="Arial" panose="020B0604020202020204" pitchFamily="34" charset="0"/>
              <a:buChar char="•"/>
            </a:pPr>
            <a:r>
              <a:rPr lang="en-CA" sz="1800" b="0" kern="0" dirty="0">
                <a:solidFill>
                  <a:srgbClr val="000000"/>
                </a:solidFill>
                <a:effectLst/>
                <a:latin typeface="Times New Roman" panose="02020603050405020304" pitchFamily="18" charset="0"/>
                <a:ea typeface="Calibri" panose="020F0502020204030204" pitchFamily="34" charset="0"/>
              </a:rPr>
              <a:t>Companie</a:t>
            </a:r>
            <a:r>
              <a:rPr lang="en-CA" kern="0" dirty="0">
                <a:solidFill>
                  <a:srgbClr val="000000"/>
                </a:solidFill>
                <a:latin typeface="Times New Roman" panose="02020603050405020304" pitchFamily="18" charset="0"/>
                <a:ea typeface="Calibri" panose="020F0502020204030204" pitchFamily="34" charset="0"/>
              </a:rPr>
              <a:t>s are actively participating in </a:t>
            </a:r>
            <a:r>
              <a:rPr lang="en-CA" sz="1800" b="0" kern="0" dirty="0">
                <a:solidFill>
                  <a:srgbClr val="000000"/>
                </a:solidFill>
                <a:effectLst/>
                <a:latin typeface="Times New Roman" panose="02020603050405020304" pitchFamily="18" charset="0"/>
                <a:ea typeface="Calibri" panose="020F0502020204030204" pitchFamily="34" charset="0"/>
              </a:rPr>
              <a:t>carbon compliance market and offsetting the emissions as per government regulations but some companies are going way beyond the level set by government and voluntarily offset more carbon emissions than the government requires to.</a:t>
            </a:r>
          </a:p>
          <a:p>
            <a:pPr marL="285750" marR="0" lvl="0" indent="-285750">
              <a:lnSpc>
                <a:spcPct val="107000"/>
              </a:lnSpc>
              <a:spcBef>
                <a:spcPts val="0"/>
              </a:spcBef>
              <a:spcAft>
                <a:spcPts val="800"/>
              </a:spcAft>
              <a:buFont typeface="Arial" panose="020B0604020202020204" pitchFamily="34" charset="0"/>
              <a:buChar char="•"/>
            </a:pPr>
            <a:r>
              <a:rPr lang="en-CA" sz="1800" b="0" kern="0" dirty="0">
                <a:solidFill>
                  <a:srgbClr val="000000"/>
                </a:solidFill>
                <a:effectLst/>
                <a:latin typeface="Times New Roman" panose="02020603050405020304" pitchFamily="18" charset="0"/>
                <a:ea typeface="Calibri" panose="020F0502020204030204" pitchFamily="34" charset="0"/>
              </a:rPr>
              <a:t>Our produ</a:t>
            </a:r>
            <a:r>
              <a:rPr lang="en-CA" kern="0" dirty="0">
                <a:solidFill>
                  <a:srgbClr val="000000"/>
                </a:solidFill>
                <a:latin typeface="Times New Roman" panose="02020603050405020304" pitchFamily="18" charset="0"/>
                <a:ea typeface="Calibri" panose="020F0502020204030204" pitchFamily="34" charset="0"/>
              </a:rPr>
              <a:t>ct will analyze the carbon emissions done by different industries and forecast the credits that will be issued and retired in coming years so that we can target companies which will have less credits remaining in the future.</a:t>
            </a:r>
          </a:p>
          <a:p>
            <a:pPr marL="285750" marR="0" lvl="0" indent="-285750">
              <a:lnSpc>
                <a:spcPct val="107000"/>
              </a:lnSpc>
              <a:spcBef>
                <a:spcPts val="0"/>
              </a:spcBef>
              <a:spcAft>
                <a:spcPts val="800"/>
              </a:spcAft>
              <a:buFont typeface="Arial" panose="020B0604020202020204" pitchFamily="34" charset="0"/>
              <a:buChar char="•"/>
            </a:pPr>
            <a:r>
              <a:rPr lang="en-CA" sz="1800" b="0" kern="0" dirty="0">
                <a:solidFill>
                  <a:srgbClr val="000000"/>
                </a:solidFill>
                <a:effectLst/>
                <a:latin typeface="Times New Roman" panose="02020603050405020304" pitchFamily="18" charset="0"/>
                <a:ea typeface="Calibri" panose="020F0502020204030204" pitchFamily="34" charset="0"/>
              </a:rPr>
              <a:t>We </a:t>
            </a:r>
            <a:r>
              <a:rPr lang="en-CA" kern="0" dirty="0">
                <a:solidFill>
                  <a:srgbClr val="000000"/>
                </a:solidFill>
                <a:latin typeface="Times New Roman" panose="02020603050405020304" pitchFamily="18" charset="0"/>
                <a:ea typeface="Calibri" panose="020F0502020204030204" pitchFamily="34" charset="0"/>
              </a:rPr>
              <a:t>will also match those organizations to countries that have projects with available credits.</a:t>
            </a:r>
          </a:p>
        </p:txBody>
      </p:sp>
    </p:spTree>
    <p:extLst>
      <p:ext uri="{BB962C8B-B14F-4D97-AF65-F5344CB8AC3E}">
        <p14:creationId xmlns:p14="http://schemas.microsoft.com/office/powerpoint/2010/main" val="277457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37442CB3-A3DE-F9D5-8D62-8C337319B21D}"/>
              </a:ext>
            </a:extLst>
          </p:cNvPr>
          <p:cNvSpPr>
            <a:spLocks noGrp="1"/>
          </p:cNvSpPr>
          <p:nvPr>
            <p:ph type="title"/>
          </p:nvPr>
        </p:nvSpPr>
        <p:spPr>
          <a:xfrm>
            <a:off x="838201" y="559814"/>
            <a:ext cx="10348146" cy="860676"/>
          </a:xfrm>
        </p:spPr>
        <p:txBody>
          <a:bodyPr anchor="t">
            <a:normAutofit/>
          </a:bodyPr>
          <a:lstStyle/>
          <a:p>
            <a:pPr algn="ctr"/>
            <a:r>
              <a:rPr lang="en-US" dirty="0">
                <a:solidFill>
                  <a:schemeClr val="tx2"/>
                </a:solidFill>
              </a:rPr>
              <a:t>SOLVING THE PROBLEM</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5" name="Content Placeholder 4" descr="Logo, icon, company name&#10;&#10;Description automatically generated">
            <a:extLst>
              <a:ext uri="{FF2B5EF4-FFF2-40B4-BE49-F238E27FC236}">
                <a16:creationId xmlns:a16="http://schemas.microsoft.com/office/drawing/2014/main" id="{CAFD437F-B3E4-BABD-5CCE-F97D3811FBE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038332" y="4623179"/>
            <a:ext cx="768096" cy="18653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FE4FC78F-DBE4-D97E-19FC-A92518DC3531}"/>
              </a:ext>
            </a:extLst>
          </p:cNvPr>
          <p:cNvSpPr txBox="1"/>
          <p:nvPr/>
        </p:nvSpPr>
        <p:spPr>
          <a:xfrm>
            <a:off x="1556601" y="1535750"/>
            <a:ext cx="8141395" cy="3446393"/>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CA" sz="1800" kern="0" dirty="0">
                <a:solidFill>
                  <a:srgbClr val="000000"/>
                </a:solidFill>
                <a:effectLst/>
                <a:latin typeface="Times New Roman" panose="02020603050405020304" pitchFamily="18" charset="0"/>
                <a:ea typeface="Calibri" panose="020F0502020204030204" pitchFamily="34" charset="0"/>
              </a:rPr>
              <a:t>Our analysis on this problem will forecast the gap between carbon emissions and carbon offsets and highlight the many factors(such as our solution) that could lead to differing outcomes.</a:t>
            </a:r>
            <a:endParaRPr lang="en-US" sz="1800" dirty="0">
              <a:effectLst/>
              <a:latin typeface="Times New Roman" panose="02020603050405020304" pitchFamily="18" charset="0"/>
              <a:ea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We would be analyzing CO2 emissions for the </a:t>
            </a:r>
            <a:r>
              <a:rPr lang="en-US" dirty="0">
                <a:latin typeface="Times New Roman" panose="02020603050405020304" pitchFamily="18" charset="0"/>
                <a:ea typeface="Times New Roman" panose="02020603050405020304" pitchFamily="18" charset="0"/>
              </a:rPr>
              <a:t>countr</a:t>
            </a:r>
            <a:r>
              <a:rPr lang="en-US" sz="1800" dirty="0">
                <a:effectLst/>
                <a:latin typeface="Times New Roman" panose="02020603050405020304" pitchFamily="18" charset="0"/>
                <a:ea typeface="Times New Roman" panose="02020603050405020304" pitchFamily="18" charset="0"/>
              </a:rPr>
              <a:t>ies in different parts of the world and target countries with high emissions.</a:t>
            </a:r>
          </a:p>
          <a:p>
            <a:pPr marL="285750" indent="-285750">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We will help the organizations in these countries to find suitable carbon offset projects so that they can reduce their carbon footprint.</a:t>
            </a:r>
          </a:p>
          <a:p>
            <a:pPr marL="285750" indent="-285750">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We will also forecast on issuances vs retirements in voluntary carbon market using LSTM (Long Short-Term Memory) which is a RNN model. We will also explore</a:t>
            </a:r>
          </a:p>
          <a:p>
            <a:pPr>
              <a:lnSpc>
                <a:spcPct val="107000"/>
              </a:lnSpc>
              <a:spcAft>
                <a:spcPts val="800"/>
              </a:spcAft>
            </a:pPr>
            <a:r>
              <a:rPr lang="en-US" dirty="0">
                <a:latin typeface="Times New Roman" panose="02020603050405020304" pitchFamily="18" charset="0"/>
                <a:ea typeface="Times New Roman" panose="02020603050405020304" pitchFamily="18" charset="0"/>
              </a:rPr>
              <a:t>     ARIMA and SARIMA algorithms for forecasting.</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65298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37442CB3-A3DE-F9D5-8D62-8C337319B21D}"/>
              </a:ext>
            </a:extLst>
          </p:cNvPr>
          <p:cNvSpPr>
            <a:spLocks noGrp="1"/>
          </p:cNvSpPr>
          <p:nvPr>
            <p:ph type="title"/>
          </p:nvPr>
        </p:nvSpPr>
        <p:spPr>
          <a:xfrm>
            <a:off x="838201" y="559814"/>
            <a:ext cx="10348146" cy="860676"/>
          </a:xfrm>
        </p:spPr>
        <p:txBody>
          <a:bodyPr anchor="t">
            <a:normAutofit/>
          </a:bodyPr>
          <a:lstStyle/>
          <a:p>
            <a:pPr algn="ctr"/>
            <a:r>
              <a:rPr lang="en-US" dirty="0">
                <a:solidFill>
                  <a:schemeClr val="tx2"/>
                </a:solidFill>
              </a:rPr>
              <a:t>Evaluating the solution</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5" name="Content Placeholder 4" descr="Logo, icon, company name&#10;&#10;Description automatically generated">
            <a:extLst>
              <a:ext uri="{FF2B5EF4-FFF2-40B4-BE49-F238E27FC236}">
                <a16:creationId xmlns:a16="http://schemas.microsoft.com/office/drawing/2014/main" id="{CAFD437F-B3E4-BABD-5CCE-F97D3811FBE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038332" y="4623179"/>
            <a:ext cx="768096" cy="18653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FE4FC78F-DBE4-D97E-19FC-A92518DC3531}"/>
              </a:ext>
            </a:extLst>
          </p:cNvPr>
          <p:cNvSpPr txBox="1"/>
          <p:nvPr/>
        </p:nvSpPr>
        <p:spPr>
          <a:xfrm>
            <a:off x="1556601" y="1535750"/>
            <a:ext cx="8141395" cy="1759392"/>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We will use the SMART approach to evaluate the success of our solution.</a:t>
            </a:r>
          </a:p>
          <a:p>
            <a:pPr marL="285750" indent="-285750">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amount of </a:t>
            </a:r>
            <a:r>
              <a:rPr lang="en-US" dirty="0">
                <a:latin typeface="Times New Roman" panose="02020603050405020304" pitchFamily="18" charset="0"/>
                <a:ea typeface="Times New Roman" panose="02020603050405020304" pitchFamily="18" charset="0"/>
              </a:rPr>
              <a:t>carbon emissions offset through our product would be a good quantifiable measure for the success of the project.</a:t>
            </a:r>
          </a:p>
          <a:p>
            <a:pPr marL="285750" indent="-285750">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At the end of each year, we can check </a:t>
            </a:r>
            <a:r>
              <a:rPr lang="en-US" dirty="0">
                <a:latin typeface="Times New Roman" panose="02020603050405020304" pitchFamily="18" charset="0"/>
                <a:ea typeface="Times New Roman" panose="02020603050405020304" pitchFamily="18" charset="0"/>
              </a:rPr>
              <a:t>our forecast of issuances and retirements against actual issuances and retirements to see the accuracy of our forecasts.</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37568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37442CB3-A3DE-F9D5-8D62-8C337319B21D}"/>
              </a:ext>
            </a:extLst>
          </p:cNvPr>
          <p:cNvSpPr>
            <a:spLocks noGrp="1"/>
          </p:cNvSpPr>
          <p:nvPr>
            <p:ph type="title"/>
          </p:nvPr>
        </p:nvSpPr>
        <p:spPr>
          <a:xfrm>
            <a:off x="838201" y="559814"/>
            <a:ext cx="10348146" cy="860676"/>
          </a:xfrm>
        </p:spPr>
        <p:txBody>
          <a:bodyPr anchor="t">
            <a:normAutofit fontScale="90000"/>
          </a:bodyPr>
          <a:lstStyle/>
          <a:p>
            <a:pPr algn="ctr"/>
            <a:r>
              <a:rPr lang="en-US" dirty="0">
                <a:solidFill>
                  <a:schemeClr val="tx2"/>
                </a:solidFill>
              </a:rPr>
              <a:t>COMPARING TO EXISTING SOLUTION</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5" name="Content Placeholder 4" descr="Logo, icon, company name&#10;&#10;Description automatically generated">
            <a:extLst>
              <a:ext uri="{FF2B5EF4-FFF2-40B4-BE49-F238E27FC236}">
                <a16:creationId xmlns:a16="http://schemas.microsoft.com/office/drawing/2014/main" id="{CAFD437F-B3E4-BABD-5CCE-F97D3811FBE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038332" y="4623179"/>
            <a:ext cx="768096" cy="18653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FE4FC78F-DBE4-D97E-19FC-A92518DC3531}"/>
              </a:ext>
            </a:extLst>
          </p:cNvPr>
          <p:cNvSpPr txBox="1"/>
          <p:nvPr/>
        </p:nvSpPr>
        <p:spPr>
          <a:xfrm>
            <a:off x="1556601" y="1535750"/>
            <a:ext cx="8141395" cy="2557303"/>
          </a:xfrm>
          <a:prstGeom prst="rect">
            <a:avLst/>
          </a:prstGeom>
          <a:noFill/>
        </p:spPr>
        <p:txBody>
          <a:bodyPr wrap="square">
            <a:spAutoFit/>
          </a:bodyPr>
          <a:lstStyle/>
          <a:p>
            <a:pPr marL="285750" marR="0" lvl="0" indent="-285750">
              <a:lnSpc>
                <a:spcPct val="107000"/>
              </a:lnSpc>
              <a:spcBef>
                <a:spcPts val="0"/>
              </a:spcBef>
              <a:spcAft>
                <a:spcPts val="800"/>
              </a:spcAft>
              <a:buFont typeface="Arial" panose="020B0604020202020204" pitchFamily="34" charset="0"/>
              <a:buChar char="•"/>
            </a:pPr>
            <a:r>
              <a:rPr lang="en-CA" kern="0" dirty="0">
                <a:solidFill>
                  <a:srgbClr val="000000"/>
                </a:solidFill>
                <a:latin typeface="Times New Roman" panose="02020603050405020304" pitchFamily="18" charset="0"/>
                <a:ea typeface="Calibri" panose="020F0502020204030204" pitchFamily="34" charset="0"/>
              </a:rPr>
              <a:t>There are 2 levels at the moment at which the solution is being implemented-</a:t>
            </a:r>
          </a:p>
          <a:p>
            <a:pPr marL="342900" marR="0" lvl="0" indent="-342900">
              <a:lnSpc>
                <a:spcPct val="107000"/>
              </a:lnSpc>
              <a:spcBef>
                <a:spcPts val="0"/>
              </a:spcBef>
              <a:spcAft>
                <a:spcPts val="800"/>
              </a:spcAft>
              <a:buFont typeface="+mj-lt"/>
              <a:buAutoNum type="arabicPeriod"/>
            </a:pPr>
            <a:r>
              <a:rPr lang="en-CA" kern="0" dirty="0">
                <a:solidFill>
                  <a:srgbClr val="000000"/>
                </a:solidFill>
                <a:latin typeface="Times New Roman" panose="02020603050405020304" pitchFamily="18" charset="0"/>
                <a:ea typeface="Calibri" panose="020F0502020204030204" pitchFamily="34" charset="0"/>
              </a:rPr>
              <a:t> International organizations such as the United Nations allow the purchase of credits directly.</a:t>
            </a:r>
          </a:p>
          <a:p>
            <a:pPr marL="342900" marR="0" lvl="0" indent="-342900">
              <a:lnSpc>
                <a:spcPct val="107000"/>
              </a:lnSpc>
              <a:spcBef>
                <a:spcPts val="0"/>
              </a:spcBef>
              <a:spcAft>
                <a:spcPts val="800"/>
              </a:spcAft>
              <a:buFont typeface="+mj-lt"/>
              <a:buAutoNum type="arabicPeriod"/>
            </a:pPr>
            <a:r>
              <a:rPr lang="en-CA" sz="1800" b="0" kern="0" dirty="0">
                <a:solidFill>
                  <a:srgbClr val="000000"/>
                </a:solidFill>
                <a:effectLst/>
                <a:latin typeface="Times New Roman" panose="02020603050405020304" pitchFamily="18" charset="0"/>
                <a:ea typeface="Calibri" panose="020F0502020204030204" pitchFamily="34" charset="0"/>
              </a:rPr>
              <a:t>The credits are sold in private carbon offset exchange markets such as </a:t>
            </a:r>
            <a:r>
              <a:rPr lang="en-CA" kern="0" dirty="0" err="1">
                <a:solidFill>
                  <a:srgbClr val="000000"/>
                </a:solidFill>
                <a:latin typeface="Times New Roman" panose="02020603050405020304" pitchFamily="18" charset="0"/>
                <a:ea typeface="Calibri" panose="020F0502020204030204" pitchFamily="34" charset="0"/>
              </a:rPr>
              <a:t>T</a:t>
            </a:r>
            <a:r>
              <a:rPr lang="en-CA" sz="1800" b="0" kern="0" dirty="0" err="1">
                <a:solidFill>
                  <a:srgbClr val="000000"/>
                </a:solidFill>
                <a:effectLst/>
                <a:latin typeface="Times New Roman" panose="02020603050405020304" pitchFamily="18" charset="0"/>
                <a:ea typeface="Calibri" panose="020F0502020204030204" pitchFamily="34" charset="0"/>
              </a:rPr>
              <a:t>errapass</a:t>
            </a:r>
            <a:r>
              <a:rPr lang="en-CA" sz="1800" b="0" kern="0" dirty="0">
                <a:solidFill>
                  <a:srgbClr val="000000"/>
                </a:solidFill>
                <a:effectLst/>
                <a:latin typeface="Times New Roman" panose="02020603050405020304" pitchFamily="18" charset="0"/>
                <a:ea typeface="Calibri" panose="020F0502020204030204" pitchFamily="34" charset="0"/>
              </a:rPr>
              <a:t>.</a:t>
            </a:r>
          </a:p>
          <a:p>
            <a:pPr marL="342900" marR="0" lvl="0" indent="-342900">
              <a:lnSpc>
                <a:spcPct val="107000"/>
              </a:lnSpc>
              <a:spcBef>
                <a:spcPts val="0"/>
              </a:spcBef>
              <a:spcAft>
                <a:spcPts val="800"/>
              </a:spcAft>
              <a:buFont typeface="+mj-lt"/>
              <a:buAutoNum type="arabicPeriod"/>
            </a:pPr>
            <a:endParaRPr lang="en-CA" kern="0" dirty="0">
              <a:solidFill>
                <a:srgbClr val="000000"/>
              </a:solidFill>
              <a:latin typeface="Times New Roman" panose="02020603050405020304" pitchFamily="18" charset="0"/>
              <a:ea typeface="Calibri" panose="020F0502020204030204" pitchFamily="34" charset="0"/>
            </a:endParaRPr>
          </a:p>
          <a:p>
            <a:pPr marL="342900" marR="0" lvl="0" indent="-342900">
              <a:lnSpc>
                <a:spcPct val="107000"/>
              </a:lnSpc>
              <a:spcBef>
                <a:spcPts val="0"/>
              </a:spcBef>
              <a:spcAft>
                <a:spcPts val="800"/>
              </a:spcAft>
              <a:buFont typeface="Arial" panose="020B0604020202020204" pitchFamily="34" charset="0"/>
              <a:buChar char="•"/>
            </a:pPr>
            <a:r>
              <a:rPr lang="en-CA" sz="1800" b="0" kern="0" dirty="0">
                <a:solidFill>
                  <a:srgbClr val="000000"/>
                </a:solidFill>
                <a:effectLst/>
                <a:latin typeface="Times New Roman" panose="02020603050405020304" pitchFamily="18" charset="0"/>
                <a:ea typeface="Calibri" panose="020F0502020204030204" pitchFamily="34" charset="0"/>
              </a:rPr>
              <a:t>We shall act as brokers between the sellers and buyers trying to maximize the profit for both the parties using advanced machine learning and data science.</a:t>
            </a:r>
          </a:p>
        </p:txBody>
      </p:sp>
    </p:spTree>
    <p:extLst>
      <p:ext uri="{BB962C8B-B14F-4D97-AF65-F5344CB8AC3E}">
        <p14:creationId xmlns:p14="http://schemas.microsoft.com/office/powerpoint/2010/main" val="3283535597"/>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6a8736d7-cfa9-40e5-b20b-b5cd5704b72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BC46D258A54A747BD188C0A24ADEE61" ma:contentTypeVersion="10" ma:contentTypeDescription="Create a new document." ma:contentTypeScope="" ma:versionID="06ff43f83d71672cee368ece1c9b9bec">
  <xsd:schema xmlns:xsd="http://www.w3.org/2001/XMLSchema" xmlns:xs="http://www.w3.org/2001/XMLSchema" xmlns:p="http://schemas.microsoft.com/office/2006/metadata/properties" xmlns:ns3="6a8736d7-cfa9-40e5-b20b-b5cd5704b723" xmlns:ns4="3695e38b-cc65-44cf-a2c9-f4fd871fce37" targetNamespace="http://schemas.microsoft.com/office/2006/metadata/properties" ma:root="true" ma:fieldsID="247edea286a87376945902729a270e62" ns3:_="" ns4:_="">
    <xsd:import namespace="6a8736d7-cfa9-40e5-b20b-b5cd5704b723"/>
    <xsd:import namespace="3695e38b-cc65-44cf-a2c9-f4fd871fce3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LengthInSeconds" minOccurs="0"/>
                <xsd:element ref="ns3:MediaServiceAutoTags"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8736d7-cfa9-40e5-b20b-b5cd5704b7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695e38b-cc65-44cf-a2c9-f4fd871fce3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0F5C0B-0209-449F-BBCA-53D569C9DD31}">
  <ds:schemaRefs>
    <ds:schemaRef ds:uri="http://schemas.microsoft.com/sharepoint/v3/contenttype/forms"/>
  </ds:schemaRefs>
</ds:datastoreItem>
</file>

<file path=customXml/itemProps2.xml><?xml version="1.0" encoding="utf-8"?>
<ds:datastoreItem xmlns:ds="http://schemas.openxmlformats.org/officeDocument/2006/customXml" ds:itemID="{1CE23F2B-4AB9-454E-849F-FFF760908D9B}">
  <ds:schemaRefs>
    <ds:schemaRef ds:uri="http://schemas.openxmlformats.org/package/2006/metadata/core-properties"/>
    <ds:schemaRef ds:uri="6a8736d7-cfa9-40e5-b20b-b5cd5704b723"/>
    <ds:schemaRef ds:uri="http://purl.org/dc/terms/"/>
    <ds:schemaRef ds:uri="http://schemas.microsoft.com/office/infopath/2007/PartnerControls"/>
    <ds:schemaRef ds:uri="http://www.w3.org/XML/1998/namespace"/>
    <ds:schemaRef ds:uri="http://purl.org/dc/dcmitype/"/>
    <ds:schemaRef ds:uri="http://schemas.microsoft.com/office/2006/documentManagement/types"/>
    <ds:schemaRef ds:uri="3695e38b-cc65-44cf-a2c9-f4fd871fce37"/>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62224647-567B-47DC-A7ED-EC89ACB0DB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8736d7-cfa9-40e5-b20b-b5cd5704b723"/>
    <ds:schemaRef ds:uri="3695e38b-cc65-44cf-a2c9-f4fd871fce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3513</TotalTime>
  <Words>1195</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Avenir Next LT Pro</vt:lpstr>
      <vt:lpstr>AvenirNext LT Pro Medium</vt:lpstr>
      <vt:lpstr>Calibri</vt:lpstr>
      <vt:lpstr>ElsevierGulliver</vt:lpstr>
      <vt:lpstr>NexusSans</vt:lpstr>
      <vt:lpstr>SourceSansPro</vt:lpstr>
      <vt:lpstr>Times New Roman</vt:lpstr>
      <vt:lpstr>Wingdings</vt:lpstr>
      <vt:lpstr>BlockprintVTI</vt:lpstr>
      <vt:lpstr>PowerPoint Presentation</vt:lpstr>
      <vt:lpstr>PROBLEM STATEMENT</vt:lpstr>
      <vt:lpstr>IMPORTANCE OF PROBLEM</vt:lpstr>
      <vt:lpstr>Some important terms</vt:lpstr>
      <vt:lpstr>ANY PREVIOUS RESEARCH</vt:lpstr>
      <vt:lpstr>SOLUTION</vt:lpstr>
      <vt:lpstr>SOLVING THE PROBLEM</vt:lpstr>
      <vt:lpstr>Evaluating the solution</vt:lpstr>
      <vt:lpstr>COMPARING TO EXISTING SOLUTION</vt:lpstr>
      <vt:lpstr>WHO WILL BE THE STAKEHOLDERS</vt:lpstr>
      <vt:lpstr>ESTIMATED IMPACT ON STAKEHOLDERS</vt:lpstr>
      <vt:lpstr>Data and tools used so far</vt:lpstr>
      <vt:lpstr>CHART 1</vt:lpstr>
      <vt:lpstr>CHART 2</vt:lpstr>
      <vt:lpstr>CHART 3</vt:lpstr>
      <vt:lpstr>CHART 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Yashu Bhati</dc:creator>
  <cp:lastModifiedBy>Yashu Bhati</cp:lastModifiedBy>
  <cp:revision>9</cp:revision>
  <dcterms:created xsi:type="dcterms:W3CDTF">2023-02-17T03:25:05Z</dcterms:created>
  <dcterms:modified xsi:type="dcterms:W3CDTF">2023-02-21T07:27:15Z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0x0101005BC46D258A54A747BD188C0A24ADEE61</vt:lpwstr>
  </property>
</Properties>
</file>