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2"/>
  </p:notesMasterIdLst>
  <p:sldIdLst>
    <p:sldId id="256" r:id="rId2"/>
    <p:sldId id="257" r:id="rId3"/>
    <p:sldId id="269" r:id="rId4"/>
    <p:sldId id="268" r:id="rId5"/>
    <p:sldId id="273" r:id="rId6"/>
    <p:sldId id="272" r:id="rId7"/>
    <p:sldId id="271" r:id="rId8"/>
    <p:sldId id="270"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8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8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8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8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8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8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8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804030504040204"/>
              <a:buNone/>
              <a:defRPr sz="2800" b="1" i="0" u="none" strike="noStrike" cap="none">
                <a:solidFill>
                  <a:srgbClr val="FF0000"/>
                </a:solidFill>
                <a:latin typeface="Verdana" panose="020B0804030504040204"/>
                <a:ea typeface="Verdana" panose="020B0804030504040204"/>
                <a:cs typeface="Verdana" panose="020B0804030504040204"/>
                <a:sym typeface="Verdana" panose="020B08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90204"/>
              <a:buChar char="•"/>
              <a:defRPr sz="24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1pPr>
            <a:lvl2pPr marL="914400" marR="0" lvl="1"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2pPr>
            <a:lvl3pPr marL="1371600" marR="0" lvl="2" indent="-342900" algn="l" rtl="0">
              <a:spcBef>
                <a:spcPts val="360"/>
              </a:spcBef>
              <a:spcAft>
                <a:spcPts val="0"/>
              </a:spcAft>
              <a:buClr>
                <a:schemeClr val="dk1"/>
              </a:buClr>
              <a:buSzPts val="1800"/>
              <a:buFont typeface="Arial" panose="020B0604020202090204"/>
              <a:buChar char="•"/>
              <a:defRPr sz="18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3pPr>
            <a:lvl4pPr marL="1828800" marR="0" lvl="3"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4pPr>
            <a:lvl5pPr marL="2286000" marR="0" lvl="4" indent="-330200" algn="l" rtl="0">
              <a:spcBef>
                <a:spcPts val="320"/>
              </a:spcBef>
              <a:spcAft>
                <a:spcPts val="0"/>
              </a:spcAft>
              <a:buClr>
                <a:schemeClr val="dk1"/>
              </a:buClr>
              <a:buSzPts val="1600"/>
              <a:buFont typeface="Arial" panose="020B0604020202090204"/>
              <a:buChar char="»"/>
              <a:defRPr sz="16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5pPr>
            <a:lvl6pPr marL="2743200" marR="0" lvl="5"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1pPr>
            <a:lvl2pPr marL="0" marR="0" lvl="1"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2pPr>
            <a:lvl3pPr marL="0" marR="0" lvl="2"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3pPr>
            <a:lvl4pPr marL="0" marR="0" lvl="3"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4pPr>
            <a:lvl5pPr marL="0" marR="0" lvl="4"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5pPr>
            <a:lvl6pPr marL="0" marR="0" lvl="5"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6pPr>
            <a:lvl7pPr marL="0" marR="0" lvl="6"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7pPr>
            <a:lvl8pPr marL="0" marR="0" lvl="7"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8pPr>
            <a:lvl9pPr marL="0" marR="0" lvl="8" indent="0" algn="r" rtl="0">
              <a:spcBef>
                <a:spcPts val="0"/>
              </a:spcBef>
              <a:buNone/>
              <a:defRPr sz="1200" b="0" i="0" u="none" strike="noStrike" cap="none">
                <a:solidFill>
                  <a:srgbClr val="888888"/>
                </a:solidFill>
                <a:latin typeface="Verdana" panose="020B0804030504040204"/>
                <a:ea typeface="Verdana" panose="020B0804030504040204"/>
                <a:cs typeface="Verdana" panose="020B0804030504040204"/>
                <a:sym typeface="Verdana" panose="020B0804030504040204"/>
              </a:defRPr>
            </a:lvl9pPr>
          </a:lstStyle>
          <a:p>
            <a:pPr marL="0" lvl="0" indent="0" algn="r" rtl="0">
              <a:spcBef>
                <a:spcPts val="0"/>
              </a:spcBef>
              <a:spcAft>
                <a:spcPts val="0"/>
              </a:spcAft>
              <a:buNone/>
            </a:pPr>
            <a:fld id="{00000000-1234-1234-1234-123412341234}" type="slidenum">
              <a:rPr lang="en-GB"/>
              <a:t>‹#›</a:t>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CapstoneProject-CSD-G14/Sentiment-Analysis-of-Incoming-calls-on-helpdesk/tree/mai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804030504040204"/>
              <a:buNone/>
            </a:pPr>
            <a:r>
              <a:rPr lang="en-US" altLang="en-US" dirty="0">
                <a:solidFill>
                  <a:schemeClr val="tx1"/>
                </a:solidFill>
                <a:latin typeface="Cambria" panose="02040503050406030204" pitchFamily="18" charset="0"/>
                <a:ea typeface="Cambria" panose="02040503050406030204" pitchFamily="18" charset="0"/>
              </a:rPr>
              <a:t>Sentiment Analysis of Incoming calls on helpdesk</a:t>
            </a: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US" altLang="en-GB" dirty="0">
                <a:latin typeface="Cambria" panose="02040503050406030204" pitchFamily="18" charset="0"/>
                <a:ea typeface="Cambria" panose="02040503050406030204" pitchFamily="18" charset="0"/>
              </a:rPr>
              <a:t>CSD-G14</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085" y="2721610"/>
          <a:ext cx="5418455" cy="2194620"/>
        </p:xfrm>
        <a:graphic>
          <a:graphicData uri="http://schemas.openxmlformats.org/drawingml/2006/table">
            <a:tbl>
              <a:tblPr firstRow="1" bandRow="1">
                <a:noFill/>
                <a:tableStyleId>{57690726-49DA-4552-BDEB-330DD8EA8BD9}</a:tableStyleId>
              </a:tblPr>
              <a:tblGrid>
                <a:gridCol w="2084705">
                  <a:extLst>
                    <a:ext uri="{9D8B030D-6E8A-4147-A177-3AD203B41FA5}">
                      <a16:colId xmlns:a16="http://schemas.microsoft.com/office/drawing/2014/main" val="20000"/>
                    </a:ext>
                  </a:extLst>
                </a:gridCol>
                <a:gridCol w="3333750">
                  <a:extLst>
                    <a:ext uri="{9D8B030D-6E8A-4147-A177-3AD203B41FA5}">
                      <a16:colId xmlns:a16="http://schemas.microsoft.com/office/drawing/2014/main" val="20001"/>
                    </a:ext>
                  </a:extLst>
                </a:gridCol>
              </a:tblGrid>
              <a:tr h="36576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5760">
                <a:tc>
                  <a:txBody>
                    <a:bodyPr/>
                    <a:lstStyle/>
                    <a:p>
                      <a:pPr marL="0" marR="0" lvl="0" indent="0" algn="ctr" rtl="0">
                        <a:spcBef>
                          <a:spcPts val="0"/>
                        </a:spcBef>
                        <a:spcAft>
                          <a:spcPts val="0"/>
                        </a:spcAft>
                        <a:buFont typeface="+mj-lt"/>
                        <a:buNone/>
                      </a:pPr>
                      <a:r>
                        <a:rPr lang="en-US" sz="1800" u="none" strike="noStrike" cap="none" dirty="0"/>
                        <a:t>20211CSD0034</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SIDDHARTHA G</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5760">
                <a:tc>
                  <a:txBody>
                    <a:bodyPr/>
                    <a:lstStyle/>
                    <a:p>
                      <a:pPr marL="0" marR="0" lvl="0" indent="0" algn="ctr" rtl="0">
                        <a:spcBef>
                          <a:spcPts val="0"/>
                        </a:spcBef>
                        <a:spcAft>
                          <a:spcPts val="0"/>
                        </a:spcAft>
                        <a:buNone/>
                      </a:pPr>
                      <a:r>
                        <a:rPr lang="en-US" sz="1800" u="none" strike="noStrike" cap="none" dirty="0"/>
                        <a:t>20211CSD0036</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ANKITA HS</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65760">
                <a:tc>
                  <a:txBody>
                    <a:bodyPr/>
                    <a:lstStyle/>
                    <a:p>
                      <a:pPr marL="0" marR="0" lvl="0" indent="0" algn="ctr" rtl="0">
                        <a:spcBef>
                          <a:spcPts val="0"/>
                        </a:spcBef>
                        <a:spcAft>
                          <a:spcPts val="0"/>
                        </a:spcAft>
                        <a:buNone/>
                      </a:pPr>
                      <a:r>
                        <a:rPr lang="en-US" sz="1800" u="none" strike="noStrike" cap="none" dirty="0"/>
                        <a:t>20211CSD0049</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KEERTHANA</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6576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6576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lnSpcReduction="20000"/>
          </a:bodyPr>
          <a:lstStyle/>
          <a:p>
            <a:pPr marL="0" marR="0" lvl="0" indent="0" algn="ctr" rtl="0">
              <a:spcBef>
                <a:spcPts val="0"/>
              </a:spcBef>
              <a:spcAft>
                <a:spcPts val="0"/>
              </a:spcAft>
              <a:buClr>
                <a:srgbClr val="17365D"/>
              </a:buClr>
              <a:buSzPts val="2000"/>
              <a:buFont typeface="Arial" panose="020B060402020209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9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endParaRPr>
          </a:p>
          <a:p>
            <a:pPr marL="0" marR="0" lvl="0" indent="0" algn="l" rtl="0">
              <a:spcBef>
                <a:spcPts val="340"/>
              </a:spcBef>
              <a:spcAft>
                <a:spcPts val="0"/>
              </a:spcAft>
              <a:buClr>
                <a:srgbClr val="17365D"/>
              </a:buClr>
              <a:buSzPts val="1700"/>
              <a:buFont typeface="Arial" panose="020B060402020209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Mr.</a:t>
            </a:r>
            <a:r>
              <a:rPr lang="en-US" altLang="en-GB" sz="17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 Yamanappa</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9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9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9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9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75000" lnSpcReduction="20000"/>
          </a:bodyPr>
          <a:lstStyle/>
          <a:p>
            <a:pPr marL="0" marR="0" lvl="0" indent="0" algn="ctr" rtl="0">
              <a:spcBef>
                <a:spcPts val="0"/>
              </a:spcBef>
              <a:spcAft>
                <a:spcPts val="0"/>
              </a:spcAft>
              <a:buClr>
                <a:srgbClr val="17365D"/>
              </a:buClr>
              <a:buSzPct val="100000"/>
              <a:buFont typeface="Arial" panose="020B060402020209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PIP</a:t>
            </a:r>
            <a:r>
              <a:rPr lang="en-US" alt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4004</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 </a:t>
            </a:r>
            <a:r>
              <a:rPr lang="en-US" alt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University</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9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9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rPr>
              <a:t>B.Tech</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endParaRPr>
          </a:p>
          <a:p>
            <a:pPr marL="0" marR="0" lvl="0" indent="0" rtl="0">
              <a:spcBef>
                <a:spcPts val="0"/>
              </a:spcBef>
              <a:spcAft>
                <a:spcPts val="0"/>
              </a:spcAft>
              <a:buClr>
                <a:srgbClr val="17365D"/>
              </a:buClr>
              <a:buSzPct val="100000"/>
              <a:buFont typeface="Arial" panose="020B0604020202090204"/>
              <a:buNone/>
            </a:pPr>
            <a:r>
              <a:rPr lang="en-US" sz="2000" b="1"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rPr>
              <a:t>Name of the HoD: </a:t>
            </a:r>
            <a:r>
              <a:rPr lang="en-US" sz="2000" b="1"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rPr>
              <a:t>Dr. Saira Banu Atham</a:t>
            </a:r>
            <a:endParaRPr lang="en-US" sz="2000" b="1"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endParaRPr>
          </a:p>
          <a:p>
            <a:pPr marL="0" marR="0" lvl="0" indent="0" rtl="0">
              <a:spcBef>
                <a:spcPts val="0"/>
              </a:spcBef>
              <a:spcAft>
                <a:spcPts val="0"/>
              </a:spcAft>
              <a:buClr>
                <a:srgbClr val="17365D"/>
              </a:buClr>
              <a:buSzPct val="100000"/>
              <a:buFont typeface="Arial" panose="020B060402020209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rPr>
              <a:t>Dr. Manjula H M</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8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804030504040204"/>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7500"/>
          </a:bodyPr>
          <a:lstStyle/>
          <a:p>
            <a:pPr marL="342900" lvl="0" indent="-190500" algn="just">
              <a:spcBef>
                <a:spcPts val="0"/>
              </a:spcBef>
              <a:buNone/>
            </a:pPr>
            <a:r>
              <a:rPr lang="en-US" sz="1600" dirty="0">
                <a:latin typeface="Cambria" panose="02040503050406030204" pitchFamily="18" charset="0"/>
                <a:ea typeface="Cambria" panose="02040503050406030204" pitchFamily="18" charset="0"/>
              </a:rPr>
              <a:t>Organization: </a:t>
            </a:r>
            <a:r>
              <a:rPr lang="en-US" altLang="en-US" sz="1600" dirty="0">
                <a:latin typeface="Cambria" panose="02040503050406030204" pitchFamily="18" charset="0"/>
                <a:ea typeface="Cambria" panose="02040503050406030204" pitchFamily="18" charset="0"/>
              </a:rPr>
              <a:t>Ministry of Commerce and Industries</a:t>
            </a:r>
          </a:p>
          <a:p>
            <a:pPr marL="342900" lvl="0" indent="-190500" algn="just">
              <a:lnSpc>
                <a:spcPct val="200000"/>
              </a:lnSpc>
              <a:spcBef>
                <a:spcPts val="0"/>
              </a:spcBef>
              <a:buNone/>
            </a:pPr>
            <a:r>
              <a:rPr lang="en-US" sz="1600" dirty="0">
                <a:latin typeface="Cambria" panose="02040503050406030204" pitchFamily="18" charset="0"/>
                <a:ea typeface="Cambria" panose="02040503050406030204" pitchFamily="18" charset="0"/>
              </a:rPr>
              <a:t>Category (Hardware / Software / Both) :Software</a:t>
            </a:r>
          </a:p>
          <a:p>
            <a:pPr marL="342900" lvl="0" indent="-190500" algn="just">
              <a:lnSpc>
                <a:spcPct val="200000"/>
              </a:lnSpc>
              <a:spcBef>
                <a:spcPts val="0"/>
              </a:spcBef>
              <a:buNone/>
            </a:pPr>
            <a:r>
              <a:rPr lang="en-US" sz="1600" dirty="0">
                <a:latin typeface="Cambria" panose="02040503050406030204" pitchFamily="18" charset="0"/>
                <a:ea typeface="Cambria" panose="02040503050406030204" pitchFamily="18" charset="0"/>
              </a:rPr>
              <a:t>Problem Description: </a:t>
            </a:r>
            <a:r>
              <a:rPr lang="en-US" sz="1600" b="0" i="0" u="none" strike="noStrike" dirty="0">
                <a:solidFill>
                  <a:srgbClr val="000000"/>
                </a:solidFill>
                <a:effectLst/>
                <a:latin typeface="Calibri" panose="020F0502020204030204" pitchFamily="34" charset="0"/>
              </a:rPr>
              <a:t>The problem at hand involves developing a sentiment analysis solution specifically tailored for analyzing the sentiment of incoming calls in helpdesks, call centers, and customer services. With the ever-increasing volume of customer interactions in these domains, it is crucial for businesses to gain insights into the sentiments expressed by their customers during phone conversations. Sentiment analysis refers to the process of automatically determining the sentiment or emotional tone conveyed by a text or speech. In the context of incoming calls, sentiment analysis can provide valuable information about customer satisfaction, identify potential issues, and highlight areas for improvement in customer service delivery.</a:t>
            </a:r>
          </a:p>
          <a:p>
            <a:pPr marL="342900" lvl="0" indent="-190500" algn="just">
              <a:lnSpc>
                <a:spcPct val="200000"/>
              </a:lnSpc>
              <a:spcBef>
                <a:spcPts val="0"/>
              </a:spcBef>
              <a:buNone/>
            </a:pPr>
            <a:r>
              <a:rPr lang="en-US" sz="1600" dirty="0"/>
              <a:t> </a:t>
            </a:r>
            <a:r>
              <a:rPr lang="en-US" sz="1600" dirty="0">
                <a:latin typeface="Cambria" panose="02040503050406030204" pitchFamily="18" charset="0"/>
                <a:ea typeface="Cambria" panose="02040503050406030204" pitchFamily="18" charset="0"/>
              </a:rPr>
              <a:t>Difficulty Level: Simple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90204"/>
              <a:buChar char="•"/>
              <a:defRPr sz="24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1pPr>
            <a:lvl2pPr marL="914400" marR="0" lvl="1"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2pPr>
            <a:lvl3pPr marL="1371600" marR="0" lvl="2" indent="-342900" algn="l" rtl="0">
              <a:lnSpc>
                <a:spcPct val="100000"/>
              </a:lnSpc>
              <a:spcBef>
                <a:spcPts val="360"/>
              </a:spcBef>
              <a:spcAft>
                <a:spcPts val="0"/>
              </a:spcAft>
              <a:buClr>
                <a:schemeClr val="dk1"/>
              </a:buClr>
              <a:buSzPts val="1800"/>
              <a:buFont typeface="Arial" panose="020B0604020202090204"/>
              <a:buChar char="•"/>
              <a:defRPr sz="18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3pPr>
            <a:lvl4pPr marL="1828800" marR="0" lvl="3" indent="-330200" algn="l" rtl="0">
              <a:lnSpc>
                <a:spcPct val="100000"/>
              </a:lnSpc>
              <a:spcBef>
                <a:spcPts val="320"/>
              </a:spcBef>
              <a:spcAft>
                <a:spcPts val="0"/>
              </a:spcAft>
              <a:buClr>
                <a:schemeClr val="dk1"/>
              </a:buClr>
              <a:buSzPts val="1600"/>
              <a:buFont typeface="Arial" panose="020B0604020202090204"/>
              <a:buChar char="–"/>
              <a:defRPr sz="16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4pPr>
            <a:lvl5pPr marL="2286000" marR="0" lvl="4" indent="-330200" algn="l" rtl="0">
              <a:lnSpc>
                <a:spcPct val="100000"/>
              </a:lnSpc>
              <a:spcBef>
                <a:spcPts val="320"/>
              </a:spcBef>
              <a:spcAft>
                <a:spcPts val="0"/>
              </a:spcAft>
              <a:buClr>
                <a:schemeClr val="dk1"/>
              </a:buClr>
              <a:buSzPts val="1600"/>
              <a:buFont typeface="Arial" panose="020B0604020202090204"/>
              <a:buChar char="»"/>
              <a:defRPr sz="16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5pPr>
            <a:lvl6pPr marL="2743200" marR="0" lvl="5"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90204"/>
              <a:buChar char="•"/>
              <a:defRPr sz="24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1pPr>
            <a:lvl2pPr marL="914400" marR="0" lvl="1" indent="-355600" algn="l" rtl="0">
              <a:lnSpc>
                <a:spcPct val="100000"/>
              </a:lnSpc>
              <a:spcBef>
                <a:spcPts val="400"/>
              </a:spcBef>
              <a:spcAft>
                <a:spcPts val="0"/>
              </a:spcAft>
              <a:buClr>
                <a:schemeClr val="dk1"/>
              </a:buClr>
              <a:buSzPts val="2000"/>
              <a:buFont typeface="Arial" panose="020B0604020202090204"/>
              <a:buChar char="–"/>
              <a:defRPr sz="20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2pPr>
            <a:lvl3pPr marL="1371600" marR="0" lvl="2" indent="-342900" algn="l" rtl="0">
              <a:lnSpc>
                <a:spcPct val="100000"/>
              </a:lnSpc>
              <a:spcBef>
                <a:spcPts val="360"/>
              </a:spcBef>
              <a:spcAft>
                <a:spcPts val="0"/>
              </a:spcAft>
              <a:buClr>
                <a:schemeClr val="dk1"/>
              </a:buClr>
              <a:buSzPts val="1800"/>
              <a:buFont typeface="Arial" panose="020B0604020202090204"/>
              <a:buChar char="•"/>
              <a:defRPr sz="18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3pPr>
            <a:lvl4pPr marL="1828800" marR="0" lvl="3" indent="-330200" algn="l" rtl="0">
              <a:lnSpc>
                <a:spcPct val="100000"/>
              </a:lnSpc>
              <a:spcBef>
                <a:spcPts val="320"/>
              </a:spcBef>
              <a:spcAft>
                <a:spcPts val="0"/>
              </a:spcAft>
              <a:buClr>
                <a:schemeClr val="dk1"/>
              </a:buClr>
              <a:buSzPts val="1600"/>
              <a:buFont typeface="Arial" panose="020B0604020202090204"/>
              <a:buChar char="–"/>
              <a:defRPr sz="16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4pPr>
            <a:lvl5pPr marL="2286000" marR="0" lvl="4" indent="-330200" algn="l" rtl="0">
              <a:lnSpc>
                <a:spcPct val="100000"/>
              </a:lnSpc>
              <a:spcBef>
                <a:spcPts val="320"/>
              </a:spcBef>
              <a:spcAft>
                <a:spcPts val="0"/>
              </a:spcAft>
              <a:buClr>
                <a:schemeClr val="dk1"/>
              </a:buClr>
              <a:buSzPts val="1600"/>
              <a:buFont typeface="Arial" panose="020B0604020202090204"/>
              <a:buChar char="»"/>
              <a:defRPr sz="1600" b="0" i="0" u="none" strike="noStrike" cap="none">
                <a:solidFill>
                  <a:schemeClr val="dk1"/>
                </a:solidFill>
                <a:latin typeface="Verdana" panose="020B0804030504040204"/>
                <a:ea typeface="Verdana" panose="020B0804030504040204"/>
                <a:cs typeface="Verdana" panose="020B0804030504040204"/>
                <a:sym typeface="Verdana" panose="020B0804030504040204"/>
              </a:defRPr>
            </a:lvl5pPr>
            <a:lvl6pPr marL="2743200" marR="0" lvl="5"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panose="020B0604020202090204"/>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panose="020B060402020209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90204"/>
              <a:buNone/>
            </a:pPr>
            <a:r>
              <a:rPr lang="en-US" sz="1400" dirty="0">
                <a:hlinkClick r:id="rId3"/>
              </a:rPr>
              <a:t>Sentiment-Analysis-of-Incoming-calls-on-helpdesk/ at main · CapstoneProject-CSD-G14/Sentiment-Analysis-of-Incoming-calls-on-helpdesk</a:t>
            </a:r>
            <a:endParaRPr lang="en-US" sz="1400"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9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898207"/>
            <a:ext cx="10814627" cy="5061585"/>
          </a:xfrm>
          <a:prstGeom prst="rect">
            <a:avLst/>
          </a:prstGeom>
          <a:noFill/>
          <a:ln>
            <a:noFill/>
          </a:ln>
        </p:spPr>
        <p:txBody>
          <a:bodyPr spcFirstLastPara="1" wrap="square" lIns="91425" tIns="45700" rIns="91425" bIns="45700" anchor="t" anchorCtr="0">
            <a:noAutofit/>
          </a:bodyPr>
          <a:lstStyle/>
          <a:p>
            <a:pPr marL="342900" lvl="0" indent="-190500" algn="just" rtl="0">
              <a:lnSpc>
                <a:spcPct val="150000"/>
              </a:lnSpc>
              <a:spcBef>
                <a:spcPts val="0"/>
              </a:spcBef>
              <a:spcAft>
                <a:spcPts val="0"/>
              </a:spcAft>
              <a:buClr>
                <a:schemeClr val="dk1"/>
              </a:buClr>
              <a:buSzPct val="100000"/>
              <a:buNone/>
            </a:pPr>
            <a:r>
              <a:rPr lang="en-US" sz="1400" dirty="0">
                <a:latin typeface="Cambria" panose="02040503050406030204" pitchFamily="18" charset="0"/>
                <a:ea typeface="Cambria" panose="02040503050406030204" pitchFamily="18" charset="0"/>
              </a:rPr>
              <a:t>Technology Stack Components:</a:t>
            </a:r>
          </a:p>
          <a:p>
            <a:pPr marL="495300" lvl="0" indent="-342900" algn="just" rtl="0">
              <a:lnSpc>
                <a:spcPct val="150000"/>
              </a:lnSpc>
              <a:spcBef>
                <a:spcPts val="0"/>
              </a:spcBef>
              <a:spcAft>
                <a:spcPts val="0"/>
              </a:spcAft>
              <a:buClr>
                <a:schemeClr val="dk1"/>
              </a:buClr>
              <a:buSzPct val="100000"/>
            </a:pPr>
            <a:r>
              <a:rPr lang="en-US" altLang="en-US" sz="1400" dirty="0">
                <a:latin typeface="Cambria" panose="02040503050406030204" pitchFamily="18" charset="0"/>
                <a:ea typeface="Cambria" panose="02040503050406030204" pitchFamily="18" charset="0"/>
              </a:rPr>
              <a:t>Frontend Components</a:t>
            </a:r>
          </a:p>
          <a:p>
            <a:pPr marL="342900" lvl="0" indent="0" algn="just" rtl="0">
              <a:lnSpc>
                <a:spcPct val="15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                 1.HTML &amp; CSS – For structuring and styling the web app.</a:t>
            </a:r>
          </a:p>
          <a:p>
            <a:pPr marL="342900" lvl="0" indent="0" algn="just" rtl="0">
              <a:lnSpc>
                <a:spcPct val="15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                 2.JavaScript Frameworks &amp; Libraries -  React.js</a:t>
            </a:r>
          </a:p>
          <a:p>
            <a:pPr marL="342900" lvl="0" indent="457200" algn="just" rtl="0">
              <a:lnSpc>
                <a:spcPct val="15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     3.Bootstrap / Tailwind CSS – For responsive design</a:t>
            </a:r>
          </a:p>
          <a:p>
            <a:pPr marL="342900" lvl="0" indent="457200" algn="just" rtl="0">
              <a:lnSpc>
                <a:spcPct val="15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      4. Visual Studio Code (VS Code) – IDE for frontend &amp; backend development.</a:t>
            </a:r>
          </a:p>
          <a:p>
            <a:pPr marL="495300" lvl="0" indent="-342900" algn="just" rtl="0">
              <a:lnSpc>
                <a:spcPct val="150000"/>
              </a:lnSpc>
              <a:spcBef>
                <a:spcPts val="0"/>
              </a:spcBef>
              <a:spcAft>
                <a:spcPts val="0"/>
              </a:spcAft>
              <a:buClr>
                <a:schemeClr val="dk1"/>
              </a:buClr>
              <a:buSzPct val="100000"/>
            </a:pPr>
            <a:r>
              <a:rPr lang="en-US" altLang="en-US" sz="1400" dirty="0">
                <a:latin typeface="Cambria" panose="02040503050406030204" pitchFamily="18" charset="0"/>
                <a:ea typeface="Cambria" panose="02040503050406030204" pitchFamily="18" charset="0"/>
              </a:rPr>
              <a:t>Backend Components:</a:t>
            </a:r>
          </a:p>
          <a:p>
            <a:pPr marL="152400" lvl="0" indent="0" algn="just" rtl="0">
              <a:lnSpc>
                <a:spcPct val="15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                      1. Node.js – Server-side runtime for handling requests</a:t>
            </a:r>
          </a:p>
          <a:p>
            <a:pPr marL="152400" lvl="0" indent="0" algn="just" rtl="0">
              <a:lnSpc>
                <a:spcPct val="15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                      2. Python (Flask / </a:t>
            </a:r>
            <a:r>
              <a:rPr lang="en-US" altLang="en-US" sz="1400" dirty="0" err="1">
                <a:latin typeface="Cambria" panose="02040503050406030204" pitchFamily="18" charset="0"/>
                <a:ea typeface="Cambria" panose="02040503050406030204" pitchFamily="18" charset="0"/>
              </a:rPr>
              <a:t>FastAPI</a:t>
            </a:r>
            <a:r>
              <a:rPr lang="en-US" altLang="en-US" sz="1400" dirty="0">
                <a:latin typeface="Cambria" panose="02040503050406030204" pitchFamily="18" charset="0"/>
                <a:ea typeface="Cambria" panose="02040503050406030204" pitchFamily="18" charset="0"/>
              </a:rPr>
              <a:t> / Django) – For building the sentiment analysis model</a:t>
            </a:r>
          </a:p>
          <a:p>
            <a:pPr marL="152400" lvl="0" indent="0" algn="just" rtl="0">
              <a:lnSpc>
                <a:spcPct val="15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                      3. MySQL / PostgreSQL – For structured data storage (customer logs, call metadata)</a:t>
            </a:r>
          </a:p>
          <a:p>
            <a:pPr marL="152400" lvl="0" indent="0" algn="just" rtl="0">
              <a:lnSpc>
                <a:spcPct val="15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                      4. MongoDB – For unstructured data storage (transcriptions, feedback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938645"/>
            <a:ext cx="11926455" cy="5334000"/>
          </a:xfrm>
          <a:prstGeom prst="rect">
            <a:avLst/>
          </a:prstGeom>
          <a:noFill/>
          <a:ln>
            <a:noFill/>
          </a:ln>
        </p:spPr>
        <p:txBody>
          <a:bodyPr spcFirstLastPara="1" wrap="square" lIns="91425" tIns="45700" rIns="91425" bIns="45700" anchor="t" anchorCtr="0">
            <a:normAutofit fontScale="57500" lnSpcReduction="20000"/>
          </a:bodyPr>
          <a:lstStyle/>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and Hardware Requirements: </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1. Machine Learning Algorithms</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Speech-to-Text Model – Convert customer calls into text using Google Speech API, IBM Watson Speech-to-Text, or AWS Transcribe.</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Sentiment Classification Model – Use BERT, </a:t>
            </a:r>
            <a:r>
              <a:rPr lang="en-US" altLang="en-US" dirty="0" err="1">
                <a:latin typeface="Cambria" panose="02040503050406030204" pitchFamily="18" charset="0"/>
                <a:ea typeface="Cambria" panose="02040503050406030204" pitchFamily="18" charset="0"/>
              </a:rPr>
              <a:t>RoBERTa</a:t>
            </a:r>
            <a:r>
              <a:rPr lang="en-US" altLang="en-US" dirty="0">
                <a:latin typeface="Cambria" panose="02040503050406030204" pitchFamily="18" charset="0"/>
                <a:ea typeface="Cambria" panose="02040503050406030204" pitchFamily="18" charset="0"/>
              </a:rPr>
              <a:t>, VADER, or LSTM-based deep learning models to analyze customer sentiment.</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Emotion Detection Model – Detect emotions like anger, frustration, satisfaction, happiness using NLP and deep learning.</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Topic Modeling &amp; Intent Recognition – Identify common customer concerns, complaints, and feedback trends using LDA or transformers.</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Anomaly Detection – Detect unusual spikes in negative sentiment, call drop patterns, or recurring complaints using ML models.</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2. Data Processing &amp; Management</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Speech Data Processing – Audio-to-text conversion, noise removal, speaker </a:t>
            </a:r>
            <a:r>
              <a:rPr lang="en-US" altLang="en-US" dirty="0" err="1">
                <a:latin typeface="Cambria" panose="02040503050406030204" pitchFamily="18" charset="0"/>
                <a:ea typeface="Cambria" panose="02040503050406030204" pitchFamily="18" charset="0"/>
              </a:rPr>
              <a:t>diarization</a:t>
            </a:r>
            <a:r>
              <a:rPr lang="en-US" altLang="en-US" dirty="0">
                <a:latin typeface="Cambria" panose="02040503050406030204" pitchFamily="18" charset="0"/>
                <a:ea typeface="Cambria" panose="02040503050406030204" pitchFamily="18" charset="0"/>
              </a:rPr>
              <a:t> (Sphinx, </a:t>
            </a:r>
            <a:r>
              <a:rPr lang="en-US" altLang="en-US" dirty="0" err="1">
                <a:latin typeface="Cambria" panose="02040503050406030204" pitchFamily="18" charset="0"/>
                <a:ea typeface="Cambria" panose="02040503050406030204" pitchFamily="18" charset="0"/>
              </a:rPr>
              <a:t>DeepSpeech</a:t>
            </a:r>
            <a:r>
              <a:rPr lang="en-US" altLang="en-US" dirty="0">
                <a:latin typeface="Cambria" panose="02040503050406030204" pitchFamily="18" charset="0"/>
                <a:ea typeface="Cambria" panose="02040503050406030204" pitchFamily="18" charset="0"/>
              </a:rPr>
              <a:t>, Kaldi).</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Text Preprocessing – Tokenization, </a:t>
            </a:r>
            <a:r>
              <a:rPr lang="en-US" altLang="en-US" dirty="0" err="1">
                <a:latin typeface="Cambria" panose="02040503050406030204" pitchFamily="18" charset="0"/>
                <a:ea typeface="Cambria" panose="02040503050406030204" pitchFamily="18" charset="0"/>
              </a:rPr>
              <a:t>stopword</a:t>
            </a:r>
            <a:r>
              <a:rPr lang="en-US" altLang="en-US" dirty="0">
                <a:latin typeface="Cambria" panose="02040503050406030204" pitchFamily="18" charset="0"/>
                <a:ea typeface="Cambria" panose="02040503050406030204" pitchFamily="18" charset="0"/>
              </a:rPr>
              <a:t> removal, lemmatization using NLTK, </a:t>
            </a:r>
            <a:r>
              <a:rPr lang="en-US" altLang="en-US" dirty="0" err="1">
                <a:latin typeface="Cambria" panose="02040503050406030204" pitchFamily="18" charset="0"/>
                <a:ea typeface="Cambria" panose="02040503050406030204" pitchFamily="18" charset="0"/>
              </a:rPr>
              <a:t>spaCy</a:t>
            </a:r>
            <a:r>
              <a:rPr lang="en-US" altLang="en-US" dirty="0">
                <a:latin typeface="Cambria" panose="02040503050406030204" pitchFamily="18" charset="0"/>
                <a:ea typeface="Cambria" panose="02040503050406030204" pitchFamily="18" charset="0"/>
              </a:rPr>
              <a:t>.</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Real-Time Data Processing – Stream and analyze live calls using Apache Kafka / RabbitMQ.</a:t>
            </a:r>
          </a:p>
          <a:p>
            <a:pPr marL="342900" lvl="0" indent="-190500" algn="just" rtl="0">
              <a:lnSpc>
                <a:spcPct val="200000"/>
              </a:lnSpc>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Data Annotation &amp; Labeling – Label datasets for supervised learning using Label Studio / Prodigy.</a:t>
            </a:r>
            <a:endParaRPr dirty="0">
              <a:latin typeface="Cambria" panose="02040503050406030204" pitchFamily="18" charset="0"/>
              <a:ea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007745"/>
            <a:ext cx="11199091" cy="5086350"/>
          </a:xfrm>
          <a:prstGeom prst="rect">
            <a:avLst/>
          </a:prstGeom>
          <a:noFill/>
          <a:ln>
            <a:noFill/>
          </a:ln>
        </p:spPr>
        <p:txBody>
          <a:bodyPr spcFirstLastPara="1" wrap="square" lIns="91425" tIns="45700" rIns="91425" bIns="45700" anchor="t" anchorCtr="0">
            <a:noAutofit/>
          </a:bodyPr>
          <a:lstStyle/>
          <a:p>
            <a:pPr marL="342900" lvl="0" indent="-190500" algn="just" rtl="0">
              <a:lnSpc>
                <a:spcPct val="20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3.⁠ Database Management System (DBMS)</a:t>
            </a:r>
          </a:p>
          <a:p>
            <a:pPr marL="342900" lvl="0" indent="-190500" algn="just" rtl="0">
              <a:lnSpc>
                <a:spcPct val="20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Relational Database (MySQL / PostgreSQL) – Store structured call metadata (call logs, timestamps, agent details).</a:t>
            </a:r>
          </a:p>
          <a:p>
            <a:pPr marL="342900" lvl="0" indent="-190500" algn="just" rtl="0">
              <a:lnSpc>
                <a:spcPct val="20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NoSQL Database (MongoDB / Firebase / Cassandra) – Store unstructured call transcripts, audio files, customer feedback.</a:t>
            </a:r>
          </a:p>
          <a:p>
            <a:pPr marL="342900" lvl="0" indent="-190500" algn="just" rtl="0">
              <a:lnSpc>
                <a:spcPct val="20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4.⁠ ⁠Software &amp; Frameworks</a:t>
            </a:r>
          </a:p>
          <a:p>
            <a:pPr marL="342900" lvl="0" indent="-190500" algn="just" rtl="0">
              <a:lnSpc>
                <a:spcPct val="20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Speech Recognition – Google Speech API, IBM Watson, Mozilla </a:t>
            </a:r>
            <a:r>
              <a:rPr lang="en-US" altLang="en-US" sz="1400" dirty="0" err="1">
                <a:latin typeface="Cambria" panose="02040503050406030204" pitchFamily="18" charset="0"/>
                <a:ea typeface="Cambria" panose="02040503050406030204" pitchFamily="18" charset="0"/>
              </a:rPr>
              <a:t>DeepSpeech</a:t>
            </a:r>
            <a:endParaRPr lang="en-US" altLang="en-US" sz="14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Natural Language Processing (NLP) – NLTK, </a:t>
            </a:r>
            <a:r>
              <a:rPr lang="en-US" altLang="en-US" sz="1400" dirty="0" err="1">
                <a:latin typeface="Cambria" panose="02040503050406030204" pitchFamily="18" charset="0"/>
                <a:ea typeface="Cambria" panose="02040503050406030204" pitchFamily="18" charset="0"/>
              </a:rPr>
              <a:t>spaCy</a:t>
            </a:r>
            <a:r>
              <a:rPr lang="en-US" altLang="en-US" sz="1400" dirty="0">
                <a:latin typeface="Cambria" panose="02040503050406030204" pitchFamily="18" charset="0"/>
                <a:ea typeface="Cambria" panose="02040503050406030204" pitchFamily="18" charset="0"/>
              </a:rPr>
              <a:t>, Hugging Face Transformers</a:t>
            </a:r>
          </a:p>
          <a:p>
            <a:pPr marL="342900" lvl="0" indent="-190500" algn="just" rtl="0">
              <a:lnSpc>
                <a:spcPct val="20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Machine Learning Frameworks – TensorFlow, </a:t>
            </a:r>
            <a:r>
              <a:rPr lang="en-US" altLang="en-US" sz="1400" dirty="0" err="1">
                <a:latin typeface="Cambria" panose="02040503050406030204" pitchFamily="18" charset="0"/>
                <a:ea typeface="Cambria" panose="02040503050406030204" pitchFamily="18" charset="0"/>
              </a:rPr>
              <a:t>PyTorch</a:t>
            </a:r>
            <a:r>
              <a:rPr lang="en-US" altLang="en-US" sz="1400" dirty="0">
                <a:latin typeface="Cambria" panose="02040503050406030204" pitchFamily="18" charset="0"/>
                <a:ea typeface="Cambria" panose="02040503050406030204" pitchFamily="18" charset="0"/>
              </a:rPr>
              <a:t>, Scikit-learn</a:t>
            </a:r>
          </a:p>
          <a:p>
            <a:pPr marL="342900" lvl="0" indent="-190500" algn="just" rtl="0">
              <a:lnSpc>
                <a:spcPct val="20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Web Scraping &amp; Data Extraction – </a:t>
            </a:r>
            <a:r>
              <a:rPr lang="en-US" altLang="en-US" sz="1400" dirty="0" err="1">
                <a:latin typeface="Cambria" panose="02040503050406030204" pitchFamily="18" charset="0"/>
                <a:ea typeface="Cambria" panose="02040503050406030204" pitchFamily="18" charset="0"/>
              </a:rPr>
              <a:t>BeautifulSoup</a:t>
            </a:r>
            <a:r>
              <a:rPr lang="en-US" altLang="en-US" sz="1400" dirty="0">
                <a:latin typeface="Cambria" panose="02040503050406030204" pitchFamily="18" charset="0"/>
                <a:ea typeface="Cambria" panose="02040503050406030204" pitchFamily="18" charset="0"/>
              </a:rPr>
              <a:t>, Scrapy, Selenium (for gathering industry trends &amp; customer sentiment from online forums)</a:t>
            </a:r>
          </a:p>
          <a:p>
            <a:pPr marL="342900" lvl="0" indent="-190500" algn="just" rtl="0">
              <a:lnSpc>
                <a:spcPct val="20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API Integration – Twilio, </a:t>
            </a:r>
            <a:r>
              <a:rPr lang="en-US" altLang="en-US" sz="1400" dirty="0" err="1">
                <a:latin typeface="Cambria" panose="02040503050406030204" pitchFamily="18" charset="0"/>
                <a:ea typeface="Cambria" panose="02040503050406030204" pitchFamily="18" charset="0"/>
              </a:rPr>
              <a:t>Nexmo</a:t>
            </a:r>
            <a:r>
              <a:rPr lang="en-US" altLang="en-US" sz="1400" dirty="0">
                <a:latin typeface="Cambria" panose="02040503050406030204" pitchFamily="18" charset="0"/>
                <a:ea typeface="Cambria" panose="02040503050406030204" pitchFamily="18" charset="0"/>
              </a:rPr>
              <a:t>, Google </a:t>
            </a:r>
            <a:r>
              <a:rPr lang="en-US" altLang="en-US" sz="1400" dirty="0" err="1">
                <a:latin typeface="Cambria" panose="02040503050406030204" pitchFamily="18" charset="0"/>
                <a:ea typeface="Cambria" panose="02040503050406030204" pitchFamily="18" charset="0"/>
              </a:rPr>
              <a:t>Dialogflow</a:t>
            </a:r>
            <a:r>
              <a:rPr lang="en-US" altLang="en-US" sz="1400" dirty="0">
                <a:latin typeface="Cambria" panose="02040503050406030204" pitchFamily="18" charset="0"/>
                <a:ea typeface="Cambria" panose="02040503050406030204" pitchFamily="18" charset="0"/>
              </a:rPr>
              <a:t> (for integrating with call center systems)</a:t>
            </a:r>
          </a:p>
          <a:p>
            <a:pPr marL="342900" lvl="0" indent="-190500" algn="just" rtl="0">
              <a:lnSpc>
                <a:spcPct val="200000"/>
              </a:lnSpc>
              <a:spcBef>
                <a:spcPts val="0"/>
              </a:spcBef>
              <a:spcAft>
                <a:spcPts val="0"/>
              </a:spcAft>
              <a:buClr>
                <a:schemeClr val="dk1"/>
              </a:buClr>
              <a:buSzPct val="100000"/>
              <a:buNone/>
            </a:pPr>
            <a:r>
              <a:rPr lang="en-US" altLang="en-US" sz="1400" dirty="0">
                <a:latin typeface="Cambria" panose="02040503050406030204" pitchFamily="18" charset="0"/>
                <a:ea typeface="Cambria" panose="02040503050406030204" pitchFamily="18" charset="0"/>
              </a:rPr>
              <a:t>Deployment &amp; Cloud Services – AWS, Azure, Google Cloud (for model hosting and API services)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804030504040204"/>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3"/>
          <a:stretch>
            <a:fillRect/>
          </a:stretch>
        </p:blipFill>
        <p:spPr>
          <a:xfrm>
            <a:off x="941070" y="1222375"/>
            <a:ext cx="9904095" cy="47637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Add APA Citation for all references.</a:t>
            </a:r>
          </a:p>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Use the below link for various APA styles :</a:t>
            </a:r>
          </a:p>
          <a:p>
            <a:pPr marL="495300" indent="-342900">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152400" indent="0">
              <a:spcBef>
                <a:spcPts val="0"/>
              </a:spcBef>
              <a:buNone/>
            </a:pPr>
            <a:r>
              <a:rPr lang="en-US" dirty="0">
                <a:latin typeface="Cambria" panose="02040503050406030204" pitchFamily="18" charset="0"/>
                <a:ea typeface="Cambria" panose="02040503050406030204" pitchFamily="18" charset="0"/>
              </a:rPr>
              <a:t>https://www.indeed.com/career-advice/career-development/how-to-cite-a-research-paper</a:t>
            </a:r>
          </a:p>
          <a:p>
            <a:pPr marL="152400" indent="0">
              <a:spcBef>
                <a:spcPts val="0"/>
              </a:spcBef>
              <a:buNone/>
            </a:pPr>
            <a:r>
              <a:rPr lang="en-US"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798</Words>
  <Application>Microsoft Office PowerPoint</Application>
  <PresentationFormat>Widescreen</PresentationFormat>
  <Paragraphs>87</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Cambria</vt:lpstr>
      <vt:lpstr>Verdana</vt:lpstr>
      <vt:lpstr>Wingdings</vt:lpstr>
      <vt:lpstr>Bioinformatics</vt:lpstr>
      <vt:lpstr>Sentiment Analysis of Incoming calls on helpdesk</vt:lpstr>
      <vt:lpstr>Content</vt:lpstr>
      <vt:lpstr>Problem Statement Number: </vt:lpstr>
      <vt:lpstr>Github Link</vt:lpstr>
      <vt:lpstr>Analysis of Problem Statement</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Keerthana .</cp:lastModifiedBy>
  <cp:revision>43</cp:revision>
  <dcterms:created xsi:type="dcterms:W3CDTF">2025-01-30T07:21:59Z</dcterms:created>
  <dcterms:modified xsi:type="dcterms:W3CDTF">2025-01-31T09:32:53Z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EDDFEB2FFF30DF7097289B679689BE88_43</vt:lpwstr>
  </property>
  <property fmtid="{D5CDD505-2E9C-101B-9397-08002B2CF9AE}" pid="3" name="KSOProductBuildVer">
    <vt:lpwstr>1033-6.11.0.8615</vt:lpwstr>
  </property>
</Properties>
</file>