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58" r:id="rId3"/>
    <p:sldId id="259" r:id="rId4"/>
    <p:sldId id="260" r:id="rId5"/>
    <p:sldId id="266" r:id="rId6"/>
    <p:sldId id="274" r:id="rId7"/>
    <p:sldId id="262" r:id="rId8"/>
    <p:sldId id="263" r:id="rId9"/>
    <p:sldId id="267" r:id="rId10"/>
    <p:sldId id="268" r:id="rId11"/>
    <p:sldId id="269" r:id="rId12"/>
    <p:sldId id="273" r:id="rId13"/>
    <p:sldId id="286" r:id="rId14"/>
    <p:sldId id="287" r:id="rId15"/>
    <p:sldId id="271" r:id="rId16"/>
    <p:sldId id="272" r:id="rId17"/>
    <p:sldId id="276" r:id="rId18"/>
    <p:sldId id="284" r:id="rId19"/>
    <p:sldId id="280" r:id="rId20"/>
    <p:sldId id="285" r:id="rId21"/>
    <p:sldId id="282" r:id="rId22"/>
    <p:sldId id="289" r:id="rId23"/>
    <p:sldId id="278" r:id="rId24"/>
    <p:sldId id="288"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1" d="100"/>
          <a:sy n="91" d="100"/>
        </p:scale>
        <p:origin x="120"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17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383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2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A54C80-263E-416B-A8E0-580EDEADCBDC}"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6793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55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A54C80-263E-416B-A8E0-580EDEADCBDC}" type="datetimeFigureOut">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3009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85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53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35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6347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5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71721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ll_Customers.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drive/1HNOcdg_nxQiUlDgDebSlXvHO5mfsZY7o?usp=sharin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www.javatpoint.com/k-means-clustering-algorithm-in-machine-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8"/>
          <p:cNvSpPr txBox="1"/>
          <p:nvPr/>
        </p:nvSpPr>
        <p:spPr>
          <a:xfrm>
            <a:off x="2673531" y="1290955"/>
            <a:ext cx="6862356" cy="3662541"/>
          </a:xfrm>
          <a:prstGeom prst="rect">
            <a:avLst/>
          </a:prstGeom>
          <a:noFill/>
          <a:ln w="9525">
            <a:noFill/>
          </a:ln>
        </p:spPr>
        <p:txBody>
          <a:bodyPr wrap="square">
            <a:spAutoFit/>
          </a:bodyPr>
          <a:lstStyle/>
          <a:p>
            <a:pPr algn="ctr"/>
            <a:r>
              <a:rPr lang="en-IN" altLang="en-US" sz="1400" dirty="0">
                <a:latin typeface="Times New Roman" panose="02020603050405020304" charset="0"/>
                <a:ea typeface="SimSun" panose="02010600030101010101" pitchFamily="2" charset="-122"/>
              </a:rPr>
              <a:t>A </a:t>
            </a:r>
            <a:r>
              <a:rPr lang="en-IN" altLang="en-US" sz="1400" dirty="0" smtClean="0">
                <a:latin typeface="Times New Roman" panose="02020603050405020304" charset="0"/>
                <a:ea typeface="SimSun" panose="02010600030101010101" pitchFamily="2" charset="-122"/>
              </a:rPr>
              <a:t>Presentation</a:t>
            </a:r>
            <a:r>
              <a:rPr lang="en-US" sz="1400" dirty="0" smtClean="0">
                <a:latin typeface="Times New Roman" panose="02020603050405020304" charset="0"/>
                <a:ea typeface="SimSun" panose="02010600030101010101" pitchFamily="2" charset="-122"/>
              </a:rPr>
              <a:t> </a:t>
            </a:r>
            <a:r>
              <a:rPr lang="en-US" sz="1400" dirty="0">
                <a:latin typeface="Times New Roman" panose="02020603050405020304" charset="0"/>
                <a:ea typeface="SimSun" panose="02010600030101010101" pitchFamily="2" charset="-122"/>
              </a:rPr>
              <a:t>On</a:t>
            </a:r>
          </a:p>
          <a:p>
            <a:pPr algn="ctr"/>
            <a:endParaRPr lang="en-US" sz="1400" b="1" dirty="0">
              <a:latin typeface="Times New Roman" panose="02020603050405020304" charset="0"/>
              <a:ea typeface="SimSun" panose="02010600030101010101" pitchFamily="2" charset="-122"/>
            </a:endParaRPr>
          </a:p>
          <a:p>
            <a:pPr algn="ctr"/>
            <a:r>
              <a:rPr lang="en-US" sz="2800" b="1" i="0" dirty="0">
                <a:solidFill>
                  <a:srgbClr val="333333"/>
                </a:solidFill>
                <a:effectLst/>
                <a:latin typeface="Arial Black" panose="020B0A04020102020204" pitchFamily="34" charset="0"/>
                <a:cs typeface="Times New Roman" panose="02020603050405020304" pitchFamily="18" charset="0"/>
              </a:rPr>
              <a:t>Mall Customer Segmentation Using K-Means Clustering Algorithm </a:t>
            </a:r>
          </a:p>
          <a:p>
            <a:pPr algn="ctr"/>
            <a:endParaRPr lang="en-US" sz="2800" dirty="0">
              <a:latin typeface="Times New Roman" panose="02020603050405020304" charset="0"/>
              <a:ea typeface="SimSun" panose="02010600030101010101" pitchFamily="2" charset="-122"/>
            </a:endParaRPr>
          </a:p>
          <a:p>
            <a:pPr algn="ctr"/>
            <a:r>
              <a:rPr lang="en-US" sz="1400" dirty="0">
                <a:latin typeface="Times New Roman" panose="02020603050405020304" charset="0"/>
                <a:ea typeface="SimSun" panose="02010600030101010101" pitchFamily="2" charset="-122"/>
              </a:rPr>
              <a:t>Under the Course </a:t>
            </a:r>
            <a:r>
              <a:rPr lang="en-US" dirty="0"/>
              <a:t>Neural Network and Deep Learning (</a:t>
            </a:r>
            <a:r>
              <a:rPr lang="en-US" dirty="0" smtClean="0"/>
              <a:t>IT4032)</a:t>
            </a:r>
            <a:endParaRPr lang="en-US" sz="1400" dirty="0">
              <a:latin typeface="Times New Roman" panose="02020603050405020304" charset="0"/>
              <a:ea typeface="SimSun" panose="02010600030101010101" pitchFamily="2" charset="-122"/>
            </a:endParaRPr>
          </a:p>
          <a:p>
            <a:pPr algn="ctr"/>
            <a:endParaRPr lang="en-US" sz="1400" dirty="0">
              <a:latin typeface="Times New Roman" panose="02020603050405020304" charset="0"/>
              <a:ea typeface="SimSun" panose="02010600030101010101" pitchFamily="2" charset="-122"/>
            </a:endParaRPr>
          </a:p>
          <a:p>
            <a:pPr algn="ctr"/>
            <a:r>
              <a:rPr lang="en-IN" altLang="en-US" sz="1400" dirty="0">
                <a:latin typeface="Times New Roman" panose="02020603050405020304" charset="0"/>
                <a:ea typeface="SimSun" panose="02010600030101010101" pitchFamily="2" charset="-122"/>
              </a:rPr>
              <a:t>   </a:t>
            </a:r>
            <a:endParaRPr lang="en-US" sz="1400" dirty="0">
              <a:latin typeface="Times New Roman" panose="02020603050405020304" charset="0"/>
              <a:ea typeface="SimSun" panose="02010600030101010101" pitchFamily="2" charset="-122"/>
            </a:endParaRPr>
          </a:p>
          <a:p>
            <a:pPr algn="ctr"/>
            <a:r>
              <a:rPr lang="en-US" sz="1400" dirty="0">
                <a:latin typeface="Times New Roman" panose="02020603050405020304" charset="0"/>
                <a:ea typeface="SimSun" panose="02010600030101010101" pitchFamily="2" charset="-122"/>
              </a:rPr>
              <a:t> </a:t>
            </a:r>
          </a:p>
          <a:p>
            <a:pPr algn="ctr"/>
            <a:endParaRPr lang="en-US" sz="1400" dirty="0">
              <a:latin typeface="Times New Roman" panose="02020603050405020304" charset="0"/>
              <a:ea typeface="SimSun" panose="02010600030101010101" pitchFamily="2" charset="-122"/>
            </a:endParaRPr>
          </a:p>
          <a:p>
            <a:endParaRPr lang="en-US" dirty="0"/>
          </a:p>
        </p:txBody>
      </p:sp>
      <p:graphicFrame>
        <p:nvGraphicFramePr>
          <p:cNvPr id="20" name="Table 19"/>
          <p:cNvGraphicFramePr/>
          <p:nvPr>
            <p:extLst>
              <p:ext uri="{D42A27DB-BD31-4B8C-83A1-F6EECF244321}">
                <p14:modId xmlns:p14="http://schemas.microsoft.com/office/powerpoint/2010/main" val="1041343970"/>
              </p:ext>
            </p:extLst>
          </p:nvPr>
        </p:nvGraphicFramePr>
        <p:xfrm>
          <a:off x="3092450" y="4051065"/>
          <a:ext cx="5215526" cy="1480460"/>
        </p:xfrm>
        <a:graphic>
          <a:graphicData uri="http://schemas.openxmlformats.org/drawingml/2006/table">
            <a:tbl>
              <a:tblPr firstRow="1" bandRow="1">
                <a:tableStyleId>{5940675A-B579-460E-94D1-54222C63F5DA}</a:tableStyleId>
              </a:tblPr>
              <a:tblGrid>
                <a:gridCol w="762086">
                  <a:extLst>
                    <a:ext uri="{9D8B030D-6E8A-4147-A177-3AD203B41FA5}">
                      <a16:colId xmlns:a16="http://schemas.microsoft.com/office/drawing/2014/main" val="20000"/>
                    </a:ext>
                  </a:extLst>
                </a:gridCol>
                <a:gridCol w="3141773">
                  <a:extLst>
                    <a:ext uri="{9D8B030D-6E8A-4147-A177-3AD203B41FA5}">
                      <a16:colId xmlns:a16="http://schemas.microsoft.com/office/drawing/2014/main" val="20001"/>
                    </a:ext>
                  </a:extLst>
                </a:gridCol>
                <a:gridCol w="1311667">
                  <a:extLst>
                    <a:ext uri="{9D8B030D-6E8A-4147-A177-3AD203B41FA5}">
                      <a16:colId xmlns:a16="http://schemas.microsoft.com/office/drawing/2014/main" val="20002"/>
                    </a:ext>
                  </a:extLst>
                </a:gridCol>
              </a:tblGrid>
              <a:tr h="296092">
                <a:tc>
                  <a:txBody>
                    <a:bodyPr/>
                    <a:lstStyle/>
                    <a:p>
                      <a:pPr indent="0" algn="ctr">
                        <a:buNone/>
                      </a:pPr>
                      <a:r>
                        <a:rPr lang="en-US" sz="1400" b="0">
                          <a:latin typeface="Times New Roman" panose="02020603050405020304" charset="0"/>
                          <a:cs typeface="Times New Roman" panose="02020603050405020304" charset="0"/>
                        </a:rPr>
                        <a:t>Sr. No. </a:t>
                      </a:r>
                      <a:endParaRPr lang="en-US" sz="14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Times New Roman" panose="02020603050405020304" charset="0"/>
                          <a:cs typeface="Times New Roman" panose="02020603050405020304" charset="0"/>
                        </a:rPr>
                        <a:t>Student Name</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400" b="0" dirty="0">
                          <a:latin typeface="Times New Roman" panose="02020603050405020304" charset="0"/>
                          <a:cs typeface="Times New Roman" panose="02020603050405020304" charset="0"/>
                        </a:rPr>
                        <a:t>Enroll. No. </a:t>
                      </a: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6092">
                <a:tc>
                  <a:txBody>
                    <a:bodyPr/>
                    <a:lstStyle/>
                    <a:p>
                      <a:pPr indent="0" algn="ctr">
                        <a:buNone/>
                      </a:pPr>
                      <a:r>
                        <a:rPr lang="en-US" sz="1400" b="0">
                          <a:latin typeface="Times New Roman" panose="02020603050405020304" charset="0"/>
                          <a:cs typeface="Times New Roman" panose="02020603050405020304" charset="0"/>
                        </a:rPr>
                        <a:t>1.</a:t>
                      </a:r>
                      <a:endParaRPr lang="en-US" sz="14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6092">
                <a:tc>
                  <a:txBody>
                    <a:bodyPr/>
                    <a:lstStyle/>
                    <a:p>
                      <a:pPr indent="0" algn="ctr">
                        <a:buNone/>
                      </a:pPr>
                      <a:r>
                        <a:rPr lang="en-US" sz="1400" b="0">
                          <a:latin typeface="Times New Roman" panose="02020603050405020304" charset="0"/>
                          <a:cs typeface="Times New Roman" panose="02020603050405020304" charset="0"/>
                        </a:rPr>
                        <a:t>2.</a:t>
                      </a:r>
                      <a:endParaRPr lang="en-US" sz="14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6092">
                <a:tc>
                  <a:txBody>
                    <a:bodyPr/>
                    <a:lstStyle/>
                    <a:p>
                      <a:pPr indent="0" algn="ctr">
                        <a:buNone/>
                      </a:pPr>
                      <a:r>
                        <a:rPr lang="en-US" sz="1400" b="0">
                          <a:latin typeface="Times New Roman" panose="02020603050405020304" charset="0"/>
                          <a:cs typeface="Times New Roman" panose="02020603050405020304" charset="0"/>
                        </a:rPr>
                        <a:t>3.</a:t>
                      </a:r>
                      <a:endParaRPr lang="en-US" sz="14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6092">
                <a:tc>
                  <a:txBody>
                    <a:bodyPr/>
                    <a:lstStyle/>
                    <a:p>
                      <a:pPr indent="0" algn="ctr">
                        <a:buNone/>
                      </a:pPr>
                      <a:r>
                        <a:rPr lang="en-US" sz="1400" b="0">
                          <a:latin typeface="Times New Roman" panose="02020603050405020304" charset="0"/>
                          <a:cs typeface="Times New Roman" panose="02020603050405020304" charset="0"/>
                        </a:rPr>
                        <a:t>4.</a:t>
                      </a:r>
                      <a:endParaRPr lang="en-US" sz="14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1400" b="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 name="Text Box 22"/>
          <p:cNvSpPr txBox="1"/>
          <p:nvPr/>
        </p:nvSpPr>
        <p:spPr>
          <a:xfrm>
            <a:off x="3160213" y="4916527"/>
            <a:ext cx="5080000" cy="1229995"/>
          </a:xfrm>
          <a:prstGeom prst="rect">
            <a:avLst/>
          </a:prstGeom>
          <a:noFill/>
          <a:ln w="9525">
            <a:noFill/>
          </a:ln>
        </p:spPr>
        <p:txBody>
          <a:bodyPr wrap="square">
            <a:spAutoFit/>
          </a:bodyPr>
          <a:lstStyle/>
          <a:p>
            <a:pPr algn="ctr"/>
            <a:endParaRPr lang="en-US" sz="1400" dirty="0">
              <a:latin typeface="Times New Roman" panose="02020603050405020304" charset="0"/>
              <a:ea typeface="SimSun" panose="02010600030101010101" pitchFamily="2" charset="-122"/>
            </a:endParaRPr>
          </a:p>
          <a:p>
            <a:pPr algn="ctr"/>
            <a:r>
              <a:rPr lang="en-US" sz="1400" dirty="0">
                <a:latin typeface="Times New Roman" panose="02020603050405020304" charset="0"/>
                <a:ea typeface="SimSun" panose="02010600030101010101" pitchFamily="2" charset="-122"/>
              </a:rPr>
              <a:t> </a:t>
            </a:r>
          </a:p>
          <a:p>
            <a:pPr algn="ctr"/>
            <a:r>
              <a:rPr lang="en-US" sz="1400" dirty="0">
                <a:latin typeface="Times New Roman" panose="02020603050405020304" charset="0"/>
                <a:ea typeface="SimSun" panose="02010600030101010101" pitchFamily="2" charset="-122"/>
              </a:rPr>
              <a:t> </a:t>
            </a:r>
          </a:p>
          <a:p>
            <a:pPr algn="ctr"/>
            <a:r>
              <a:rPr lang="en-US" sz="1400" dirty="0">
                <a:latin typeface="Times New Roman" panose="02020603050405020304" charset="0"/>
                <a:ea typeface="SimSun" panose="02010600030101010101" pitchFamily="2" charset="-122"/>
              </a:rPr>
              <a:t>    Under Guidance of </a:t>
            </a:r>
          </a:p>
          <a:p>
            <a:pPr algn="ctr"/>
            <a:r>
              <a:rPr lang="en-US" sz="1400" dirty="0">
                <a:latin typeface="Times New Roman" panose="02020603050405020304" charset="0"/>
                <a:ea typeface="SimSun" panose="02010600030101010101" pitchFamily="2" charset="-122"/>
              </a:rPr>
              <a:t>      </a:t>
            </a:r>
            <a:r>
              <a:rPr lang="en-US" dirty="0">
                <a:latin typeface="Times New Roman" panose="02020603050405020304" charset="0"/>
                <a:ea typeface="SimSun" panose="02010600030101010101" pitchFamily="2" charset="-122"/>
              </a:rPr>
              <a:t>D</a:t>
            </a:r>
            <a:r>
              <a:rPr lang="en-US" sz="1800" dirty="0" smtClean="0">
                <a:latin typeface="Times New Roman" panose="02020603050405020304" charset="0"/>
                <a:ea typeface="SimSun" panose="02010600030101010101" pitchFamily="2" charset="-122"/>
              </a:rPr>
              <a:t>r</a:t>
            </a:r>
            <a:r>
              <a:rPr lang="en-US" sz="1800" dirty="0">
                <a:latin typeface="Times New Roman" panose="02020603050405020304" charset="0"/>
                <a:ea typeface="SimSun" panose="02010600030101010101" pitchFamily="2" charset="-122"/>
              </a:rPr>
              <a:t>. A. C. </a:t>
            </a:r>
            <a:r>
              <a:rPr lang="en-US" sz="1800" dirty="0" err="1">
                <a:latin typeface="Times New Roman" panose="02020603050405020304" charset="0"/>
                <a:ea typeface="SimSun" panose="02010600030101010101" pitchFamily="2" charset="-122"/>
              </a:rPr>
              <a:t>Adamuthe</a:t>
            </a:r>
            <a:r>
              <a:rPr lang="en-US" sz="1800" dirty="0">
                <a:latin typeface="Calibri" panose="020F0502020204030204" pitchFamily="34" charset="0"/>
                <a:ea typeface="SimSun" panose="02010600030101010101" pitchFamily="2" charset="-122"/>
                <a:cs typeface="Mangal" charset="0"/>
              </a:rPr>
              <a:t> </a:t>
            </a:r>
            <a:endParaRPr lang="en-US" sz="1800" dirty="0"/>
          </a:p>
        </p:txBody>
      </p:sp>
      <p:sp>
        <p:nvSpPr>
          <p:cNvPr id="102" name="Text Box 101"/>
          <p:cNvSpPr txBox="1"/>
          <p:nvPr/>
        </p:nvSpPr>
        <p:spPr>
          <a:xfrm>
            <a:off x="1869123" y="-815975"/>
            <a:ext cx="7740015" cy="2185214"/>
          </a:xfrm>
          <a:prstGeom prst="rect">
            <a:avLst/>
          </a:prstGeom>
          <a:noFill/>
          <a:ln w="9525">
            <a:noFill/>
          </a:ln>
        </p:spPr>
        <p:txBody>
          <a:bodyPr wrap="square">
            <a:spAutoFit/>
          </a:bodyPr>
          <a:lstStyle/>
          <a:p>
            <a:pPr algn="ctr"/>
            <a:endParaRPr lang="en-US" sz="1100" dirty="0">
              <a:latin typeface="Calibri" panose="020F0502020204030204" pitchFamily="34" charset="0"/>
              <a:ea typeface="SimSun" panose="02010600030101010101" pitchFamily="2" charset="-122"/>
              <a:cs typeface="Mangal" charset="0"/>
            </a:endParaRPr>
          </a:p>
          <a:p>
            <a:pPr algn="ctr"/>
            <a:r>
              <a:rPr lang="en-US" sz="1100" dirty="0">
                <a:latin typeface="Calibri" panose="020F0502020204030204" pitchFamily="34" charset="0"/>
                <a:ea typeface="SimSun" panose="02010600030101010101" pitchFamily="2" charset="-122"/>
                <a:cs typeface="Mangal" charset="0"/>
              </a:rPr>
              <a:t> </a:t>
            </a:r>
          </a:p>
          <a:p>
            <a:pPr algn="ctr"/>
            <a:r>
              <a:rPr lang="en-US" sz="1100" dirty="0">
                <a:latin typeface="Calibri" panose="020F0502020204030204" pitchFamily="34" charset="0"/>
                <a:ea typeface="SimSun" panose="02010600030101010101" pitchFamily="2" charset="-122"/>
                <a:cs typeface="Mangal" charset="0"/>
              </a:rPr>
              <a:t> </a:t>
            </a:r>
          </a:p>
          <a:p>
            <a:pPr algn="ctr"/>
            <a:r>
              <a:rPr lang="en-US" sz="1100" dirty="0">
                <a:latin typeface="Calibri" panose="020F0502020204030204" pitchFamily="34" charset="0"/>
                <a:ea typeface="SimSun" panose="02010600030101010101" pitchFamily="2" charset="-122"/>
                <a:cs typeface="Mangal" charset="0"/>
              </a:rPr>
              <a:t> </a:t>
            </a:r>
            <a:endParaRPr lang="en-US" sz="1600" b="1" dirty="0">
              <a:latin typeface="Times New Roman" panose="02020603050405020304" charset="0"/>
              <a:ea typeface="SimSun" panose="02010600030101010101" pitchFamily="2" charset="-122"/>
            </a:endParaRPr>
          </a:p>
          <a:p>
            <a:pPr algn="ctr"/>
            <a:r>
              <a:rPr lang="en-US" sz="1600" b="1" dirty="0">
                <a:latin typeface="Times New Roman" panose="02020603050405020304" charset="0"/>
                <a:ea typeface="SimSun" panose="02010600030101010101" pitchFamily="2" charset="-122"/>
              </a:rPr>
              <a:t> </a:t>
            </a:r>
            <a:endParaRPr lang="en-US" sz="1600" dirty="0">
              <a:latin typeface="Times New Roman" panose="02020603050405020304" charset="0"/>
              <a:ea typeface="SimSun" panose="02010600030101010101" pitchFamily="2" charset="-122"/>
            </a:endParaRPr>
          </a:p>
          <a:p>
            <a:pPr algn="ctr"/>
            <a:endParaRPr lang="en-US" sz="1400" dirty="0">
              <a:solidFill>
                <a:srgbClr val="000000"/>
              </a:solidFill>
              <a:latin typeface="Times New Roman" panose="02020603050405020304" charset="0"/>
              <a:ea typeface="SimSun" panose="02010600030101010101" pitchFamily="2" charset="-122"/>
            </a:endParaRPr>
          </a:p>
          <a:p>
            <a:pPr algn="ctr"/>
            <a:r>
              <a:rPr lang="en-US" sz="1400" dirty="0">
                <a:solidFill>
                  <a:srgbClr val="000000"/>
                </a:solidFill>
                <a:latin typeface="Times New Roman" panose="02020603050405020304" charset="0"/>
                <a:ea typeface="SimSun" panose="02010600030101010101" pitchFamily="2" charset="-122"/>
              </a:rPr>
              <a:t> </a:t>
            </a:r>
          </a:p>
          <a:p>
            <a:pPr algn="ctr"/>
            <a:r>
              <a:rPr lang="en-US" sz="1400" dirty="0">
                <a:solidFill>
                  <a:srgbClr val="000000"/>
                </a:solidFill>
                <a:latin typeface="Times New Roman" panose="02020603050405020304" charset="0"/>
                <a:ea typeface="SimSun" panose="02010600030101010101" pitchFamily="2" charset="-122"/>
              </a:rPr>
              <a:t>K. E. Society’s</a:t>
            </a:r>
            <a:endParaRPr lang="en-US" sz="1800" b="1" dirty="0">
              <a:solidFill>
                <a:srgbClr val="000000"/>
              </a:solidFill>
              <a:latin typeface="Times New Roman" panose="02020603050405020304" charset="0"/>
              <a:ea typeface="SimSun" panose="02010600030101010101" pitchFamily="2" charset="-122"/>
            </a:endParaRPr>
          </a:p>
          <a:p>
            <a:pPr algn="ctr"/>
            <a:r>
              <a:rPr lang="en-US" sz="1800" b="1" dirty="0" err="1">
                <a:solidFill>
                  <a:srgbClr val="000000"/>
                </a:solidFill>
                <a:latin typeface="Times New Roman" panose="02020603050405020304" charset="0"/>
                <a:ea typeface="SimSun" panose="02010600030101010101" pitchFamily="2" charset="-122"/>
              </a:rPr>
              <a:t>Rajarambapu</a:t>
            </a:r>
            <a:r>
              <a:rPr lang="en-US" sz="1800" b="1" dirty="0">
                <a:solidFill>
                  <a:srgbClr val="000000"/>
                </a:solidFill>
                <a:latin typeface="Times New Roman" panose="02020603050405020304" charset="0"/>
                <a:ea typeface="SimSun" panose="02010600030101010101" pitchFamily="2" charset="-122"/>
              </a:rPr>
              <a:t> Institute of Technology, </a:t>
            </a:r>
            <a:r>
              <a:rPr lang="en-US" sz="1800" b="1" dirty="0" err="1">
                <a:solidFill>
                  <a:srgbClr val="000000"/>
                </a:solidFill>
                <a:latin typeface="Times New Roman" panose="02020603050405020304" charset="0"/>
                <a:ea typeface="SimSun" panose="02010600030101010101" pitchFamily="2" charset="-122"/>
              </a:rPr>
              <a:t>Rajaramnagar</a:t>
            </a:r>
            <a:endParaRPr lang="en-US" sz="1400" dirty="0">
              <a:solidFill>
                <a:srgbClr val="000000"/>
              </a:solidFill>
              <a:latin typeface="Times New Roman" panose="02020603050405020304" charset="0"/>
              <a:ea typeface="SimSun" panose="02010600030101010101" pitchFamily="2" charset="-122"/>
            </a:endParaRPr>
          </a:p>
          <a:p>
            <a:pPr algn="ctr"/>
            <a:r>
              <a:rPr lang="en-US" sz="1600" b="1" dirty="0">
                <a:latin typeface="Times New Roman" panose="02020603050405020304" charset="0"/>
                <a:ea typeface="SimSun" panose="02010600030101010101" pitchFamily="2" charset="-122"/>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62827-B6C2-425C-8C29-BED2D9DC90BB}"/>
              </a:ext>
            </a:extLst>
          </p:cNvPr>
          <p:cNvSpPr>
            <a:spLocks noGrp="1"/>
          </p:cNvSpPr>
          <p:nvPr>
            <p:ph idx="1"/>
          </p:nvPr>
        </p:nvSpPr>
        <p:spPr>
          <a:xfrm>
            <a:off x="677334" y="478971"/>
            <a:ext cx="8596668" cy="5562391"/>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k-means </a:t>
            </a:r>
            <a:r>
              <a:rPr lang="en-US" b="0" i="0" dirty="0">
                <a:solidFill>
                  <a:srgbClr val="008000"/>
                </a:solidFill>
                <a:effectLst/>
                <a:latin typeface="Times New Roman" panose="02020603050405020304" pitchFamily="18" charset="0"/>
                <a:cs typeface="Times New Roman" panose="02020603050405020304" pitchFamily="18" charset="0"/>
              </a:rPr>
              <a:t>clustering</a:t>
            </a:r>
            <a:r>
              <a:rPr lang="en-US" b="0" i="0" dirty="0">
                <a:solidFill>
                  <a:srgbClr val="333333"/>
                </a:solidFill>
                <a:effectLst/>
                <a:latin typeface="Times New Roman" panose="02020603050405020304" pitchFamily="18" charset="0"/>
                <a:cs typeface="Times New Roman" panose="02020603050405020304" pitchFamily="18" charset="0"/>
              </a:rPr>
              <a:t> algorithm mainly performs two tasks:</a:t>
            </a:r>
          </a:p>
          <a:p>
            <a:pPr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Determines the best value for K center points or centroids by an iterative process.</a:t>
            </a:r>
          </a:p>
          <a:p>
            <a:pPr algn="jus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Assigns each data point to its closest k-center. Those data points which are near to the particular k-center, create a cluster.</a:t>
            </a:r>
          </a:p>
          <a:p>
            <a:endParaRPr lang="en-IN" dirty="0"/>
          </a:p>
        </p:txBody>
      </p:sp>
      <p:pic>
        <p:nvPicPr>
          <p:cNvPr id="1026" name="Picture 2" descr="K-Means Clustering Algorithm">
            <a:extLst>
              <a:ext uri="{FF2B5EF4-FFF2-40B4-BE49-F238E27FC236}">
                <a16:creationId xmlns:a16="http://schemas.microsoft.com/office/drawing/2014/main" id="{66561146-85E9-4C66-A698-9B74A579F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311" y="2830150"/>
            <a:ext cx="5343525" cy="2695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A4F5F1-0743-461B-8786-87D2B0E3AE92}"/>
              </a:ext>
            </a:extLst>
          </p:cNvPr>
          <p:cNvSpPr txBox="1"/>
          <p:nvPr/>
        </p:nvSpPr>
        <p:spPr>
          <a:xfrm>
            <a:off x="2272937" y="6063734"/>
            <a:ext cx="723464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Unsupervised Learning - Clustering</a:t>
            </a:r>
          </a:p>
        </p:txBody>
      </p:sp>
    </p:spTree>
    <p:extLst>
      <p:ext uri="{BB962C8B-B14F-4D97-AF65-F5344CB8AC3E}">
        <p14:creationId xmlns:p14="http://schemas.microsoft.com/office/powerpoint/2010/main" val="46556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7973-0583-4377-9036-C19F100D83D0}"/>
              </a:ext>
            </a:extLst>
          </p:cNvPr>
          <p:cNvSpPr>
            <a:spLocks noGrp="1"/>
          </p:cNvSpPr>
          <p:nvPr>
            <p:ph type="title"/>
          </p:nvPr>
        </p:nvSpPr>
        <p:spPr/>
        <p:txBody>
          <a:bodyPr>
            <a:noAutofit/>
          </a:bodyPr>
          <a:lstStyle/>
          <a:p>
            <a:pPr algn="ctr"/>
            <a:r>
              <a:rPr lang="en-IN" sz="4000" b="1" dirty="0">
                <a:latin typeface="Times New Roman" panose="02020603050405020304" pitchFamily="18" charset="0"/>
                <a:cs typeface="Times New Roman" panose="02020603050405020304" pitchFamily="18" charset="0"/>
              </a:rPr>
              <a:t>WORKING OF K-MEANS ALGORITHM</a:t>
            </a:r>
          </a:p>
        </p:txBody>
      </p:sp>
      <p:sp>
        <p:nvSpPr>
          <p:cNvPr id="5" name="Content Placeholder 4">
            <a:extLst>
              <a:ext uri="{FF2B5EF4-FFF2-40B4-BE49-F238E27FC236}">
                <a16:creationId xmlns:a16="http://schemas.microsoft.com/office/drawing/2014/main" id="{A88DC5CE-D10D-4EF0-A571-76B2DE672E21}"/>
              </a:ext>
            </a:extLst>
          </p:cNvPr>
          <p:cNvSpPr>
            <a:spLocks noGrp="1"/>
          </p:cNvSpPr>
          <p:nvPr>
            <p:ph idx="1"/>
          </p:nvPr>
        </p:nvSpPr>
        <p:spPr/>
        <p:txBody>
          <a:bodyPr>
            <a:normAutofit fontScale="92500" lnSpcReduction="10000"/>
          </a:bodyPr>
          <a:lstStyle/>
          <a:p>
            <a:r>
              <a:rPr lang="en-US" b="1" i="0" dirty="0">
                <a:solidFill>
                  <a:srgbClr val="333333"/>
                </a:solidFill>
                <a:effectLst/>
                <a:latin typeface="Times New Roman" panose="02020603050405020304" pitchFamily="18" charset="0"/>
                <a:cs typeface="Times New Roman" panose="02020603050405020304" pitchFamily="18" charset="0"/>
              </a:rPr>
              <a:t>Step-1:</a:t>
            </a:r>
            <a:r>
              <a:rPr lang="en-US" b="0" i="0" dirty="0">
                <a:solidFill>
                  <a:srgbClr val="333333"/>
                </a:solidFill>
                <a:effectLst/>
                <a:latin typeface="Times New Roman" panose="02020603050405020304" pitchFamily="18" charset="0"/>
                <a:cs typeface="Times New Roman" panose="02020603050405020304" pitchFamily="18" charset="0"/>
              </a:rPr>
              <a:t> Select the number K to decide the number of clusters.</a:t>
            </a:r>
          </a:p>
          <a:p>
            <a:r>
              <a:rPr lang="en-US" b="1" i="0" dirty="0">
                <a:solidFill>
                  <a:srgbClr val="333333"/>
                </a:solidFill>
                <a:effectLst/>
                <a:latin typeface="Times New Roman" panose="02020603050405020304" pitchFamily="18" charset="0"/>
                <a:cs typeface="Times New Roman" panose="02020603050405020304" pitchFamily="18" charset="0"/>
              </a:rPr>
              <a:t>Step-2:</a:t>
            </a:r>
            <a:r>
              <a:rPr lang="en-US" b="0" i="0" dirty="0">
                <a:solidFill>
                  <a:srgbClr val="333333"/>
                </a:solidFill>
                <a:effectLst/>
                <a:latin typeface="Times New Roman" panose="02020603050405020304" pitchFamily="18" charset="0"/>
                <a:cs typeface="Times New Roman" panose="02020603050405020304" pitchFamily="18" charset="0"/>
              </a:rPr>
              <a:t> Select random K points or centroids. (It can be other from the input dataset).</a:t>
            </a:r>
          </a:p>
          <a:p>
            <a:r>
              <a:rPr lang="en-US" b="1" i="0" dirty="0">
                <a:solidFill>
                  <a:srgbClr val="333333"/>
                </a:solidFill>
                <a:effectLst/>
                <a:latin typeface="Times New Roman" panose="02020603050405020304" pitchFamily="18" charset="0"/>
                <a:cs typeface="Times New Roman" panose="02020603050405020304" pitchFamily="18" charset="0"/>
              </a:rPr>
              <a:t>Step-3:</a:t>
            </a:r>
            <a:r>
              <a:rPr lang="en-US" b="0" i="0" dirty="0">
                <a:solidFill>
                  <a:srgbClr val="333333"/>
                </a:solidFill>
                <a:effectLst/>
                <a:latin typeface="Times New Roman" panose="02020603050405020304" pitchFamily="18" charset="0"/>
                <a:cs typeface="Times New Roman" panose="02020603050405020304" pitchFamily="18" charset="0"/>
              </a:rPr>
              <a:t> Assign each data point to their closest centroid, which will form the predefined K clusters.</a:t>
            </a:r>
            <a:endParaRPr lang="en-US" dirty="0">
              <a:solidFill>
                <a:srgbClr val="333333"/>
              </a:solidFill>
              <a:latin typeface="Times New Roman" panose="02020603050405020304" pitchFamily="18" charset="0"/>
              <a:cs typeface="Times New Roman" panose="02020603050405020304" pitchFamily="18" charset="0"/>
            </a:endParaRPr>
          </a:p>
          <a:p>
            <a:r>
              <a:rPr lang="en-US" b="1" i="0" dirty="0">
                <a:solidFill>
                  <a:srgbClr val="333333"/>
                </a:solidFill>
                <a:effectLst/>
                <a:latin typeface="Times New Roman" panose="02020603050405020304" pitchFamily="18" charset="0"/>
                <a:cs typeface="Times New Roman" panose="02020603050405020304" pitchFamily="18" charset="0"/>
              </a:rPr>
              <a:t>Step-4:</a:t>
            </a:r>
            <a:r>
              <a:rPr lang="en-US" b="0" i="0" dirty="0">
                <a:solidFill>
                  <a:srgbClr val="333333"/>
                </a:solidFill>
                <a:effectLst/>
                <a:latin typeface="Times New Roman" panose="02020603050405020304" pitchFamily="18" charset="0"/>
                <a:cs typeface="Times New Roman" panose="02020603050405020304" pitchFamily="18" charset="0"/>
              </a:rPr>
              <a:t> Calculate the variance and place a new centroid of each cluster.</a:t>
            </a:r>
          </a:p>
          <a:p>
            <a:r>
              <a:rPr lang="en-US" b="1" i="0" dirty="0">
                <a:solidFill>
                  <a:srgbClr val="333333"/>
                </a:solidFill>
                <a:effectLst/>
                <a:latin typeface="Times New Roman" panose="02020603050405020304" pitchFamily="18" charset="0"/>
                <a:cs typeface="Times New Roman" panose="02020603050405020304" pitchFamily="18" charset="0"/>
              </a:rPr>
              <a:t>Step-5:</a:t>
            </a:r>
            <a:r>
              <a:rPr lang="en-US" b="0" i="0" dirty="0">
                <a:solidFill>
                  <a:srgbClr val="333333"/>
                </a:solidFill>
                <a:effectLst/>
                <a:latin typeface="Times New Roman" panose="02020603050405020304" pitchFamily="18" charset="0"/>
                <a:cs typeface="Times New Roman" panose="02020603050405020304" pitchFamily="18" charset="0"/>
              </a:rPr>
              <a:t> Repeat the third steps, which means reassign each datapoint to the new closest centroid of each cluster.</a:t>
            </a:r>
            <a:endParaRPr lang="en-US" dirty="0">
              <a:solidFill>
                <a:srgbClr val="333333"/>
              </a:solidFill>
              <a:latin typeface="Times New Roman" panose="02020603050405020304" pitchFamily="18" charset="0"/>
              <a:cs typeface="Times New Roman" panose="02020603050405020304" pitchFamily="18" charset="0"/>
            </a:endParaRPr>
          </a:p>
          <a:p>
            <a:r>
              <a:rPr lang="en-US" b="1" i="0" dirty="0">
                <a:solidFill>
                  <a:srgbClr val="333333"/>
                </a:solidFill>
                <a:effectLst/>
                <a:latin typeface="Times New Roman" panose="02020603050405020304" pitchFamily="18" charset="0"/>
                <a:cs typeface="Times New Roman" panose="02020603050405020304" pitchFamily="18" charset="0"/>
              </a:rPr>
              <a:t>Step-6:</a:t>
            </a:r>
            <a:r>
              <a:rPr lang="en-US" b="0" i="0" dirty="0">
                <a:solidFill>
                  <a:srgbClr val="333333"/>
                </a:solidFill>
                <a:effectLst/>
                <a:latin typeface="Times New Roman" panose="02020603050405020304" pitchFamily="18" charset="0"/>
                <a:cs typeface="Times New Roman" panose="02020603050405020304" pitchFamily="18" charset="0"/>
              </a:rPr>
              <a:t> If any reassignment occurs, then go to step-4 else go to FINISH.</a:t>
            </a:r>
          </a:p>
          <a:p>
            <a:r>
              <a:rPr lang="en-US" b="1" i="0" dirty="0">
                <a:solidFill>
                  <a:srgbClr val="333333"/>
                </a:solidFill>
                <a:effectLst/>
                <a:latin typeface="Times New Roman" panose="02020603050405020304" pitchFamily="18" charset="0"/>
                <a:cs typeface="Times New Roman" panose="02020603050405020304" pitchFamily="18" charset="0"/>
              </a:rPr>
              <a:t>Step-7</a:t>
            </a:r>
            <a:r>
              <a:rPr lang="en-US" b="0" i="0" dirty="0">
                <a:solidFill>
                  <a:srgbClr val="333333"/>
                </a:solidFill>
                <a:effectLst/>
                <a:latin typeface="Times New Roman" panose="02020603050405020304" pitchFamily="18" charset="0"/>
                <a:cs typeface="Times New Roman" panose="02020603050405020304" pitchFamily="18" charset="0"/>
              </a:rPr>
              <a:t>: The model is ready.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9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649A-DEBA-4BE0-9BC7-368B95016A19}"/>
              </a:ext>
            </a:extLst>
          </p:cNvPr>
          <p:cNvSpPr>
            <a:spLocks noGrp="1"/>
          </p:cNvSpPr>
          <p:nvPr>
            <p:ph type="title"/>
          </p:nvPr>
        </p:nvSpPr>
        <p:spPr>
          <a:xfrm>
            <a:off x="322217" y="609600"/>
            <a:ext cx="9988732" cy="1320800"/>
          </a:xfrm>
        </p:spPr>
        <p:txBody>
          <a:bodyPr>
            <a:noAutofit/>
          </a:bodyPr>
          <a:lstStyle/>
          <a:p>
            <a:pPr algn="ctr"/>
            <a:r>
              <a:rPr lang="en-IN" sz="4400" b="1" dirty="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pic>
        <p:nvPicPr>
          <p:cNvPr id="3074" name="Picture 2" descr="Flowchart of k-means clustering algorithm | Download Scientific Diagram">
            <a:extLst>
              <a:ext uri="{FF2B5EF4-FFF2-40B4-BE49-F238E27FC236}">
                <a16:creationId xmlns:a16="http://schemas.microsoft.com/office/drawing/2014/main" id="{41BC8F6B-03A0-4A1C-96F4-E08EE20739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28502"/>
            <a:ext cx="6453051" cy="474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6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5364-CA49-4BBA-B761-6BC5914FCE9C}"/>
              </a:ext>
            </a:extLst>
          </p:cNvPr>
          <p:cNvSpPr>
            <a:spLocks noGrp="1"/>
          </p:cNvSpPr>
          <p:nvPr>
            <p:ph type="title"/>
          </p:nvPr>
        </p:nvSpPr>
        <p:spPr>
          <a:xfrm>
            <a:off x="313509" y="609600"/>
            <a:ext cx="11338560" cy="1320800"/>
          </a:xfrm>
        </p:spPr>
        <p:txBody>
          <a:bodyPr>
            <a:normAutofit/>
          </a:bodyPr>
          <a:lstStyle/>
          <a:p>
            <a:r>
              <a:rPr lang="en-IN" sz="4000" b="1" dirty="0">
                <a:latin typeface="Times New Roman" panose="02020603050405020304" pitchFamily="18" charset="0"/>
                <a:cs typeface="Times New Roman" panose="02020603050405020304" pitchFamily="18" charset="0"/>
              </a:rPr>
              <a:t>   MALL CUSTOMER SEGMENTATION</a:t>
            </a:r>
          </a:p>
        </p:txBody>
      </p:sp>
      <p:sp>
        <p:nvSpPr>
          <p:cNvPr id="3" name="Content Placeholder 2">
            <a:extLst>
              <a:ext uri="{FF2B5EF4-FFF2-40B4-BE49-F238E27FC236}">
                <a16:creationId xmlns:a16="http://schemas.microsoft.com/office/drawing/2014/main" id="{2FB46691-ACC6-40DF-801E-26D9A7A4F311}"/>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Malls do customer profiling to target the potential customers with irresistible offers whenever they visit the mall. </a:t>
            </a:r>
          </a:p>
          <a:p>
            <a:r>
              <a:rPr lang="en-US" b="0" i="0" dirty="0">
                <a:solidFill>
                  <a:schemeClr val="tx1"/>
                </a:solidFill>
                <a:effectLst/>
                <a:latin typeface="Times New Roman" panose="02020603050405020304" pitchFamily="18" charset="0"/>
                <a:cs typeface="Times New Roman" panose="02020603050405020304" pitchFamily="18" charset="0"/>
              </a:rPr>
              <a:t>Customer segmentation</a:t>
            </a:r>
            <a:r>
              <a:rPr lang="en-US" i="0" dirty="0">
                <a:solidFill>
                  <a:schemeClr val="tx1"/>
                </a:solidFill>
                <a:effectLst/>
                <a:latin typeface="Times New Roman" panose="02020603050405020304" pitchFamily="18" charset="0"/>
                <a:cs typeface="Times New Roman" panose="02020603050405020304" pitchFamily="18" charset="0"/>
              </a:rPr>
              <a:t> enables a company to customize its relationships with the customers</a:t>
            </a:r>
            <a:r>
              <a:rPr lang="en-US" b="0" i="0" dirty="0">
                <a:solidFill>
                  <a:schemeClr val="tx1"/>
                </a:solidFill>
                <a:effectLst/>
                <a:latin typeface="Times New Roman" panose="02020603050405020304" pitchFamily="18" charset="0"/>
                <a:cs typeface="Times New Roman" panose="02020603050405020304" pitchFamily="18" charset="0"/>
              </a:rPr>
              <a:t>, as we do in our daily lives. When you perform customer segmentation, you find similar characteristics in each customer's behavior and needs. Then, those are generalized into groups to satisfy demands with various strategies.</a:t>
            </a:r>
          </a:p>
          <a:p>
            <a:endParaRPr lang="en-IN" dirty="0"/>
          </a:p>
        </p:txBody>
      </p:sp>
    </p:spTree>
    <p:extLst>
      <p:ext uri="{BB962C8B-B14F-4D97-AF65-F5344CB8AC3E}">
        <p14:creationId xmlns:p14="http://schemas.microsoft.com/office/powerpoint/2010/main" val="42525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B7CBD-D1CF-4574-8C0A-7E7D1A98F292}"/>
              </a:ext>
            </a:extLst>
          </p:cNvPr>
          <p:cNvSpPr>
            <a:spLocks noGrp="1"/>
          </p:cNvSpPr>
          <p:nvPr>
            <p:ph idx="1"/>
          </p:nvPr>
        </p:nvSpPr>
        <p:spPr/>
        <p:txBody>
          <a:bodyPr/>
          <a:lstStyle/>
          <a:p>
            <a:endParaRPr lang="en-IN" dirty="0"/>
          </a:p>
        </p:txBody>
      </p:sp>
      <p:pic>
        <p:nvPicPr>
          <p:cNvPr id="6146" name="Picture 2" descr="ITS ALL ABOUT THE MALL Camel Consulting Alon">
            <a:extLst>
              <a:ext uri="{FF2B5EF4-FFF2-40B4-BE49-F238E27FC236}">
                <a16:creationId xmlns:a16="http://schemas.microsoft.com/office/drawing/2014/main" id="{03D257A4-84F2-49F2-8113-C277D569D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0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A8B6-AA23-446D-ACE6-26CEAF51C0D1}"/>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STEPS OF IMPLEMENTATION</a:t>
            </a:r>
          </a:p>
        </p:txBody>
      </p:sp>
      <p:sp>
        <p:nvSpPr>
          <p:cNvPr id="3" name="Content Placeholder 2">
            <a:extLst>
              <a:ext uri="{FF2B5EF4-FFF2-40B4-BE49-F238E27FC236}">
                <a16:creationId xmlns:a16="http://schemas.microsoft.com/office/drawing/2014/main" id="{FEC4528F-3BA2-4120-A52D-85E9E1E83BCB}"/>
              </a:ext>
            </a:extLst>
          </p:cNvPr>
          <p:cNvSpPr>
            <a:spLocks noGrp="1"/>
          </p:cNvSpPr>
          <p:nvPr>
            <p:ph idx="1"/>
          </p:nvPr>
        </p:nvSpPr>
        <p:spPr/>
        <p:txBody>
          <a:bodyPr>
            <a:normAutofit/>
          </a:bodyPr>
          <a:lstStyle/>
          <a:p>
            <a:pPr>
              <a:buFont typeface="+mj-lt"/>
              <a:buAutoNum type="arabicPeriod"/>
            </a:pPr>
            <a:r>
              <a:rPr lang="en-IN" sz="2000" dirty="0">
                <a:latin typeface="Times New Roman" panose="02020603050405020304" pitchFamily="18" charset="0"/>
                <a:cs typeface="Times New Roman" panose="02020603050405020304" pitchFamily="18" charset="0"/>
              </a:rPr>
              <a:t>Data Pre-processing step.</a:t>
            </a:r>
          </a:p>
          <a:p>
            <a:pPr>
              <a:buFont typeface="+mj-lt"/>
              <a:buAutoNum type="arabicPeriod"/>
            </a:pPr>
            <a:r>
              <a:rPr lang="en-IN" sz="2000" dirty="0">
                <a:latin typeface="Times New Roman" panose="02020603050405020304" pitchFamily="18" charset="0"/>
                <a:cs typeface="Times New Roman" panose="02020603050405020304" pitchFamily="18" charset="0"/>
              </a:rPr>
              <a:t>Finding the optimal number of clusters using the Elbow method.</a:t>
            </a:r>
          </a:p>
          <a:p>
            <a:pPr>
              <a:buFont typeface="+mj-lt"/>
              <a:buAutoNum type="arabicPeriod"/>
            </a:pPr>
            <a:r>
              <a:rPr lang="en-IN" sz="2000" dirty="0">
                <a:latin typeface="Times New Roman" panose="02020603050405020304" pitchFamily="18" charset="0"/>
                <a:cs typeface="Times New Roman" panose="02020603050405020304" pitchFamily="18" charset="0"/>
              </a:rPr>
              <a:t>Training the K-Means Algorithm on the training dataset.</a:t>
            </a:r>
          </a:p>
          <a:p>
            <a:pPr>
              <a:buFont typeface="+mj-lt"/>
              <a:buAutoNum type="arabicPeriod"/>
            </a:pPr>
            <a:r>
              <a:rPr lang="en-IN" sz="2000" dirty="0">
                <a:latin typeface="Times New Roman" panose="02020603050405020304" pitchFamily="18" charset="0"/>
                <a:cs typeface="Times New Roman" panose="02020603050405020304" pitchFamily="18" charset="0"/>
              </a:rPr>
              <a:t>Visualizing the clusters.</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Google </a:t>
            </a:r>
            <a:r>
              <a:rPr lang="en-IN" sz="2000" b="1" dirty="0" err="1">
                <a:latin typeface="Times New Roman" panose="02020603050405020304" pitchFamily="18" charset="0"/>
                <a:cs typeface="Times New Roman" panose="02020603050405020304" pitchFamily="18" charset="0"/>
              </a:rPr>
              <a:t>Colab</a:t>
            </a:r>
            <a:r>
              <a:rPr lang="en-IN" sz="2000" b="1" dirty="0">
                <a:latin typeface="Times New Roman" panose="02020603050405020304" pitchFamily="18" charset="0"/>
                <a:cs typeface="Times New Roman" panose="02020603050405020304" pitchFamily="18" charset="0"/>
              </a:rPr>
              <a:t> Link :- </a:t>
            </a:r>
          </a:p>
          <a:p>
            <a:pPr marL="0" indent="0">
              <a:buNone/>
            </a:pPr>
            <a:r>
              <a:rPr lang="en-IN" sz="2000" dirty="0">
                <a:solidFill>
                  <a:srgbClr val="0070C0"/>
                </a:solidFill>
                <a:latin typeface="Times New Roman" panose="02020603050405020304" pitchFamily="18" charset="0"/>
                <a:cs typeface="Times New Roman" panose="02020603050405020304" pitchFamily="18" charset="0"/>
              </a:rPr>
              <a:t>https://colab.research.google.com/drive/1HNOcdg_nxQiUlDgDebSlXvHO5mfsZY7o?usp=sharing</a:t>
            </a:r>
          </a:p>
        </p:txBody>
      </p:sp>
    </p:spTree>
    <p:extLst>
      <p:ext uri="{BB962C8B-B14F-4D97-AF65-F5344CB8AC3E}">
        <p14:creationId xmlns:p14="http://schemas.microsoft.com/office/powerpoint/2010/main" val="107060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113C-108D-4311-B38D-A406E498295E}"/>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55FD97F4-3E41-4AFD-9FE7-6CFCEBCB3699}"/>
              </a:ext>
            </a:extLst>
          </p:cNvPr>
          <p:cNvSpPr>
            <a:spLocks noGrp="1"/>
          </p:cNvSpPr>
          <p:nvPr>
            <p:ph idx="1"/>
          </p:nvPr>
        </p:nvSpPr>
        <p:spPr>
          <a:xfrm>
            <a:off x="677334" y="2002971"/>
            <a:ext cx="8596668" cy="4038391"/>
          </a:xfrm>
        </p:spPr>
        <p:txBody>
          <a:bodyPr>
            <a:normAutofit fontScale="92500" lnSpcReduction="10000"/>
          </a:bodyPr>
          <a:lstStyle/>
          <a:p>
            <a:r>
              <a:rPr lang="en-IN" sz="1800" dirty="0">
                <a:latin typeface="Times New Roman" panose="02020603050405020304" pitchFamily="18" charset="0"/>
                <a:cs typeface="Times New Roman" panose="02020603050405020304" pitchFamily="18" charset="0"/>
              </a:rPr>
              <a:t>A collection of instances is a Dataset.</a:t>
            </a:r>
          </a:p>
          <a:p>
            <a:r>
              <a:rPr lang="en-IN" dirty="0">
                <a:latin typeface="Times New Roman" panose="02020603050405020304" pitchFamily="18" charset="0"/>
                <a:cs typeface="Times New Roman" panose="02020603050405020304" pitchFamily="18" charset="0"/>
              </a:rPr>
              <a:t>The dataset includes following features:-</a:t>
            </a:r>
          </a:p>
          <a:p>
            <a:pPr>
              <a:buFont typeface="+mj-lt"/>
              <a:buAutoNum type="arabicPeriod"/>
            </a:pPr>
            <a:r>
              <a:rPr lang="en-IN" sz="1800" dirty="0">
                <a:latin typeface="Times New Roman" panose="02020603050405020304" pitchFamily="18" charset="0"/>
                <a:cs typeface="Times New Roman" panose="02020603050405020304" pitchFamily="18" charset="0"/>
              </a:rPr>
              <a:t>Customer ID</a:t>
            </a:r>
          </a:p>
          <a:p>
            <a:pPr>
              <a:buFont typeface="+mj-lt"/>
              <a:buAutoNum type="arabicPeriod"/>
            </a:pPr>
            <a:r>
              <a:rPr lang="en-IN" dirty="0">
                <a:latin typeface="Times New Roman" panose="02020603050405020304" pitchFamily="18" charset="0"/>
                <a:cs typeface="Times New Roman" panose="02020603050405020304" pitchFamily="18" charset="0"/>
              </a:rPr>
              <a:t>Customer Gender</a:t>
            </a:r>
          </a:p>
          <a:p>
            <a:pPr>
              <a:buFont typeface="+mj-lt"/>
              <a:buAutoNum type="arabicPeriod"/>
            </a:pPr>
            <a:r>
              <a:rPr lang="en-IN" sz="1800" dirty="0">
                <a:latin typeface="Times New Roman" panose="02020603050405020304" pitchFamily="18" charset="0"/>
                <a:cs typeface="Times New Roman" panose="02020603050405020304" pitchFamily="18" charset="0"/>
              </a:rPr>
              <a:t>Customer Age</a:t>
            </a:r>
            <a:endParaRPr lang="en-US" sz="1800" dirty="0">
              <a:solidFill>
                <a:srgbClr val="595858"/>
              </a:solidFill>
              <a:latin typeface="roboto" panose="02000000000000000000" pitchFamily="2" charset="0"/>
              <a:cs typeface="Times New Roman" panose="02020603050405020304" pitchFamily="18" charset="0"/>
            </a:endParaRPr>
          </a:p>
          <a:p>
            <a:pPr>
              <a:buFont typeface="+mj-lt"/>
              <a:buAutoNum type="arabicPeriod"/>
            </a:pPr>
            <a:r>
              <a:rPr lang="en-US" b="0" i="0" dirty="0">
                <a:solidFill>
                  <a:srgbClr val="595858"/>
                </a:solidFill>
                <a:effectLst/>
                <a:latin typeface="Times New Roman" panose="02020603050405020304" pitchFamily="18" charset="0"/>
                <a:cs typeface="Times New Roman" panose="02020603050405020304" pitchFamily="18" charset="0"/>
              </a:rPr>
              <a:t> Annual Income of the customer (in Thousand Dollars)</a:t>
            </a:r>
          </a:p>
          <a:p>
            <a:pPr>
              <a:buFont typeface="+mj-lt"/>
              <a:buAutoNum type="arabicPeriod"/>
            </a:pPr>
            <a:r>
              <a:rPr lang="en-US" b="0" i="0" dirty="0">
                <a:solidFill>
                  <a:srgbClr val="595858"/>
                </a:solidFill>
                <a:effectLst/>
                <a:latin typeface="Times New Roman" panose="02020603050405020304" pitchFamily="18" charset="0"/>
                <a:cs typeface="Times New Roman" panose="02020603050405020304" pitchFamily="18" charset="0"/>
              </a:rPr>
              <a:t> Spending score of the customer (based on customer behavior and spending nature)</a:t>
            </a:r>
          </a:p>
          <a:p>
            <a:pPr>
              <a:buFont typeface="+mj-lt"/>
              <a:buAutoNum type="arabicPeriod"/>
            </a:pPr>
            <a:endParaRPr lang="en-US" dirty="0">
              <a:solidFill>
                <a:srgbClr val="595858"/>
              </a:solidFill>
              <a:latin typeface="Times New Roman" panose="02020603050405020304" pitchFamily="18" charset="0"/>
              <a:cs typeface="Times New Roman" panose="02020603050405020304" pitchFamily="18" charset="0"/>
            </a:endParaRPr>
          </a:p>
          <a:p>
            <a:pPr marL="0" indent="0">
              <a:buNone/>
            </a:pPr>
            <a:r>
              <a:rPr lang="en-US" dirty="0">
                <a:solidFill>
                  <a:srgbClr val="00206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Mall_Customers.csv</a:t>
            </a:r>
            <a:endParaRPr lang="en-US" sz="2000" b="0" i="0" dirty="0">
              <a:solidFill>
                <a:srgbClr val="0070C0"/>
              </a:solidFill>
              <a:effectLst/>
              <a:latin typeface="Times New Roman" panose="02020603050405020304" pitchFamily="18" charset="0"/>
              <a:cs typeface="Times New Roman" panose="02020603050405020304" pitchFamily="18" charset="0"/>
            </a:endParaRPr>
          </a:p>
          <a:p>
            <a:pPr algn="ctr">
              <a:buFont typeface="+mj-lt"/>
              <a:buAutoNum type="arabicPeriod"/>
            </a:pP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22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E97C-0ACB-4EB8-9F30-B86D7C3D7BD6}"/>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SAMPLE OF DATASET</a:t>
            </a:r>
          </a:p>
        </p:txBody>
      </p:sp>
      <p:pic>
        <p:nvPicPr>
          <p:cNvPr id="6" name="Content Placeholder 5">
            <a:extLst>
              <a:ext uri="{FF2B5EF4-FFF2-40B4-BE49-F238E27FC236}">
                <a16:creationId xmlns:a16="http://schemas.microsoft.com/office/drawing/2014/main" id="{66E0C018-8A87-4909-B0F4-C89A2D16B556}"/>
              </a:ext>
            </a:extLst>
          </p:cNvPr>
          <p:cNvPicPr>
            <a:picLocks noGrp="1" noChangeAspect="1"/>
          </p:cNvPicPr>
          <p:nvPr>
            <p:ph idx="1"/>
          </p:nvPr>
        </p:nvPicPr>
        <p:blipFill rotWithShape="1">
          <a:blip r:embed="rId2"/>
          <a:srcRect l="3310" b="1596"/>
          <a:stretch/>
        </p:blipFill>
        <p:spPr>
          <a:xfrm>
            <a:off x="78377" y="1489166"/>
            <a:ext cx="5851249" cy="4833258"/>
          </a:xfrm>
        </p:spPr>
      </p:pic>
      <p:pic>
        <p:nvPicPr>
          <p:cNvPr id="5" name="Picture 4">
            <a:extLst>
              <a:ext uri="{FF2B5EF4-FFF2-40B4-BE49-F238E27FC236}">
                <a16:creationId xmlns:a16="http://schemas.microsoft.com/office/drawing/2014/main" id="{E0BDE2E8-6966-492D-BE21-0E7A0DE50536}"/>
              </a:ext>
            </a:extLst>
          </p:cNvPr>
          <p:cNvPicPr>
            <a:picLocks noChangeAspect="1"/>
          </p:cNvPicPr>
          <p:nvPr/>
        </p:nvPicPr>
        <p:blipFill rotWithShape="1">
          <a:blip r:embed="rId3"/>
          <a:srcRect l="2783" t="660" r="14717" b="-660"/>
          <a:stretch/>
        </p:blipFill>
        <p:spPr>
          <a:xfrm>
            <a:off x="5992410" y="2785558"/>
            <a:ext cx="6199590" cy="2240474"/>
          </a:xfrm>
          <a:prstGeom prst="rect">
            <a:avLst/>
          </a:prstGeom>
        </p:spPr>
      </p:pic>
    </p:spTree>
    <p:extLst>
      <p:ext uri="{BB962C8B-B14F-4D97-AF65-F5344CB8AC3E}">
        <p14:creationId xmlns:p14="http://schemas.microsoft.com/office/powerpoint/2010/main" val="422265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E368-9AD0-441A-82C0-45AC41DE0B85}"/>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ELBOW METHOD</a:t>
            </a:r>
          </a:p>
        </p:txBody>
      </p:sp>
      <p:sp>
        <p:nvSpPr>
          <p:cNvPr id="3" name="Content Placeholder 2">
            <a:extLst>
              <a:ext uri="{FF2B5EF4-FFF2-40B4-BE49-F238E27FC236}">
                <a16:creationId xmlns:a16="http://schemas.microsoft.com/office/drawing/2014/main" id="{00F74B46-5726-442D-8F60-D1C476CBE86E}"/>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The Elbow method is one of the most popular ways to find the optimal number of clusters. </a:t>
            </a:r>
          </a:p>
          <a:p>
            <a:r>
              <a:rPr lang="en-US" b="0" i="0" dirty="0">
                <a:solidFill>
                  <a:srgbClr val="333333"/>
                </a:solidFill>
                <a:effectLst/>
                <a:latin typeface="Times New Roman" panose="02020603050405020304" pitchFamily="18" charset="0"/>
                <a:cs typeface="Times New Roman" panose="02020603050405020304" pitchFamily="18" charset="0"/>
              </a:rPr>
              <a:t>This method uses the concept of WCSS value. </a:t>
            </a:r>
            <a:r>
              <a:rPr lang="en-US" b="1" i="0" dirty="0">
                <a:solidFill>
                  <a:srgbClr val="333333"/>
                </a:solidFill>
                <a:effectLst/>
                <a:latin typeface="Times New Roman" panose="02020603050405020304" pitchFamily="18" charset="0"/>
                <a:cs typeface="Times New Roman" panose="02020603050405020304" pitchFamily="18" charset="0"/>
              </a:rPr>
              <a:t>WCSS</a:t>
            </a:r>
            <a:r>
              <a:rPr lang="en-US" b="0" i="0" dirty="0">
                <a:solidFill>
                  <a:srgbClr val="333333"/>
                </a:solidFill>
                <a:effectLst/>
                <a:latin typeface="Times New Roman" panose="02020603050405020304" pitchFamily="18" charset="0"/>
                <a:cs typeface="Times New Roman" panose="02020603050405020304" pitchFamily="18" charset="0"/>
              </a:rPr>
              <a:t> stands for </a:t>
            </a:r>
            <a:r>
              <a:rPr lang="en-US" b="1" i="0" dirty="0">
                <a:solidFill>
                  <a:srgbClr val="333333"/>
                </a:solidFill>
                <a:effectLst/>
                <a:latin typeface="Times New Roman" panose="02020603050405020304" pitchFamily="18" charset="0"/>
                <a:cs typeface="Times New Roman" panose="02020603050405020304" pitchFamily="18" charset="0"/>
              </a:rPr>
              <a:t>Within Cluster Sum of Squares</a:t>
            </a:r>
            <a:r>
              <a:rPr lang="en-US" b="0" i="0" dirty="0">
                <a:solidFill>
                  <a:srgbClr val="333333"/>
                </a:solidFill>
                <a:effectLst/>
                <a:latin typeface="Times New Roman" panose="02020603050405020304" pitchFamily="18" charset="0"/>
                <a:cs typeface="Times New Roman" panose="02020603050405020304" pitchFamily="18" charset="0"/>
              </a:rPr>
              <a:t>, which defines the total variations within a cluster. </a:t>
            </a:r>
          </a:p>
          <a:p>
            <a:r>
              <a:rPr lang="en-US" b="0" i="0" dirty="0">
                <a:solidFill>
                  <a:srgbClr val="333333"/>
                </a:solidFill>
                <a:effectLst/>
                <a:latin typeface="Times New Roman" panose="02020603050405020304" pitchFamily="18" charset="0"/>
                <a:cs typeface="Times New Roman" panose="02020603050405020304" pitchFamily="18" charset="0"/>
              </a:rPr>
              <a:t>The formula to calculate the value of WCSS (for 3 clusters) is given below:</a:t>
            </a:r>
          </a:p>
          <a:p>
            <a:endParaRPr lang="en-IN" b="0" i="0" dirty="0">
              <a:solidFill>
                <a:srgbClr val="333333"/>
              </a:solidFill>
              <a:effectLst/>
              <a:latin typeface="Cambria" panose="02040503050406030204" pitchFamily="18" charset="0"/>
            </a:endParaRPr>
          </a:p>
          <a:p>
            <a:pPr marL="0" indent="0">
              <a:buNone/>
            </a:pPr>
            <a:r>
              <a:rPr lang="it-IT" b="1" i="0" dirty="0">
                <a:solidFill>
                  <a:srgbClr val="333333"/>
                </a:solidFill>
                <a:effectLst/>
                <a:highlight>
                  <a:srgbClr val="FFFF00"/>
                </a:highlight>
                <a:latin typeface="Cambria" panose="02040503050406030204" pitchFamily="18" charset="0"/>
              </a:rPr>
              <a:t> </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WCSS= ∑</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Pi in Cluster1</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distance(P</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i</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C</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1</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a:t>
            </a:r>
            <a:r>
              <a:rPr lang="it-IT" sz="2000" b="1" i="0" baseline="30000" dirty="0">
                <a:solidFill>
                  <a:srgbClr val="333333"/>
                </a:solidFill>
                <a:effectLst/>
                <a:highlight>
                  <a:srgbClr val="FFFF00"/>
                </a:highlight>
                <a:latin typeface="Times New Roman" panose="02020603050405020304" pitchFamily="18" charset="0"/>
                <a:cs typeface="Times New Roman" panose="02020603050405020304" pitchFamily="18" charset="0"/>
              </a:rPr>
              <a:t>2</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Pi in Cluster2</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distance(P</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i</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C</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2</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a:t>
            </a:r>
            <a:r>
              <a:rPr lang="it-IT" sz="2000" b="1" i="0" baseline="30000" dirty="0">
                <a:solidFill>
                  <a:srgbClr val="333333"/>
                </a:solidFill>
                <a:effectLst/>
                <a:highlight>
                  <a:srgbClr val="FFFF00"/>
                </a:highlight>
                <a:latin typeface="Times New Roman" panose="02020603050405020304" pitchFamily="18" charset="0"/>
                <a:cs typeface="Times New Roman" panose="02020603050405020304" pitchFamily="18" charset="0"/>
              </a:rPr>
              <a:t>2</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Pi in CLuster3</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distance(P</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i</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 C</a:t>
            </a:r>
            <a:r>
              <a:rPr lang="it-IT" sz="2000" b="1" i="0" baseline="-25000" dirty="0">
                <a:solidFill>
                  <a:srgbClr val="333333"/>
                </a:solidFill>
                <a:effectLst/>
                <a:highlight>
                  <a:srgbClr val="FFFF00"/>
                </a:highlight>
                <a:latin typeface="Times New Roman" panose="02020603050405020304" pitchFamily="18" charset="0"/>
                <a:cs typeface="Times New Roman" panose="02020603050405020304" pitchFamily="18" charset="0"/>
              </a:rPr>
              <a:t>3</a:t>
            </a:r>
            <a:r>
              <a:rPr lang="it-IT" sz="2000" b="1" i="0" dirty="0">
                <a:solidFill>
                  <a:srgbClr val="333333"/>
                </a:solidFill>
                <a:effectLst/>
                <a:highlight>
                  <a:srgbClr val="FFFF00"/>
                </a:highlight>
                <a:latin typeface="Times New Roman" panose="02020603050405020304" pitchFamily="18" charset="0"/>
                <a:cs typeface="Times New Roman" panose="02020603050405020304" pitchFamily="18" charset="0"/>
              </a:rPr>
              <a:t>)</a:t>
            </a:r>
            <a:r>
              <a:rPr lang="it-IT" sz="2000" b="1" i="0" baseline="30000" dirty="0">
                <a:solidFill>
                  <a:srgbClr val="333333"/>
                </a:solidFill>
                <a:effectLst/>
                <a:highlight>
                  <a:srgbClr val="FFFF00"/>
                </a:highlight>
                <a:latin typeface="Times New Roman" panose="02020603050405020304" pitchFamily="18" charset="0"/>
                <a:cs typeface="Times New Roman" panose="02020603050405020304" pitchFamily="18" charset="0"/>
              </a:rPr>
              <a:t>2</a:t>
            </a:r>
            <a:endParaRPr lang="it-IT" b="1" i="0" dirty="0">
              <a:solidFill>
                <a:srgbClr val="333333"/>
              </a:solidFill>
              <a:effectLst/>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252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059C-62F7-4606-8B1C-BB0323A50513}"/>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ELBOW GRAPH</a:t>
            </a:r>
          </a:p>
        </p:txBody>
      </p:sp>
      <p:pic>
        <p:nvPicPr>
          <p:cNvPr id="1026" name="Picture 2">
            <a:extLst>
              <a:ext uri="{FF2B5EF4-FFF2-40B4-BE49-F238E27FC236}">
                <a16:creationId xmlns:a16="http://schemas.microsoft.com/office/drawing/2014/main" id="{88C405CF-4194-42B4-93FB-4E76BA9C46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088" y="2027529"/>
            <a:ext cx="5297107" cy="36076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425C31-1173-4BC8-B8D2-7D6243973CDD}"/>
              </a:ext>
            </a:extLst>
          </p:cNvPr>
          <p:cNvSpPr txBox="1"/>
          <p:nvPr/>
        </p:nvSpPr>
        <p:spPr>
          <a:xfrm>
            <a:off x="3631474" y="5900839"/>
            <a:ext cx="6407331"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Optimum Number of Clusters = 5</a:t>
            </a:r>
          </a:p>
        </p:txBody>
      </p:sp>
    </p:spTree>
    <p:extLst>
      <p:ext uri="{BB962C8B-B14F-4D97-AF65-F5344CB8AC3E}">
        <p14:creationId xmlns:p14="http://schemas.microsoft.com/office/powerpoint/2010/main" val="246899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C90-23CE-43EB-8B76-6B76F768129A}"/>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CONTENTS </a:t>
            </a:r>
            <a:endParaRPr lang="en-IN" sz="4800" dirty="0"/>
          </a:p>
        </p:txBody>
      </p:sp>
      <p:sp>
        <p:nvSpPr>
          <p:cNvPr id="3" name="Content Placeholder 2">
            <a:extLst>
              <a:ext uri="{FF2B5EF4-FFF2-40B4-BE49-F238E27FC236}">
                <a16:creationId xmlns:a16="http://schemas.microsoft.com/office/drawing/2014/main" id="{5CE2715C-AE0F-4CCE-9C54-BEAF9D7B04FB}"/>
              </a:ext>
            </a:extLst>
          </p:cNvPr>
          <p:cNvSpPr>
            <a:spLocks noGrp="1"/>
          </p:cNvSpPr>
          <p:nvPr>
            <p:ph idx="1"/>
          </p:nvPr>
        </p:nvSpPr>
        <p:spPr>
          <a:xfrm>
            <a:off x="677334" y="1550127"/>
            <a:ext cx="8596668" cy="4491236"/>
          </a:xfrm>
        </p:spPr>
        <p:txBody>
          <a:bodyPr>
            <a:normAutofit fontScale="70000" lnSpcReduction="20000"/>
          </a:bodyPr>
          <a:lstStyle/>
          <a:p>
            <a:r>
              <a:rPr lang="en-IN" dirty="0"/>
              <a:t>Introduction</a:t>
            </a:r>
          </a:p>
          <a:p>
            <a:r>
              <a:rPr lang="en-IN" dirty="0">
                <a:latin typeface="Times New Roman" panose="02020603050405020304" pitchFamily="18" charset="0"/>
                <a:cs typeface="Times New Roman" panose="02020603050405020304" pitchFamily="18" charset="0"/>
              </a:rPr>
              <a:t>Problem</a:t>
            </a:r>
            <a:r>
              <a:rPr lang="en-IN" dirty="0"/>
              <a:t> </a:t>
            </a:r>
            <a:r>
              <a:rPr lang="en-IN" dirty="0">
                <a:latin typeface="Times New Roman" panose="02020603050405020304" pitchFamily="18" charset="0"/>
                <a:cs typeface="Times New Roman" panose="02020603050405020304" pitchFamily="18" charset="0"/>
              </a:rPr>
              <a:t>Statement</a:t>
            </a:r>
          </a:p>
          <a:p>
            <a:r>
              <a:rPr lang="en-IN" dirty="0">
                <a:latin typeface="Times New Roman" panose="02020603050405020304" pitchFamily="18" charset="0"/>
                <a:cs typeface="Times New Roman" panose="02020603050405020304" pitchFamily="18" charset="0"/>
              </a:rPr>
              <a:t>Motivation</a:t>
            </a:r>
          </a:p>
          <a:p>
            <a:r>
              <a:rPr lang="en-IN" dirty="0">
                <a:latin typeface="Times New Roman" panose="02020603050405020304" pitchFamily="18" charset="0"/>
                <a:cs typeface="Times New Roman" panose="02020603050405020304" pitchFamily="18" charset="0"/>
              </a:rPr>
              <a:t>Methodology</a:t>
            </a:r>
          </a:p>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Requirements </a:t>
            </a:r>
          </a:p>
          <a:p>
            <a:r>
              <a:rPr lang="en-IN" dirty="0">
                <a:latin typeface="Times New Roman" panose="02020603050405020304" pitchFamily="18" charset="0"/>
                <a:cs typeface="Times New Roman" panose="02020603050405020304" pitchFamily="18" charset="0"/>
              </a:rPr>
              <a:t>About Algorithm</a:t>
            </a:r>
          </a:p>
          <a:p>
            <a:r>
              <a:rPr lang="en-IN" dirty="0">
                <a:latin typeface="Times New Roman" panose="02020603050405020304" pitchFamily="18" charset="0"/>
                <a:cs typeface="Times New Roman" panose="02020603050405020304" pitchFamily="18" charset="0"/>
              </a:rPr>
              <a:t>Flowchart</a:t>
            </a:r>
          </a:p>
          <a:p>
            <a:r>
              <a:rPr lang="en-IN" dirty="0">
                <a:latin typeface="Times New Roman" panose="02020603050405020304" pitchFamily="18" charset="0"/>
                <a:cs typeface="Times New Roman" panose="02020603050405020304" pitchFamily="18" charset="0"/>
              </a:rPr>
              <a:t>About Dataset</a:t>
            </a:r>
          </a:p>
          <a:p>
            <a:r>
              <a:rPr lang="en-IN" dirty="0">
                <a:latin typeface="Times New Roman" panose="02020603050405020304" pitchFamily="18" charset="0"/>
                <a:cs typeface="Times New Roman" panose="02020603050405020304" pitchFamily="18" charset="0"/>
              </a:rPr>
              <a:t>Elbow Method</a:t>
            </a:r>
          </a:p>
          <a:p>
            <a:r>
              <a:rPr lang="en-IN" dirty="0">
                <a:latin typeface="Times New Roman" panose="02020603050405020304" pitchFamily="18" charset="0"/>
                <a:cs typeface="Times New Roman" panose="02020603050405020304" pitchFamily="18" charset="0"/>
              </a:rPr>
              <a:t>Result</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82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408E-A091-468A-9E43-821DE7625465}"/>
              </a:ext>
            </a:extLst>
          </p:cNvPr>
          <p:cNvSpPr>
            <a:spLocks noGrp="1"/>
          </p:cNvSpPr>
          <p:nvPr>
            <p:ph type="title"/>
          </p:nvPr>
        </p:nvSpPr>
        <p:spPr/>
        <p:txBody>
          <a:bodyPr>
            <a:normAutofit/>
          </a:bodyPr>
          <a:lstStyle/>
          <a:p>
            <a:pPr algn="ctr"/>
            <a:r>
              <a:rPr lang="en-IN" sz="4400" b="1" dirty="0">
                <a:latin typeface="Times New Roman" panose="02020603050405020304" pitchFamily="18" charset="0"/>
                <a:cs typeface="Times New Roman" panose="02020603050405020304" pitchFamily="18" charset="0"/>
              </a:rPr>
              <a:t>RESULT</a:t>
            </a:r>
          </a:p>
        </p:txBody>
      </p:sp>
      <p:pic>
        <p:nvPicPr>
          <p:cNvPr id="4" name="Picture 2">
            <a:extLst>
              <a:ext uri="{FF2B5EF4-FFF2-40B4-BE49-F238E27FC236}">
                <a16:creationId xmlns:a16="http://schemas.microsoft.com/office/drawing/2014/main" id="{234609DA-25AD-480C-942F-6D331844D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7834" y="1930400"/>
            <a:ext cx="3935668" cy="38814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88AD69-F800-4146-9A14-C153FF15732B}"/>
              </a:ext>
            </a:extLst>
          </p:cNvPr>
          <p:cNvSpPr txBox="1"/>
          <p:nvPr/>
        </p:nvSpPr>
        <p:spPr>
          <a:xfrm>
            <a:off x="3045823" y="6002774"/>
            <a:ext cx="610035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After visualizing all 5 clusters</a:t>
            </a:r>
            <a:r>
              <a:rPr lang="en-IN" sz="1800" b="1" dirty="0">
                <a:latin typeface="Times New Roman" panose="02020603050405020304" pitchFamily="18" charset="0"/>
                <a:cs typeface="Times New Roman" panose="02020603050405020304" pitchFamily="18" charset="0"/>
              </a:rPr>
              <a:t> of customers</a:t>
            </a:r>
            <a:endParaRPr lang="en-IN" dirty="0"/>
          </a:p>
        </p:txBody>
      </p:sp>
    </p:spTree>
    <p:extLst>
      <p:ext uri="{BB962C8B-B14F-4D97-AF65-F5344CB8AC3E}">
        <p14:creationId xmlns:p14="http://schemas.microsoft.com/office/powerpoint/2010/main" val="326304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10A6-C855-47D6-A6C9-0824BC89E234}"/>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BCDE037-F36F-4F60-AD4B-52B9F5A68313}"/>
              </a:ext>
            </a:extLst>
          </p:cNvPr>
          <p:cNvSpPr>
            <a:spLocks noGrp="1"/>
          </p:cNvSpPr>
          <p:nvPr>
            <p:ph idx="1"/>
          </p:nvPr>
        </p:nvSpPr>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From the visualization it can be observed that, </a:t>
            </a:r>
          </a:p>
          <a:p>
            <a:r>
              <a:rPr lang="en-IN" dirty="0">
                <a:latin typeface="Times New Roman" panose="02020603050405020304" pitchFamily="18" charset="0"/>
                <a:cs typeface="Times New Roman" panose="02020603050405020304" pitchFamily="18" charset="0"/>
              </a:rPr>
              <a:t>Dataset has five different groups of customers that means five clusters.</a:t>
            </a:r>
          </a:p>
          <a:p>
            <a:r>
              <a:rPr lang="en-IN" dirty="0">
                <a:latin typeface="Times New Roman" panose="02020603050405020304" pitchFamily="18" charset="0"/>
                <a:cs typeface="Times New Roman" panose="02020603050405020304" pitchFamily="18" charset="0"/>
              </a:rPr>
              <a:t>All the clusters are  partitions in a different way, there is not any mix.</a:t>
            </a:r>
          </a:p>
          <a:p>
            <a:r>
              <a:rPr lang="en-IN" dirty="0">
                <a:latin typeface="Times New Roman" panose="02020603050405020304" pitchFamily="18" charset="0"/>
                <a:cs typeface="Times New Roman" panose="02020603050405020304" pitchFamily="18" charset="0"/>
              </a:rPr>
              <a:t>Cluster 1 denotes the customer who has medium annual income and medium spending score.  </a:t>
            </a:r>
          </a:p>
          <a:p>
            <a:r>
              <a:rPr lang="en-IN" dirty="0">
                <a:latin typeface="Times New Roman" panose="02020603050405020304" pitchFamily="18" charset="0"/>
                <a:cs typeface="Times New Roman" panose="02020603050405020304" pitchFamily="18" charset="0"/>
              </a:rPr>
              <a:t>Cluster 2 represents the customer who has very less annual income but they have very good spending score.  </a:t>
            </a:r>
          </a:p>
          <a:p>
            <a:r>
              <a:rPr lang="en-IN" dirty="0">
                <a:latin typeface="Times New Roman" panose="02020603050405020304" pitchFamily="18" charset="0"/>
                <a:cs typeface="Times New Roman" panose="02020603050405020304" pitchFamily="18" charset="0"/>
              </a:rPr>
              <a:t>Cluster 3 denotes the customer who has more annual income and they are spending a lot.  </a:t>
            </a:r>
          </a:p>
          <a:p>
            <a:r>
              <a:rPr lang="en-IN" dirty="0">
                <a:latin typeface="Times New Roman" panose="02020603050405020304" pitchFamily="18" charset="0"/>
                <a:cs typeface="Times New Roman" panose="02020603050405020304" pitchFamily="18" charset="0"/>
              </a:rPr>
              <a:t>Cluster 4 denotes the customer who has very less annual income and also they have very less spending score. </a:t>
            </a:r>
          </a:p>
          <a:p>
            <a:r>
              <a:rPr lang="en-IN" dirty="0">
                <a:latin typeface="Times New Roman" panose="02020603050405020304" pitchFamily="18" charset="0"/>
                <a:cs typeface="Times New Roman" panose="02020603050405020304" pitchFamily="18" charset="0"/>
              </a:rPr>
              <a:t>Cluster 5 denotes the customer who has more annual income but they don’t spend much.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27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F12-5C25-492D-800E-B2508DF8D1AE}"/>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0C3C8201-2EC4-4696-BD62-86FC50745BDB}"/>
              </a:ext>
            </a:extLst>
          </p:cNvPr>
          <p:cNvSpPr>
            <a:spLocks noGrp="1"/>
          </p:cNvSpPr>
          <p:nvPr>
            <p:ph idx="1"/>
          </p:nvPr>
        </p:nvSpPr>
        <p:spPr/>
        <p:txBody>
          <a:bodyPr/>
          <a:lstStyle/>
          <a:p>
            <a:r>
              <a:rPr lang="en-IN" sz="18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https://www.kaggle.com</a:t>
            </a:r>
            <a:endParaRPr lang="en-IN" sz="1800" dirty="0">
              <a:solidFill>
                <a:srgbClr val="0070C0"/>
              </a:solidFill>
              <a:latin typeface="Times New Roman" panose="02020603050405020304" pitchFamily="18" charset="0"/>
              <a:cs typeface="Times New Roman" panose="02020603050405020304" pitchFamily="18" charset="0"/>
            </a:endParaRPr>
          </a:p>
          <a:p>
            <a:r>
              <a:rPr lang="en-IN" sz="18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https://colab.research.google.com/drive/1HNOcdg_nxQiUlDgDebSlXvHO5mfsZY7o?usp=sharing</a:t>
            </a:r>
            <a:endParaRPr lang="en-IN" dirty="0">
              <a:solidFill>
                <a:srgbClr val="0070C0"/>
              </a:solidFill>
              <a:latin typeface="Times New Roman" panose="02020603050405020304" pitchFamily="18" charset="0"/>
              <a:cs typeface="Times New Roman" panose="02020603050405020304" pitchFamily="18" charset="0"/>
            </a:endParaRPr>
          </a:p>
          <a:p>
            <a:r>
              <a:rPr lang="en-IN" sz="18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https://www.javatpoint.com/k-means-clustering-algorithm-in-machine-learning</a:t>
            </a:r>
            <a:endParaRPr lang="en-IN" sz="1800" dirty="0">
              <a:solidFill>
                <a:srgbClr val="0070C0"/>
              </a:solidFill>
              <a:latin typeface="Times New Roman" panose="02020603050405020304" pitchFamily="18" charset="0"/>
              <a:cs typeface="Times New Roman" panose="02020603050405020304" pitchFamily="18" charset="0"/>
            </a:endParaRPr>
          </a:p>
          <a:p>
            <a:endParaRPr lang="en-IN" sz="1800" dirty="0">
              <a:solidFill>
                <a:srgbClr val="0070C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248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F745D-C568-4914-B630-FAD092DCB78F}"/>
              </a:ext>
            </a:extLst>
          </p:cNvPr>
          <p:cNvSpPr>
            <a:spLocks noGrp="1"/>
          </p:cNvSpPr>
          <p:nvPr>
            <p:ph idx="1"/>
          </p:nvPr>
        </p:nvSpPr>
        <p:spPr>
          <a:xfrm>
            <a:off x="677334" y="557349"/>
            <a:ext cx="8596668" cy="5484013"/>
          </a:xfrm>
        </p:spPr>
        <p:txBody>
          <a:bodyPr>
            <a:normAutofit fontScale="92500"/>
          </a:bodyPr>
          <a:lstStyle/>
          <a:p>
            <a:pPr marL="0" indent="0" algn="l">
              <a:buNone/>
            </a:pP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Advantages :-</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Determine appropriate product pricing.</a:t>
            </a: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Develop customized marketing campaigns.</a:t>
            </a: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Design an optimal distribution strategy.</a:t>
            </a: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Choose specific product features for deployment.</a:t>
            </a: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Prioritize new product development efforts.</a:t>
            </a:r>
          </a:p>
          <a:p>
            <a:pPr algn="l">
              <a:buFont typeface="+mj-lt"/>
              <a:buAutoNum type="arabicPeriod"/>
            </a:pPr>
            <a:endParaRPr lang="en-US" dirty="0">
              <a:solidFill>
                <a:srgbClr val="111111"/>
              </a:solidFill>
              <a:latin typeface="Times New Roman" panose="02020603050405020304" pitchFamily="18" charset="0"/>
              <a:cs typeface="Times New Roman" panose="02020603050405020304" pitchFamily="18" charset="0"/>
            </a:endParaRPr>
          </a:p>
          <a:p>
            <a:pPr marL="0" indent="0" algn="l">
              <a:buNone/>
            </a:pPr>
            <a:r>
              <a:rPr lang="en-US" b="0" i="0" dirty="0">
                <a:solidFill>
                  <a:srgbClr val="111111"/>
                </a:solidFill>
                <a:effectLst/>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Disadvantages :-</a:t>
            </a:r>
          </a:p>
          <a:p>
            <a:pPr algn="l" fontAlgn="base">
              <a:buFont typeface="+mj-lt"/>
              <a:buAutoNum type="arabicPeriod"/>
            </a:pPr>
            <a:r>
              <a:rPr lang="en-US" b="0" i="0" dirty="0">
                <a:solidFill>
                  <a:srgbClr val="303030"/>
                </a:solidFill>
                <a:effectLst/>
                <a:latin typeface="Times New Roman" panose="02020603050405020304" pitchFamily="18" charset="0"/>
                <a:cs typeface="Times New Roman" panose="02020603050405020304" pitchFamily="18" charset="0"/>
              </a:rPr>
              <a:t>It requires to specify the number of clusters (k) in advance.</a:t>
            </a:r>
          </a:p>
          <a:p>
            <a:pPr algn="l" fontAlgn="base">
              <a:buFont typeface="+mj-lt"/>
              <a:buAutoNum type="arabicPeriod"/>
            </a:pPr>
            <a:r>
              <a:rPr lang="en-US" b="0" i="0" dirty="0">
                <a:solidFill>
                  <a:srgbClr val="303030"/>
                </a:solidFill>
                <a:effectLst/>
                <a:latin typeface="Times New Roman" panose="02020603050405020304" pitchFamily="18" charset="0"/>
                <a:cs typeface="Times New Roman" panose="02020603050405020304" pitchFamily="18" charset="0"/>
              </a:rPr>
              <a:t>It can not handle noisy data and outliers.</a:t>
            </a:r>
          </a:p>
          <a:p>
            <a:pPr algn="l" fontAlgn="base">
              <a:buFont typeface="+mj-lt"/>
              <a:buAutoNum type="arabicPeriod"/>
            </a:pPr>
            <a:r>
              <a:rPr lang="en-US" b="0" i="0" dirty="0">
                <a:solidFill>
                  <a:srgbClr val="303030"/>
                </a:solidFill>
                <a:effectLst/>
                <a:latin typeface="Times New Roman" panose="02020603050405020304" pitchFamily="18" charset="0"/>
                <a:cs typeface="Times New Roman" panose="02020603050405020304" pitchFamily="18" charset="0"/>
              </a:rPr>
              <a:t>It is not suitable to identify clusters with non-convex shapes.</a:t>
            </a:r>
          </a:p>
          <a:p>
            <a:pPr marL="0" indent="0" algn="l">
              <a:buNone/>
            </a:pPr>
            <a:endParaRPr lang="en-US" b="0" i="0" dirty="0">
              <a:solidFill>
                <a:srgbClr val="11111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140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6D770-93B4-47BD-8262-E847D87327D2}"/>
              </a:ext>
            </a:extLst>
          </p:cNvPr>
          <p:cNvSpPr>
            <a:spLocks noGrp="1"/>
          </p:cNvSpPr>
          <p:nvPr>
            <p:ph idx="1"/>
          </p:nvPr>
        </p:nvSpPr>
        <p:spPr>
          <a:xfrm>
            <a:off x="677334" y="696687"/>
            <a:ext cx="8596668" cy="5344676"/>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USES OF CLUSTERING :-</a:t>
            </a:r>
          </a:p>
          <a:p>
            <a:pPr marL="0" indent="0">
              <a:buNone/>
            </a:pP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Marketing</a:t>
            </a:r>
          </a:p>
          <a:p>
            <a:r>
              <a:rPr lang="en-IN" sz="2000" dirty="0">
                <a:latin typeface="Times New Roman" panose="02020603050405020304" pitchFamily="18" charset="0"/>
                <a:cs typeface="Times New Roman" panose="02020603050405020304" pitchFamily="18" charset="0"/>
              </a:rPr>
              <a:t>Real Estate</a:t>
            </a:r>
          </a:p>
          <a:p>
            <a:r>
              <a:rPr lang="en-IN" sz="2000" dirty="0">
                <a:latin typeface="Times New Roman" panose="02020603050405020304" pitchFamily="18" charset="0"/>
                <a:cs typeface="Times New Roman" panose="02020603050405020304" pitchFamily="18" charset="0"/>
              </a:rPr>
              <a:t>Book Store &amp; Library Management</a:t>
            </a:r>
          </a:p>
          <a:p>
            <a:r>
              <a:rPr lang="en-IN" sz="2000" dirty="0">
                <a:latin typeface="Times New Roman" panose="02020603050405020304" pitchFamily="18" charset="0"/>
                <a:cs typeface="Times New Roman" panose="02020603050405020304" pitchFamily="18" charset="0"/>
              </a:rPr>
              <a:t>Document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79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E2F3-FD02-4244-B4BE-3B2F24865BA5}"/>
              </a:ext>
            </a:extLst>
          </p:cNvPr>
          <p:cNvSpPr>
            <a:spLocks noGrp="1"/>
          </p:cNvSpPr>
          <p:nvPr>
            <p:ph type="ctrTitle"/>
          </p:nvPr>
        </p:nvSpPr>
        <p:spPr/>
        <p:txBody>
          <a:bodyPr/>
          <a:lstStyle/>
          <a:p>
            <a:pPr algn="ctr"/>
            <a:r>
              <a:rPr lang="en-IN" sz="96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27571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9B9E-DE9E-4A1C-A25A-DF344C36377E}"/>
              </a:ext>
            </a:extLst>
          </p:cNvPr>
          <p:cNvSpPr>
            <a:spLocks noGrp="1"/>
          </p:cNvSpPr>
          <p:nvPr>
            <p:ph type="title"/>
          </p:nvPr>
        </p:nvSpPr>
        <p:spPr>
          <a:xfrm>
            <a:off x="838200" y="365126"/>
            <a:ext cx="10515600" cy="570296"/>
          </a:xfrm>
        </p:spPr>
        <p:txBody>
          <a:bodyPr>
            <a:noAutofit/>
          </a:bodyPr>
          <a:lstStyle/>
          <a:p>
            <a:pPr algn="ctr"/>
            <a:r>
              <a:rPr lang="en-IN" sz="4000" b="1" dirty="0">
                <a:latin typeface="Times New Roman" panose="02020603050405020304" pitchFamily="18" charset="0"/>
                <a:cs typeface="Times New Roman" panose="02020603050405020304" pitchFamily="18" charset="0"/>
              </a:rPr>
              <a:t>INTRODUCTION</a:t>
            </a:r>
            <a:endParaRPr lang="en-IN" sz="3600" dirty="0"/>
          </a:p>
        </p:txBody>
      </p:sp>
      <p:sp>
        <p:nvSpPr>
          <p:cNvPr id="3" name="Content Placeholder 2">
            <a:extLst>
              <a:ext uri="{FF2B5EF4-FFF2-40B4-BE49-F238E27FC236}">
                <a16:creationId xmlns:a16="http://schemas.microsoft.com/office/drawing/2014/main" id="{5BF2E375-EB2E-44ED-903D-D9B79431F6D6}"/>
              </a:ext>
            </a:extLst>
          </p:cNvPr>
          <p:cNvSpPr>
            <a:spLocks noGrp="1"/>
          </p:cNvSpPr>
          <p:nvPr>
            <p:ph idx="1"/>
          </p:nvPr>
        </p:nvSpPr>
        <p:spPr>
          <a:xfrm>
            <a:off x="687843" y="935422"/>
            <a:ext cx="10568735" cy="4247396"/>
          </a:xfrm>
        </p:spPr>
        <p:txBody>
          <a:bodyPr>
            <a:no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Management of customer relationship has always played a vital role to provide business intelligence to organizations to build, manage and develop valuable long term customer relationships.</a:t>
            </a:r>
            <a:r>
              <a:rPr lang="en-US" sz="2400" dirty="0">
                <a:solidFill>
                  <a:srgbClr val="000000"/>
                </a:solidFill>
                <a:latin typeface="Times New Roman" panose="02020603050405020304" pitchFamily="18" charset="0"/>
                <a:cs typeface="Times New Roman" panose="02020603050405020304" pitchFamily="18" charset="0"/>
              </a:rPr>
              <a:t>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The importance of treating customers as an organizations main asset is increasing in value in present day and era. Organizations are investing rapidly in the development of customer acquisition, maintenance and development strategies. The business intelligence has a vital role to play in allowing companies to use technical expertise to gain better customer knowledge and Programs for outreach. By using clustering techniques, customers with similar means are clustered together. Customer segmentation helps the marketing team to recognize and expose different customer segments that think differently and follow different purchasing strategies.</a:t>
            </a:r>
          </a:p>
          <a:p>
            <a:pPr algn="l"/>
            <a:r>
              <a:rPr lang="en-US" sz="2400" b="0" i="0" dirty="0">
                <a:solidFill>
                  <a:srgbClr val="000000"/>
                </a:solidFill>
                <a:effectLst/>
                <a:latin typeface="Times New Roman" panose="02020603050405020304" pitchFamily="18" charset="0"/>
                <a:cs typeface="Times New Roman" panose="02020603050405020304" pitchFamily="18" charset="0"/>
              </a:rPr>
              <a:t>Customer segmentation helps in figuring out the customers who vary in terms of preferences, expectations, desires and attributes. The main purpose of performing customer segmentation is to group consumers with similar interest so that the marketing team can converge in an effective marketing plan.</a:t>
            </a:r>
          </a:p>
          <a:p>
            <a:endParaRPr lang="en-IN" sz="2400" dirty="0"/>
          </a:p>
        </p:txBody>
      </p:sp>
    </p:spTree>
    <p:extLst>
      <p:ext uri="{BB962C8B-B14F-4D97-AF65-F5344CB8AC3E}">
        <p14:creationId xmlns:p14="http://schemas.microsoft.com/office/powerpoint/2010/main" val="140750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961E-0074-4437-9F5C-C3295571DCF6}"/>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PROBLEM</a:t>
            </a:r>
            <a:r>
              <a:rPr lang="en-IN" sz="3600" b="1"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STATEMENT</a:t>
            </a:r>
            <a:endParaRPr lang="en-IN" dirty="0"/>
          </a:p>
        </p:txBody>
      </p:sp>
      <p:sp>
        <p:nvSpPr>
          <p:cNvPr id="3" name="Content Placeholder 2">
            <a:extLst>
              <a:ext uri="{FF2B5EF4-FFF2-40B4-BE49-F238E27FC236}">
                <a16:creationId xmlns:a16="http://schemas.microsoft.com/office/drawing/2014/main" id="{379147D2-6085-46BF-B4F0-84A6110CF337}"/>
              </a:ext>
            </a:extLst>
          </p:cNvPr>
          <p:cNvSpPr>
            <a:spLocks noGrp="1"/>
          </p:cNvSpPr>
          <p:nvPr>
            <p:ph idx="1"/>
          </p:nvPr>
        </p:nvSpPr>
        <p:spPr/>
        <p:txBody>
          <a:bodyPr/>
          <a:lstStyle/>
          <a:p>
            <a:r>
              <a:rPr lang="en-US" b="0" i="0" dirty="0">
                <a:solidFill>
                  <a:srgbClr val="292929"/>
                </a:solidFill>
                <a:effectLst/>
                <a:latin typeface="Times New Roman" panose="02020603050405020304" pitchFamily="18" charset="0"/>
                <a:cs typeface="Times New Roman" panose="02020603050405020304" pitchFamily="18" charset="0"/>
              </a:rPr>
              <a:t>Malls or shopping complexes are often indulged in the race to increase their customers and hence making huge profits. To achieve this task machine learning is being applied by many stores already.</a:t>
            </a:r>
          </a:p>
          <a:p>
            <a:r>
              <a:rPr lang="en-US" b="0" i="0" dirty="0">
                <a:solidFill>
                  <a:srgbClr val="292929"/>
                </a:solidFill>
                <a:effectLst/>
                <a:latin typeface="Times New Roman" panose="02020603050405020304" pitchFamily="18" charset="0"/>
                <a:cs typeface="Times New Roman" panose="02020603050405020304" pitchFamily="18" charset="0"/>
              </a:rPr>
              <a:t>It is amazing to realize the fact that how machine learning can aid in such ambitions. The shopping complexes make use of their customers’ data and develop ML models to target the right ones. This not only increases sales but also makes the complexes efficient.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4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9AE9-6FFF-4D7D-A30A-34382D06CD63}"/>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A145D0-BF15-473E-BC66-7422BB07CC14}"/>
              </a:ext>
            </a:extLst>
          </p:cNvPr>
          <p:cNvSpPr>
            <a:spLocks noGrp="1"/>
          </p:cNvSpPr>
          <p:nvPr>
            <p:ph idx="1"/>
          </p:nvPr>
        </p:nvSpPr>
        <p:spPr/>
        <p:txBody>
          <a:bodyPr>
            <a:normAutofit lnSpcReduction="10000"/>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Let's imagine you're owning a supermarket mall and through membership cards, you have some basic data about your customers like Customer ID, age, gender, annual income and spending score, which is something you assign to the customer based on your defined parameters like customer behavior and purchasing data.</a:t>
            </a:r>
          </a:p>
          <a:p>
            <a:pPr algn="just"/>
            <a:r>
              <a:rPr lang="en-US" b="0" i="0" dirty="0">
                <a:solidFill>
                  <a:schemeClr val="tx1"/>
                </a:solidFill>
                <a:effectLst/>
                <a:latin typeface="Times New Roman" panose="02020603050405020304" pitchFamily="18" charset="0"/>
                <a:cs typeface="Times New Roman" panose="02020603050405020304" pitchFamily="18" charset="0"/>
              </a:rPr>
              <a:t>The main aim of this problem is learning the purpose of the customer segmentation concepts, also known as market basket analysis, trying to understand customers and separate them in different groups according to their preferences, and once the division is done, this information can be given to marketing team so they can plan the strategy accordingly.</a:t>
            </a:r>
          </a:p>
          <a:p>
            <a:pPr algn="just"/>
            <a:endParaRPr lang="en-IN" dirty="0"/>
          </a:p>
        </p:txBody>
      </p:sp>
    </p:spTree>
    <p:extLst>
      <p:ext uri="{BB962C8B-B14F-4D97-AF65-F5344CB8AC3E}">
        <p14:creationId xmlns:p14="http://schemas.microsoft.com/office/powerpoint/2010/main" val="23630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1EDC-DF08-451B-8DAF-3781E1AB8328}"/>
              </a:ext>
            </a:extLst>
          </p:cNvPr>
          <p:cNvSpPr>
            <a:spLocks noGrp="1"/>
          </p:cNvSpPr>
          <p:nvPr>
            <p:ph type="title"/>
          </p:nvPr>
        </p:nvSpPr>
        <p:spPr/>
        <p:txBody>
          <a:bodyPr>
            <a:normAutofit/>
          </a:bodyPr>
          <a:lstStyle/>
          <a:p>
            <a:pPr algn="ctr"/>
            <a:r>
              <a:rPr lang="en-IN" sz="4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685346ED-791B-4287-A790-65997FB2A33E}"/>
              </a:ext>
            </a:extLst>
          </p:cNvPr>
          <p:cNvSpPr>
            <a:spLocks noGrp="1"/>
          </p:cNvSpPr>
          <p:nvPr>
            <p:ph idx="1"/>
          </p:nvPr>
        </p:nvSpPr>
        <p:spPr/>
        <p:txBody>
          <a:bodyPr>
            <a:normAutofit/>
          </a:bodyPr>
          <a:lstStyle/>
          <a:p>
            <a:pPr>
              <a:buFont typeface="+mj-lt"/>
              <a:buAutoNum type="arabicPeriod"/>
            </a:pPr>
            <a:r>
              <a:rPr lang="en-IN" sz="2000" dirty="0">
                <a:latin typeface="Times New Roman" panose="02020603050405020304" pitchFamily="18" charset="0"/>
                <a:cs typeface="Times New Roman" panose="02020603050405020304" pitchFamily="18" charset="0"/>
              </a:rPr>
              <a:t>Machine Learning</a:t>
            </a:r>
          </a:p>
          <a:p>
            <a:pPr>
              <a:buFont typeface="+mj-lt"/>
              <a:buAutoNum type="arabicPeriod"/>
            </a:pPr>
            <a:r>
              <a:rPr lang="en-IN" sz="2000" dirty="0">
                <a:latin typeface="Times New Roman" panose="02020603050405020304" pitchFamily="18" charset="0"/>
                <a:cs typeface="Times New Roman" panose="02020603050405020304" pitchFamily="18" charset="0"/>
              </a:rPr>
              <a:t>Unsupervised Learning</a:t>
            </a:r>
          </a:p>
          <a:p>
            <a:pPr>
              <a:buFont typeface="+mj-lt"/>
              <a:buAutoNum type="arabicPeriod"/>
            </a:pPr>
            <a:r>
              <a:rPr lang="en-IN" sz="2000" dirty="0">
                <a:latin typeface="Times New Roman" panose="02020603050405020304" pitchFamily="18" charset="0"/>
                <a:cs typeface="Times New Roman" panose="02020603050405020304" pitchFamily="18" charset="0"/>
              </a:rPr>
              <a:t>Clustering</a:t>
            </a:r>
          </a:p>
          <a:p>
            <a:pPr>
              <a:buFont typeface="+mj-lt"/>
              <a:buAutoNum type="arabicPeriod"/>
            </a:pPr>
            <a:r>
              <a:rPr lang="en-IN" sz="2000" dirty="0">
                <a:latin typeface="Times New Roman" panose="02020603050405020304" pitchFamily="18" charset="0"/>
                <a:cs typeface="Times New Roman" panose="02020603050405020304" pitchFamily="18" charset="0"/>
              </a:rPr>
              <a:t>K-Means Clustering Algorithm</a:t>
            </a:r>
          </a:p>
          <a:p>
            <a:pPr>
              <a:buFont typeface="+mj-lt"/>
              <a:buAutoNum type="arabicPeriod"/>
            </a:pPr>
            <a:r>
              <a:rPr lang="en-IN" sz="2000" dirty="0">
                <a:latin typeface="Times New Roman" panose="02020603050405020304" pitchFamily="18" charset="0"/>
                <a:cs typeface="Times New Roman" panose="02020603050405020304" pitchFamily="18" charset="0"/>
              </a:rPr>
              <a:t>Elbow Method</a:t>
            </a:r>
          </a:p>
        </p:txBody>
      </p:sp>
    </p:spTree>
    <p:extLst>
      <p:ext uri="{BB962C8B-B14F-4D97-AF65-F5344CB8AC3E}">
        <p14:creationId xmlns:p14="http://schemas.microsoft.com/office/powerpoint/2010/main" val="179348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F2EA-1592-432B-A713-72D933433AE7}"/>
              </a:ext>
            </a:extLst>
          </p:cNvPr>
          <p:cNvSpPr>
            <a:spLocks noGrp="1"/>
          </p:cNvSpPr>
          <p:nvPr>
            <p:ph type="title"/>
          </p:nvPr>
        </p:nvSpPr>
        <p:spPr/>
        <p:txBody>
          <a:bodyPr/>
          <a:lstStyle/>
          <a:p>
            <a:pPr algn="ctr"/>
            <a:r>
              <a:rPr lang="en-IN" sz="4800" b="1"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910550FB-9B14-46C0-809E-028037609EC2}"/>
              </a:ext>
            </a:extLst>
          </p:cNvPr>
          <p:cNvSpPr>
            <a:spLocks noGrp="1"/>
          </p:cNvSpPr>
          <p:nvPr>
            <p:ph idx="1"/>
          </p:nvPr>
        </p:nvSpPr>
        <p:spPr/>
        <p:txBody>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The main Objectives of Customer Segmentation are :-</a:t>
            </a:r>
          </a:p>
          <a:p>
            <a:r>
              <a:rPr lang="en-US" dirty="0">
                <a:solidFill>
                  <a:schemeClr val="tx1"/>
                </a:solidFill>
                <a:latin typeface="Times New Roman" panose="02020603050405020304" pitchFamily="18" charset="0"/>
                <a:cs typeface="Times New Roman" panose="02020603050405020304" pitchFamily="18" charset="0"/>
              </a:rPr>
              <a:t>T</a:t>
            </a:r>
            <a:r>
              <a:rPr lang="en-US" i="0" dirty="0">
                <a:solidFill>
                  <a:schemeClr val="tx1"/>
                </a:solidFill>
                <a:effectLst/>
                <a:latin typeface="Times New Roman" panose="02020603050405020304" pitchFamily="18" charset="0"/>
                <a:cs typeface="Times New Roman" panose="02020603050405020304" pitchFamily="18" charset="0"/>
              </a:rPr>
              <a:t>o reduce the distance between the data points and their respective cluster centroid. </a:t>
            </a:r>
          </a:p>
          <a:p>
            <a:r>
              <a:rPr lang="en-US" i="0" dirty="0">
                <a:solidFill>
                  <a:srgbClr val="202124"/>
                </a:solidFill>
                <a:effectLst/>
                <a:latin typeface="Times New Roman" panose="02020603050405020304" pitchFamily="18" charset="0"/>
                <a:cs typeface="Times New Roman" panose="02020603050405020304" pitchFamily="18" charset="0"/>
              </a:rPr>
              <a:t> To minimize the sum of distances between the points and their respective cluster centroid.</a:t>
            </a:r>
            <a:endParaRPr lang="en-US" i="0" dirty="0">
              <a:solidFill>
                <a:schemeClr val="tx1"/>
              </a:solidFill>
              <a:effectLst/>
              <a:latin typeface="Times New Roman" panose="02020603050405020304" pitchFamily="18" charset="0"/>
              <a:cs typeface="Times New Roman" panose="02020603050405020304" pitchFamily="18" charset="0"/>
            </a:endParaRPr>
          </a:p>
          <a:p>
            <a:r>
              <a:rPr lang="en-US" i="0" dirty="0">
                <a:solidFill>
                  <a:srgbClr val="202124"/>
                </a:solidFill>
                <a:effectLst/>
                <a:latin typeface="Times New Roman" panose="02020603050405020304" pitchFamily="18" charset="0"/>
                <a:cs typeface="Times New Roman" panose="02020603050405020304" pitchFamily="18" charset="0"/>
              </a:rPr>
              <a:t> Customers to get a better understanding of them </a:t>
            </a:r>
            <a:r>
              <a:rPr lang="en-US" i="0" dirty="0">
                <a:solidFill>
                  <a:schemeClr val="tx1"/>
                </a:solidFill>
                <a:effectLst/>
                <a:latin typeface="Times New Roman" panose="02020603050405020304" pitchFamily="18" charset="0"/>
                <a:cs typeface="Times New Roman" panose="02020603050405020304" pitchFamily="18" charset="0"/>
              </a:rPr>
              <a:t>which in turn could be used to increase the revenue of the company.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1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BA00-EFEF-45AF-B5D7-94786D345EE6}"/>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REQUIREMENTS</a:t>
            </a:r>
            <a:endParaRPr lang="en-IN" dirty="0"/>
          </a:p>
        </p:txBody>
      </p:sp>
      <p:sp>
        <p:nvSpPr>
          <p:cNvPr id="3" name="Content Placeholder 2">
            <a:extLst>
              <a:ext uri="{FF2B5EF4-FFF2-40B4-BE49-F238E27FC236}">
                <a16:creationId xmlns:a16="http://schemas.microsoft.com/office/drawing/2014/main" id="{EC4E4D14-C423-4E3A-B318-A5D92FE47EFE}"/>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Google </a:t>
            </a: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Kaggle</a:t>
            </a:r>
          </a:p>
          <a:p>
            <a:r>
              <a:rPr lang="en-IN" dirty="0" err="1">
                <a:latin typeface="Times New Roman" panose="02020603050405020304" pitchFamily="18" charset="0"/>
                <a:cs typeface="Times New Roman" panose="02020603050405020304" pitchFamily="18" charset="0"/>
              </a:rPr>
              <a:t>Javatpoint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Libraries used in this Project :-</a:t>
            </a:r>
            <a:endParaRPr lang="en-IN" b="1"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IN" dirty="0">
                <a:latin typeface="Times New Roman" panose="02020603050405020304" pitchFamily="18" charset="0"/>
                <a:cs typeface="Times New Roman" panose="02020603050405020304" pitchFamily="18" charset="0"/>
              </a:rPr>
              <a:t>Pandas </a:t>
            </a:r>
          </a:p>
          <a:p>
            <a:pPr marL="400050" indent="-400050">
              <a:buFont typeface="+mj-lt"/>
              <a:buAutoNum type="romanLcPeriod"/>
            </a:pPr>
            <a:r>
              <a:rPr lang="en-IN" dirty="0">
                <a:latin typeface="Times New Roman" panose="02020603050405020304" pitchFamily="18" charset="0"/>
                <a:cs typeface="Times New Roman" panose="02020603050405020304" pitchFamily="18" charset="0"/>
              </a:rPr>
              <a:t>Matplotlib</a:t>
            </a:r>
          </a:p>
          <a:p>
            <a:pPr marL="400050" indent="-400050">
              <a:buFont typeface="+mj-lt"/>
              <a:buAutoNum type="romanLcPeriod"/>
            </a:pPr>
            <a:r>
              <a:rPr lang="en-IN" dirty="0">
                <a:latin typeface="Times New Roman" panose="02020603050405020304" pitchFamily="18" charset="0"/>
                <a:cs typeface="Times New Roman" panose="02020603050405020304" pitchFamily="18" charset="0"/>
              </a:rPr>
              <a:t>Seaborn</a:t>
            </a:r>
          </a:p>
          <a:p>
            <a:pPr marL="400050" indent="-400050">
              <a:buFont typeface="+mj-lt"/>
              <a:buAutoNum type="romanLcPeriod"/>
            </a:pPr>
            <a:r>
              <a:rPr lang="en-IN" dirty="0">
                <a:solidFill>
                  <a:schemeClr val="tx1">
                    <a:lumMod val="65000"/>
                    <a:lumOff val="35000"/>
                  </a:schemeClr>
                </a:solidFill>
                <a:latin typeface="Times New Roman" panose="02020603050405020304" pitchFamily="18" charset="0"/>
                <a:cs typeface="Times New Roman" panose="02020603050405020304" pitchFamily="18" charset="0"/>
              </a:rPr>
              <a:t>S</a:t>
            </a:r>
            <a:r>
              <a:rPr lang="en-IN" b="0" i="0" dirty="0">
                <a:solidFill>
                  <a:schemeClr val="tx1">
                    <a:lumMod val="65000"/>
                    <a:lumOff val="35000"/>
                  </a:schemeClr>
                </a:solidFill>
                <a:effectLst/>
                <a:latin typeface="Times New Roman" panose="02020603050405020304" pitchFamily="18" charset="0"/>
                <a:cs typeface="Times New Roman" panose="02020603050405020304" pitchFamily="18" charset="0"/>
              </a:rPr>
              <a:t>cikit-learn</a:t>
            </a:r>
          </a:p>
          <a:p>
            <a:pPr marL="400050" indent="-400050">
              <a:buFont typeface="+mj-lt"/>
              <a:buAutoNum type="romanLcPeriod"/>
            </a:pPr>
            <a:endParaRPr lang="en-IN" dirty="0">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IN" dirty="0"/>
          </a:p>
        </p:txBody>
      </p:sp>
    </p:spTree>
    <p:extLst>
      <p:ext uri="{BB962C8B-B14F-4D97-AF65-F5344CB8AC3E}">
        <p14:creationId xmlns:p14="http://schemas.microsoft.com/office/powerpoint/2010/main" val="135872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F6B3-5C3B-45FB-8B10-F7371E08E1F1}"/>
              </a:ext>
            </a:extLst>
          </p:cNvPr>
          <p:cNvSpPr>
            <a:spLocks noGrp="1"/>
          </p:cNvSpPr>
          <p:nvPr>
            <p:ph type="title"/>
          </p:nvPr>
        </p:nvSpPr>
        <p:spPr/>
        <p:txBody>
          <a:bodyPr>
            <a:normAutofit fontScale="90000"/>
          </a:bodyPr>
          <a:lstStyle/>
          <a:p>
            <a:pPr algn="ctr"/>
            <a:r>
              <a:rPr lang="en-IN" sz="4800" b="1" dirty="0">
                <a:latin typeface="Times New Roman" panose="02020603050405020304" pitchFamily="18" charset="0"/>
                <a:cs typeface="Times New Roman" panose="02020603050405020304" pitchFamily="18" charset="0"/>
              </a:rPr>
              <a:t>K-MEANS CLUSTERING ALGORITHM</a:t>
            </a:r>
          </a:p>
        </p:txBody>
      </p:sp>
      <p:sp>
        <p:nvSpPr>
          <p:cNvPr id="3" name="Content Placeholder 2">
            <a:extLst>
              <a:ext uri="{FF2B5EF4-FFF2-40B4-BE49-F238E27FC236}">
                <a16:creationId xmlns:a16="http://schemas.microsoft.com/office/drawing/2014/main" id="{68407C5E-68D1-4644-8446-8F213D5762B4}"/>
              </a:ext>
            </a:extLst>
          </p:cNvPr>
          <p:cNvSpPr>
            <a:spLocks noGrp="1"/>
          </p:cNvSpPr>
          <p:nvPr>
            <p:ph idx="1"/>
          </p:nvPr>
        </p:nvSpPr>
        <p:spPr/>
        <p:txBody>
          <a:bodyPr>
            <a:normAutofit fontScale="92500" lnSpcReduction="20000"/>
          </a:bodyPr>
          <a:lstStyle/>
          <a:p>
            <a:r>
              <a:rPr lang="en-US" b="0" i="0" dirty="0">
                <a:solidFill>
                  <a:srgbClr val="333333"/>
                </a:solidFill>
                <a:effectLst/>
                <a:latin typeface="Times New Roman" panose="02020603050405020304" pitchFamily="18" charset="0"/>
                <a:cs typeface="Times New Roman" panose="02020603050405020304" pitchFamily="18" charset="0"/>
              </a:rPr>
              <a:t>K-Means Clustering is an </a:t>
            </a:r>
            <a:r>
              <a:rPr lang="en-US" b="0" i="0" dirty="0">
                <a:solidFill>
                  <a:srgbClr val="008000"/>
                </a:solidFill>
                <a:effectLst/>
                <a:latin typeface="Times New Roman" panose="02020603050405020304" pitchFamily="18" charset="0"/>
                <a:cs typeface="Times New Roman" panose="02020603050405020304" pitchFamily="18" charset="0"/>
              </a:rPr>
              <a:t>Unsupervised Learning Algorithm </a:t>
            </a:r>
            <a:r>
              <a:rPr lang="en-US" b="0" i="0" dirty="0">
                <a:solidFill>
                  <a:srgbClr val="333333"/>
                </a:solidFill>
                <a:effectLst/>
                <a:latin typeface="Times New Roman" panose="02020603050405020304" pitchFamily="18" charset="0"/>
                <a:cs typeface="Times New Roman" panose="02020603050405020304" pitchFamily="18" charset="0"/>
              </a:rPr>
              <a:t>, which groups the unlabeled dataset into different clusters. Here K defines the number of pre-defined clusters that need to be created in the process, as if K=2, there will be two clusters, and for K=3, there will be three clusters, and so on.</a:t>
            </a:r>
          </a:p>
          <a:p>
            <a:r>
              <a:rPr lang="en-US" b="0" i="0" dirty="0">
                <a:solidFill>
                  <a:srgbClr val="333333"/>
                </a:solidFill>
                <a:effectLst/>
                <a:latin typeface="Times New Roman" panose="02020603050405020304" pitchFamily="18" charset="0"/>
                <a:cs typeface="Times New Roman" panose="02020603050405020304" pitchFamily="18" charset="0"/>
              </a:rPr>
              <a:t>It is an iterative algorithm that divides the unlabeled dataset into k different clusters in such a way that each dataset belongs only one group that has similar properties.</a:t>
            </a:r>
          </a:p>
          <a:p>
            <a:r>
              <a:rPr lang="en-US" b="0" i="0" dirty="0">
                <a:solidFill>
                  <a:srgbClr val="333333"/>
                </a:solidFill>
                <a:effectLst/>
                <a:latin typeface="Times New Roman" panose="02020603050405020304" pitchFamily="18" charset="0"/>
                <a:cs typeface="Times New Roman" panose="02020603050405020304" pitchFamily="18" charset="0"/>
              </a:rPr>
              <a:t>It is a centroid-based algorithm, where each cluster is associated with a centroid. The main aim of this algorithm is to minimize the sum of distances between the data point and their corresponding cluster</a:t>
            </a:r>
            <a:r>
              <a:rPr lang="en-US" dirty="0">
                <a:solidFill>
                  <a:srgbClr val="333333"/>
                </a:solidFill>
                <a:latin typeface="Times New Roman" panose="02020603050405020304" pitchFamily="18" charset="0"/>
                <a:cs typeface="Times New Roman" panose="02020603050405020304" pitchFamily="18" charset="0"/>
              </a:rPr>
              <a:t>s.</a:t>
            </a:r>
          </a:p>
          <a:p>
            <a:r>
              <a:rPr lang="en-US" b="0" i="0" dirty="0">
                <a:solidFill>
                  <a:srgbClr val="333333"/>
                </a:solidFill>
                <a:effectLst/>
                <a:latin typeface="Times New Roman" panose="02020603050405020304" pitchFamily="18" charset="0"/>
                <a:cs typeface="Times New Roman" panose="02020603050405020304" pitchFamily="18" charset="0"/>
              </a:rPr>
              <a:t>The algorithm takes the unlabeled dataset as input, divides the dataset into k-number of clusters, and repeats the process until it does not find the best clusters. The value of k should be predetermined in this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57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1405</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SimSun</vt:lpstr>
      <vt:lpstr>Arial</vt:lpstr>
      <vt:lpstr>Arial Black</vt:lpstr>
      <vt:lpstr>Calibri</vt:lpstr>
      <vt:lpstr>Calibri Light</vt:lpstr>
      <vt:lpstr>Cambria</vt:lpstr>
      <vt:lpstr>Mangal</vt:lpstr>
      <vt:lpstr>roboto</vt:lpstr>
      <vt:lpstr>Times New Roman</vt:lpstr>
      <vt:lpstr>Office Theme</vt:lpstr>
      <vt:lpstr>PowerPoint Presentation</vt:lpstr>
      <vt:lpstr>CONTENTS </vt:lpstr>
      <vt:lpstr>INTRODUCTION</vt:lpstr>
      <vt:lpstr>PROBLEM STATEMENT</vt:lpstr>
      <vt:lpstr>MOTIVATION</vt:lpstr>
      <vt:lpstr>METHODOLOGY</vt:lpstr>
      <vt:lpstr>OBJECTIVES</vt:lpstr>
      <vt:lpstr>REQUIREMENTS</vt:lpstr>
      <vt:lpstr>K-MEANS CLUSTERING ALGORITHM</vt:lpstr>
      <vt:lpstr>PowerPoint Presentation</vt:lpstr>
      <vt:lpstr>WORKING OF K-MEANS ALGORITHM</vt:lpstr>
      <vt:lpstr>FLOWCHART</vt:lpstr>
      <vt:lpstr>   MALL CUSTOMER SEGMENTATION</vt:lpstr>
      <vt:lpstr>PowerPoint Presentation</vt:lpstr>
      <vt:lpstr>STEPS OF IMPLEMENTATION</vt:lpstr>
      <vt:lpstr>DATASET</vt:lpstr>
      <vt:lpstr>SAMPLE OF DATASET</vt:lpstr>
      <vt:lpstr>ELBOW METHOD</vt:lpstr>
      <vt:lpstr>ELBOW GRAPH</vt:lpstr>
      <vt:lpstr>RESULT</vt:lpstr>
      <vt:lpstr>CONCLUSION</vt:lpstr>
      <vt:lpstr>REFERENCE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Dhumale</dc:creator>
  <cp:lastModifiedBy>Lenovo</cp:lastModifiedBy>
  <cp:revision>11</cp:revision>
  <dcterms:created xsi:type="dcterms:W3CDTF">2021-08-03T14:12:21Z</dcterms:created>
  <dcterms:modified xsi:type="dcterms:W3CDTF">2021-08-13T05:00:56Z</dcterms:modified>
</cp:coreProperties>
</file>