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8" r:id="rId2"/>
    <p:sldId id="259" r:id="rId3"/>
  </p:sldIdLst>
  <p:sldSz cx="8280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현준" initials="박" lastIdx="2" clrIdx="0">
    <p:extLst>
      <p:ext uri="{19B8F6BF-5375-455C-9EA6-DF929625EA0E}">
        <p15:presenceInfo xmlns:p15="http://schemas.microsoft.com/office/powerpoint/2012/main" userId="S::darkeroe@hanyang.ac.kr::45547d11-917b-4afb-a271-c327ec01a2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687"/>
  </p:normalViewPr>
  <p:slideViewPr>
    <p:cSldViewPr snapToGrid="0" snapToObjects="1">
      <p:cViewPr>
        <p:scale>
          <a:sx n="191" d="100"/>
          <a:sy n="191" d="100"/>
        </p:scale>
        <p:origin x="64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9229-3BAB-5346-9BC8-76595F492884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1143000"/>
            <a:ext cx="473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F575-5036-7245-858F-FA37BB10D4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02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1pPr>
    <a:lvl2pPr marL="330077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2pPr>
    <a:lvl3pPr marL="660154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3pPr>
    <a:lvl4pPr marL="990231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4pPr>
    <a:lvl5pPr marL="1320309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5pPr>
    <a:lvl6pPr marL="1650387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6pPr>
    <a:lvl7pPr marL="1980464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7pPr>
    <a:lvl8pPr marL="2310541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8pPr>
    <a:lvl9pPr marL="2640618" algn="l" defTabSz="660154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F575-5036-7245-858F-FA37BB10D49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532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883861"/>
            <a:ext cx="703834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836605"/>
            <a:ext cx="62103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53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242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287536"/>
            <a:ext cx="1785461" cy="45768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287536"/>
            <a:ext cx="5252879" cy="45768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714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52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346420"/>
            <a:ext cx="714184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614203"/>
            <a:ext cx="714184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13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437680"/>
            <a:ext cx="3519170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437680"/>
            <a:ext cx="3519170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90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87537"/>
            <a:ext cx="7141845" cy="1043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323916"/>
            <a:ext cx="350299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1972747"/>
            <a:ext cx="3502997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323916"/>
            <a:ext cx="352024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1972747"/>
            <a:ext cx="3520249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600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768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4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777598"/>
            <a:ext cx="419195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4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0045"/>
            <a:ext cx="2670645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777598"/>
            <a:ext cx="419195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620202"/>
            <a:ext cx="2670645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27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87537"/>
            <a:ext cx="714184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437680"/>
            <a:ext cx="714184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B319-3D56-624A-B72E-F3B10B247E99}" type="datetimeFigureOut">
              <a:rPr kumimoji="1" lang="ko-Kore-KR" altLang="en-US" smtClean="0"/>
              <a:t>2020. 8. 24.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005627"/>
            <a:ext cx="279463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005627"/>
            <a:ext cx="18630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76AB-1F88-8743-8D72-7232EF042A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61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D1C3E59-00E5-0941-B500-0D70BACA00BF}"/>
              </a:ext>
            </a:extLst>
          </p:cNvPr>
          <p:cNvSpPr/>
          <p:nvPr/>
        </p:nvSpPr>
        <p:spPr>
          <a:xfrm>
            <a:off x="2090723" y="622590"/>
            <a:ext cx="1625219" cy="2231269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F732FCAC-C5BC-BF49-9910-47F174431BE3}"/>
              </a:ext>
            </a:extLst>
          </p:cNvPr>
          <p:cNvSpPr/>
          <p:nvPr/>
        </p:nvSpPr>
        <p:spPr>
          <a:xfrm>
            <a:off x="2180007" y="1274679"/>
            <a:ext cx="1464656" cy="150534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1150F26-E61E-0541-BCDA-93853D45EBC7}"/>
              </a:ext>
            </a:extLst>
          </p:cNvPr>
          <p:cNvCxnSpPr>
            <a:cxnSpLocks/>
          </p:cNvCxnSpPr>
          <p:nvPr/>
        </p:nvCxnSpPr>
        <p:spPr>
          <a:xfrm>
            <a:off x="150293" y="461783"/>
            <a:ext cx="79935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C97DA1-5972-F24A-8D05-132F1120EE15}"/>
              </a:ext>
            </a:extLst>
          </p:cNvPr>
          <p:cNvSpPr txBox="1"/>
          <p:nvPr/>
        </p:nvSpPr>
        <p:spPr>
          <a:xfrm>
            <a:off x="50409" y="687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Impact" panose="020B0806030902050204" pitchFamily="34" charset="0"/>
                <a:cs typeface="Baloo" panose="03080902040302020200" pitchFamily="66" charset="0"/>
              </a:rPr>
              <a:t>Architecture Design of the Capstone</a:t>
            </a:r>
            <a:endParaRPr kumimoji="1" lang="ko-Kore-KR" altLang="en-US" dirty="0">
              <a:latin typeface="Impact" panose="020B0806030902050204" pitchFamily="34" charset="0"/>
              <a:cs typeface="Baloo" panose="03080902040302020200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90BFD-4A19-ED45-A026-998A569C16F3}"/>
              </a:ext>
            </a:extLst>
          </p:cNvPr>
          <p:cNvSpPr txBox="1"/>
          <p:nvPr/>
        </p:nvSpPr>
        <p:spPr>
          <a:xfrm>
            <a:off x="43927" y="267527"/>
            <a:ext cx="2624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700" dirty="0">
                <a:latin typeface="Batang" panose="02030600000101010101" pitchFamily="18" charset="-127"/>
                <a:ea typeface="Batang" panose="02030600000101010101" pitchFamily="18" charset="-127"/>
              </a:rPr>
              <a:t>Real-time data visualization using distributed processing</a:t>
            </a:r>
            <a:endParaRPr kumimoji="1" lang="ko-Kore-KR" altLang="en-US" sz="7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A4547-32C9-384D-9062-445904075901}"/>
              </a:ext>
            </a:extLst>
          </p:cNvPr>
          <p:cNvSpPr/>
          <p:nvPr/>
        </p:nvSpPr>
        <p:spPr>
          <a:xfrm>
            <a:off x="6380024" y="622589"/>
            <a:ext cx="1763832" cy="47540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A3B3B55-BF1A-F746-8572-2E53D52BD5DC}"/>
              </a:ext>
            </a:extLst>
          </p:cNvPr>
          <p:cNvSpPr/>
          <p:nvPr/>
        </p:nvSpPr>
        <p:spPr>
          <a:xfrm>
            <a:off x="174014" y="3165853"/>
            <a:ext cx="1673522" cy="135062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A1B74A1-EFB3-0D4F-BB16-C60319ED1D84}"/>
              </a:ext>
            </a:extLst>
          </p:cNvPr>
          <p:cNvSpPr/>
          <p:nvPr/>
        </p:nvSpPr>
        <p:spPr>
          <a:xfrm>
            <a:off x="150293" y="622591"/>
            <a:ext cx="1673522" cy="2231269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A0707-86CD-D84D-A965-520EBF30B5B9}"/>
              </a:ext>
            </a:extLst>
          </p:cNvPr>
          <p:cNvSpPr txBox="1"/>
          <p:nvPr/>
        </p:nvSpPr>
        <p:spPr>
          <a:xfrm>
            <a:off x="573796" y="316585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Layer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ACAA7-CD25-AF41-9BE6-50724D65B268}"/>
              </a:ext>
            </a:extLst>
          </p:cNvPr>
          <p:cNvSpPr txBox="1"/>
          <p:nvPr/>
        </p:nvSpPr>
        <p:spPr>
          <a:xfrm>
            <a:off x="244565" y="504215"/>
            <a:ext cx="766209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SpringBoot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86872-77DA-1F43-ABD9-259ECBD0D3CC}"/>
              </a:ext>
            </a:extLst>
          </p:cNvPr>
          <p:cNvSpPr txBox="1"/>
          <p:nvPr/>
        </p:nvSpPr>
        <p:spPr>
          <a:xfrm>
            <a:off x="2140682" y="499603"/>
            <a:ext cx="1169746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Kafka Ecosystem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8607AADE-229C-3D42-9AD8-E8797B3D15B5}"/>
              </a:ext>
            </a:extLst>
          </p:cNvPr>
          <p:cNvSpPr/>
          <p:nvPr/>
        </p:nvSpPr>
        <p:spPr>
          <a:xfrm>
            <a:off x="1231764" y="2918515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1</a:t>
            </a:r>
            <a:endParaRPr kumimoji="1" lang="ko-Kore-KR" altLang="en-US" sz="900" dirty="0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91D0881-CCAA-9D45-8476-48BCCF0D2BF6}"/>
              </a:ext>
            </a:extLst>
          </p:cNvPr>
          <p:cNvSpPr/>
          <p:nvPr/>
        </p:nvSpPr>
        <p:spPr>
          <a:xfrm>
            <a:off x="3956488" y="1325977"/>
            <a:ext cx="2275501" cy="152788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문서 29">
            <a:extLst>
              <a:ext uri="{FF2B5EF4-FFF2-40B4-BE49-F238E27FC236}">
                <a16:creationId xmlns:a16="http://schemas.microsoft.com/office/drawing/2014/main" id="{026A409B-8E2C-5741-96F4-7EBF3DF44884}"/>
              </a:ext>
            </a:extLst>
          </p:cNvPr>
          <p:cNvSpPr/>
          <p:nvPr/>
        </p:nvSpPr>
        <p:spPr>
          <a:xfrm>
            <a:off x="262639" y="3427462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문서 31">
            <a:extLst>
              <a:ext uri="{FF2B5EF4-FFF2-40B4-BE49-F238E27FC236}">
                <a16:creationId xmlns:a16="http://schemas.microsoft.com/office/drawing/2014/main" id="{FE9055E9-F5A3-484D-9C13-3ECCF5F1CBAF}"/>
              </a:ext>
            </a:extLst>
          </p:cNvPr>
          <p:cNvSpPr/>
          <p:nvPr/>
        </p:nvSpPr>
        <p:spPr>
          <a:xfrm>
            <a:off x="1362864" y="3427462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문서 32">
            <a:extLst>
              <a:ext uri="{FF2B5EF4-FFF2-40B4-BE49-F238E27FC236}">
                <a16:creationId xmlns:a16="http://schemas.microsoft.com/office/drawing/2014/main" id="{D692B0BD-CF62-384F-BCA4-3067DE6FA7D5}"/>
              </a:ext>
            </a:extLst>
          </p:cNvPr>
          <p:cNvSpPr/>
          <p:nvPr/>
        </p:nvSpPr>
        <p:spPr>
          <a:xfrm>
            <a:off x="812751" y="3427462"/>
            <a:ext cx="396046" cy="262089"/>
          </a:xfrm>
          <a:prstGeom prst="flowChartDocument">
            <a:avLst/>
          </a:prstGeom>
          <a:noFill/>
          <a:ln w="10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solidFill>
                  <a:schemeClr val="tx1"/>
                </a:solidFill>
              </a:rPr>
              <a:t>DAM</a:t>
            </a:r>
            <a:endParaRPr kumimoji="1" lang="ko-Kore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눈물 방울 34">
            <a:extLst>
              <a:ext uri="{FF2B5EF4-FFF2-40B4-BE49-F238E27FC236}">
                <a16:creationId xmlns:a16="http://schemas.microsoft.com/office/drawing/2014/main" id="{45288165-6A94-0744-ADDD-D2C5CBE0F2EC}"/>
              </a:ext>
            </a:extLst>
          </p:cNvPr>
          <p:cNvSpPr/>
          <p:nvPr/>
        </p:nvSpPr>
        <p:spPr>
          <a:xfrm>
            <a:off x="6450417" y="1018418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1</a:t>
            </a:r>
            <a:endParaRPr kumimoji="1" lang="ko-Kore-KR" altLang="en-US" sz="900" dirty="0"/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D96AA4E-3575-D746-9CBB-5810D4D231C6}"/>
              </a:ext>
            </a:extLst>
          </p:cNvPr>
          <p:cNvSpPr/>
          <p:nvPr/>
        </p:nvSpPr>
        <p:spPr>
          <a:xfrm>
            <a:off x="311346" y="853663"/>
            <a:ext cx="1344862" cy="1782307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000" dirty="0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5173596-655D-544C-AA8B-6A288A4278A2}"/>
              </a:ext>
            </a:extLst>
          </p:cNvPr>
          <p:cNvSpPr/>
          <p:nvPr/>
        </p:nvSpPr>
        <p:spPr>
          <a:xfrm>
            <a:off x="411955" y="1024377"/>
            <a:ext cx="1155251" cy="91750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  <a:prstDash val="sysDot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390C84B-8711-254C-AE7D-1D19313EE1E4}"/>
              </a:ext>
            </a:extLst>
          </p:cNvPr>
          <p:cNvSpPr/>
          <p:nvPr/>
        </p:nvSpPr>
        <p:spPr>
          <a:xfrm>
            <a:off x="463313" y="1599089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Server logic processing</a:t>
            </a:r>
            <a:endParaRPr kumimoji="1" lang="ko-Kore-KR" altLang="en-US" sz="800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F86F991-6953-7E4E-A677-EF20C1CA74FC}"/>
              </a:ext>
            </a:extLst>
          </p:cNvPr>
          <p:cNvSpPr/>
          <p:nvPr/>
        </p:nvSpPr>
        <p:spPr>
          <a:xfrm>
            <a:off x="463313" y="1132891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Server</a:t>
            </a:r>
          </a:p>
          <a:p>
            <a:pPr algn="ctr"/>
            <a:r>
              <a:rPr kumimoji="1" lang="en-US" altLang="ko-Kore-KR" sz="800" dirty="0"/>
              <a:t>DB</a:t>
            </a:r>
            <a:endParaRPr kumimoji="1" lang="ko-Kore-KR" altLang="en-US" sz="800" dirty="0"/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41489EE-CC47-AD44-BFF2-533959525946}"/>
              </a:ext>
            </a:extLst>
          </p:cNvPr>
          <p:cNvSpPr/>
          <p:nvPr/>
        </p:nvSpPr>
        <p:spPr>
          <a:xfrm>
            <a:off x="490310" y="4075633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Data Sources</a:t>
            </a:r>
            <a:endParaRPr kumimoji="1" lang="ko-Kore-KR" altLang="en-US" sz="800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403D9450-CD10-F24D-9084-2FF4C26386DD}"/>
              </a:ext>
            </a:extLst>
          </p:cNvPr>
          <p:cNvSpPr/>
          <p:nvPr/>
        </p:nvSpPr>
        <p:spPr>
          <a:xfrm>
            <a:off x="460662" y="2203488"/>
            <a:ext cx="1040928" cy="262108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Send / Receive Data</a:t>
            </a:r>
            <a:endParaRPr kumimoji="1" lang="ko-Kore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8B6428-338D-AE4B-B360-5F667C7989F5}"/>
              </a:ext>
            </a:extLst>
          </p:cNvPr>
          <p:cNvSpPr txBox="1"/>
          <p:nvPr/>
        </p:nvSpPr>
        <p:spPr>
          <a:xfrm>
            <a:off x="409472" y="722165"/>
            <a:ext cx="403279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Netty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50119C-0C7F-4541-B2F6-E827C2B8C254}"/>
              </a:ext>
            </a:extLst>
          </p:cNvPr>
          <p:cNvCxnSpPr>
            <a:cxnSpLocks/>
          </p:cNvCxnSpPr>
          <p:nvPr/>
        </p:nvCxnSpPr>
        <p:spPr>
          <a:xfrm flipV="1">
            <a:off x="1447753" y="2465596"/>
            <a:ext cx="0" cy="795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17DEA4D-8A42-3B48-8189-62E02DB0933B}"/>
              </a:ext>
            </a:extLst>
          </p:cNvPr>
          <p:cNvCxnSpPr>
            <a:stCxn id="37" idx="2"/>
          </p:cNvCxnSpPr>
          <p:nvPr/>
        </p:nvCxnSpPr>
        <p:spPr>
          <a:xfrm flipH="1">
            <a:off x="981126" y="1941879"/>
            <a:ext cx="8455" cy="261609"/>
          </a:xfrm>
          <a:prstGeom prst="straightConnector1">
            <a:avLst/>
          </a:prstGeom>
          <a:ln w="508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A616187-880F-DD45-AA09-8C79919573B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83777" y="1413996"/>
            <a:ext cx="0" cy="185093"/>
          </a:xfrm>
          <a:prstGeom prst="straightConnector1">
            <a:avLst/>
          </a:prstGeom>
          <a:ln w="508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076EB34-51F4-6041-9C71-4B6E25B6CE0B}"/>
              </a:ext>
            </a:extLst>
          </p:cNvPr>
          <p:cNvCxnSpPr>
            <a:cxnSpLocks/>
          </p:cNvCxnSpPr>
          <p:nvPr/>
        </p:nvCxnSpPr>
        <p:spPr>
          <a:xfrm flipV="1">
            <a:off x="1020875" y="3735031"/>
            <a:ext cx="395706" cy="334906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245346-F4FA-A442-AC0B-0E71A681AE18}"/>
              </a:ext>
            </a:extLst>
          </p:cNvPr>
          <p:cNvCxnSpPr>
            <a:cxnSpLocks/>
          </p:cNvCxnSpPr>
          <p:nvPr/>
        </p:nvCxnSpPr>
        <p:spPr>
          <a:xfrm flipH="1" flipV="1">
            <a:off x="1020875" y="3689551"/>
            <a:ext cx="1" cy="380387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E2063C4-3AF8-EF45-86A0-873976ECA933}"/>
              </a:ext>
            </a:extLst>
          </p:cNvPr>
          <p:cNvCxnSpPr>
            <a:cxnSpLocks/>
          </p:cNvCxnSpPr>
          <p:nvPr/>
        </p:nvCxnSpPr>
        <p:spPr>
          <a:xfrm flipH="1" flipV="1">
            <a:off x="650746" y="3729970"/>
            <a:ext cx="369360" cy="342566"/>
          </a:xfrm>
          <a:prstGeom prst="straightConnector1">
            <a:avLst/>
          </a:prstGeom>
          <a:ln w="508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CB828B6D-E57F-764F-9250-3AC1F06A7229}"/>
              </a:ext>
            </a:extLst>
          </p:cNvPr>
          <p:cNvSpPr/>
          <p:nvPr/>
        </p:nvSpPr>
        <p:spPr>
          <a:xfrm>
            <a:off x="2286131" y="1413996"/>
            <a:ext cx="558000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Broker 0</a:t>
            </a:r>
            <a:endParaRPr kumimoji="1" lang="ko-Kore-KR" altLang="en-US" sz="600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D0573DBD-A2D3-6347-B24B-34FA539C9D4E}"/>
              </a:ext>
            </a:extLst>
          </p:cNvPr>
          <p:cNvSpPr/>
          <p:nvPr/>
        </p:nvSpPr>
        <p:spPr>
          <a:xfrm>
            <a:off x="2989714" y="1424234"/>
            <a:ext cx="558000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Broker 1</a:t>
            </a:r>
            <a:endParaRPr kumimoji="1" lang="ko-Kore-KR" altLang="en-US" sz="600" dirty="0"/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DFC8CE4-72F3-6048-9FE2-63FCD0F5D8B1}"/>
              </a:ext>
            </a:extLst>
          </p:cNvPr>
          <p:cNvSpPr/>
          <p:nvPr/>
        </p:nvSpPr>
        <p:spPr>
          <a:xfrm>
            <a:off x="2989714" y="2115642"/>
            <a:ext cx="558000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Broker 3</a:t>
            </a:r>
            <a:endParaRPr kumimoji="1" lang="ko-Kore-KR" altLang="en-US" sz="600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BD478A4C-3472-5D40-B4FC-3564F83B1757}"/>
              </a:ext>
            </a:extLst>
          </p:cNvPr>
          <p:cNvSpPr/>
          <p:nvPr/>
        </p:nvSpPr>
        <p:spPr>
          <a:xfrm>
            <a:off x="2286131" y="2115642"/>
            <a:ext cx="558000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Broker 2</a:t>
            </a:r>
            <a:endParaRPr kumimoji="1" lang="ko-Kore-KR" altLang="en-US" sz="600" dirty="0"/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AD87D7B8-3567-D645-BD01-2DDDB9170778}"/>
              </a:ext>
            </a:extLst>
          </p:cNvPr>
          <p:cNvSpPr/>
          <p:nvPr/>
        </p:nvSpPr>
        <p:spPr>
          <a:xfrm>
            <a:off x="2334225" y="1744816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B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1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C755E1D4-02B9-EE4C-BBDF-0CDA0FB59D5E}"/>
              </a:ext>
            </a:extLst>
          </p:cNvPr>
          <p:cNvSpPr/>
          <p:nvPr/>
        </p:nvSpPr>
        <p:spPr>
          <a:xfrm>
            <a:off x="2330489" y="1530631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A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0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86BD6DC2-B038-2C4D-98BB-47EED263E72F}"/>
              </a:ext>
            </a:extLst>
          </p:cNvPr>
          <p:cNvSpPr/>
          <p:nvPr/>
        </p:nvSpPr>
        <p:spPr>
          <a:xfrm>
            <a:off x="3036583" y="1744816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B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0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9E9AA59-DFD7-CC46-9D71-7030D5283A07}"/>
              </a:ext>
            </a:extLst>
          </p:cNvPr>
          <p:cNvSpPr/>
          <p:nvPr/>
        </p:nvSpPr>
        <p:spPr>
          <a:xfrm>
            <a:off x="3032847" y="1530631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A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</a:t>
            </a:r>
            <a:r>
              <a:rPr kumimoji="1" lang="en-US" altLang="ko-KR" sz="400" dirty="0">
                <a:solidFill>
                  <a:schemeClr val="tx1"/>
                </a:solidFill>
              </a:rPr>
              <a:t>1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8D08911A-36C6-184F-99CA-FFFCACAC3469}"/>
              </a:ext>
            </a:extLst>
          </p:cNvPr>
          <p:cNvSpPr/>
          <p:nvPr/>
        </p:nvSpPr>
        <p:spPr>
          <a:xfrm>
            <a:off x="2328595" y="2438499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A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</a:t>
            </a:r>
            <a:r>
              <a:rPr kumimoji="1" lang="en-US" altLang="ko-KR" sz="400" dirty="0">
                <a:solidFill>
                  <a:schemeClr val="tx1"/>
                </a:solidFill>
              </a:rPr>
              <a:t>1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0521BC64-5E68-6843-892A-3FE35234654D}"/>
              </a:ext>
            </a:extLst>
          </p:cNvPr>
          <p:cNvSpPr/>
          <p:nvPr/>
        </p:nvSpPr>
        <p:spPr>
          <a:xfrm>
            <a:off x="2324859" y="2224314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B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0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0333C4CE-B085-3E44-B2CD-C8214CD640FF}"/>
              </a:ext>
            </a:extLst>
          </p:cNvPr>
          <p:cNvSpPr/>
          <p:nvPr/>
        </p:nvSpPr>
        <p:spPr>
          <a:xfrm>
            <a:off x="3040319" y="2443935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A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0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3B5A70FB-09C3-A24A-98CE-7E96401B953A}"/>
              </a:ext>
            </a:extLst>
          </p:cNvPr>
          <p:cNvSpPr/>
          <p:nvPr/>
        </p:nvSpPr>
        <p:spPr>
          <a:xfrm>
            <a:off x="3036583" y="2229750"/>
            <a:ext cx="461812" cy="171921"/>
          </a:xfrm>
          <a:prstGeom prst="roundRect">
            <a:avLst>
              <a:gd name="adj" fmla="val 50000"/>
            </a:avLst>
          </a:prstGeom>
          <a:noFill/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Topic B – </a:t>
            </a:r>
          </a:p>
          <a:p>
            <a:pPr algn="ctr"/>
            <a:r>
              <a:rPr kumimoji="1" lang="en-US" altLang="ko-Kore-KR" sz="400" dirty="0">
                <a:solidFill>
                  <a:schemeClr val="tx1"/>
                </a:solidFill>
              </a:rPr>
              <a:t>Partition 1</a:t>
            </a:r>
            <a:endParaRPr kumimoji="1" lang="ko-Kore-KR" altLang="en-US" sz="4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D468C4FB-38F9-8C45-89A0-E02B948C56AE}"/>
              </a:ext>
            </a:extLst>
          </p:cNvPr>
          <p:cNvSpPr/>
          <p:nvPr/>
        </p:nvSpPr>
        <p:spPr>
          <a:xfrm>
            <a:off x="2180007" y="774415"/>
            <a:ext cx="1464656" cy="26161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/>
              <a:t>Zookeeper</a:t>
            </a:r>
            <a:endParaRPr kumimoji="1" lang="ko-Kore-KR" altLang="en-US" sz="8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78FE1F7-9139-E446-9495-E1150C83113D}"/>
              </a:ext>
            </a:extLst>
          </p:cNvPr>
          <p:cNvCxnSpPr>
            <a:cxnSpLocks/>
          </p:cNvCxnSpPr>
          <p:nvPr/>
        </p:nvCxnSpPr>
        <p:spPr>
          <a:xfrm>
            <a:off x="2925124" y="1049227"/>
            <a:ext cx="1" cy="214718"/>
          </a:xfrm>
          <a:prstGeom prst="straightConnector1">
            <a:avLst/>
          </a:prstGeom>
          <a:ln w="508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66A3D1F-34B1-6C41-ACD5-9EE645F7A014}"/>
              </a:ext>
            </a:extLst>
          </p:cNvPr>
          <p:cNvCxnSpPr/>
          <p:nvPr/>
        </p:nvCxnSpPr>
        <p:spPr>
          <a:xfrm>
            <a:off x="1501590" y="2242725"/>
            <a:ext cx="5891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E240A51-845C-564C-B8B7-06E5C96BB7DA}"/>
              </a:ext>
            </a:extLst>
          </p:cNvPr>
          <p:cNvCxnSpPr/>
          <p:nvPr/>
        </p:nvCxnSpPr>
        <p:spPr>
          <a:xfrm>
            <a:off x="1501590" y="2420088"/>
            <a:ext cx="5891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E4E43F9B-C2B5-784A-9314-D6BA6B272ECC}"/>
              </a:ext>
            </a:extLst>
          </p:cNvPr>
          <p:cNvSpPr/>
          <p:nvPr/>
        </p:nvSpPr>
        <p:spPr>
          <a:xfrm>
            <a:off x="1734936" y="2274131"/>
            <a:ext cx="14400" cy="14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4A78A59-6C09-8344-842F-31403DA45054}"/>
              </a:ext>
            </a:extLst>
          </p:cNvPr>
          <p:cNvSpPr/>
          <p:nvPr/>
        </p:nvSpPr>
        <p:spPr>
          <a:xfrm>
            <a:off x="1734936" y="2323593"/>
            <a:ext cx="14400" cy="14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5BC70C9-131E-B44A-B8C8-AA42355508B0}"/>
              </a:ext>
            </a:extLst>
          </p:cNvPr>
          <p:cNvSpPr/>
          <p:nvPr/>
        </p:nvSpPr>
        <p:spPr>
          <a:xfrm>
            <a:off x="1735047" y="2373428"/>
            <a:ext cx="14400" cy="14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4E83B78-0530-C844-A7BA-1B0C5F65B5DF}"/>
              </a:ext>
            </a:extLst>
          </p:cNvPr>
          <p:cNvSpPr/>
          <p:nvPr/>
        </p:nvSpPr>
        <p:spPr>
          <a:xfrm>
            <a:off x="4078420" y="1514846"/>
            <a:ext cx="2021273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Executor</a:t>
            </a:r>
            <a:endParaRPr kumimoji="1" lang="ko-Kore-KR" altLang="en-US" sz="600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E348EED-544B-3741-9010-BA18ED41E8DB}"/>
              </a:ext>
            </a:extLst>
          </p:cNvPr>
          <p:cNvSpPr/>
          <p:nvPr/>
        </p:nvSpPr>
        <p:spPr>
          <a:xfrm>
            <a:off x="4078420" y="2205598"/>
            <a:ext cx="2021273" cy="556636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kumimoji="1" lang="en-US" altLang="ko-Kore-KR" sz="600" dirty="0"/>
              <a:t>Driver</a:t>
            </a:r>
            <a:endParaRPr kumimoji="1" lang="ko-Kore-KR" alt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215E61-E05D-2447-A21F-0822C41366B6}"/>
              </a:ext>
            </a:extLst>
          </p:cNvPr>
          <p:cNvSpPr txBox="1"/>
          <p:nvPr/>
        </p:nvSpPr>
        <p:spPr>
          <a:xfrm>
            <a:off x="3982850" y="1190215"/>
            <a:ext cx="1169746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Spark Streaming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4101855-B3F5-A44A-B764-5F5B7753F6AC}"/>
              </a:ext>
            </a:extLst>
          </p:cNvPr>
          <p:cNvCxnSpPr>
            <a:cxnSpLocks/>
          </p:cNvCxnSpPr>
          <p:nvPr/>
        </p:nvCxnSpPr>
        <p:spPr>
          <a:xfrm>
            <a:off x="3719127" y="1812799"/>
            <a:ext cx="5274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9C2D4539-BE27-FB41-9905-92598F592995}"/>
              </a:ext>
            </a:extLst>
          </p:cNvPr>
          <p:cNvSpPr/>
          <p:nvPr/>
        </p:nvSpPr>
        <p:spPr>
          <a:xfrm>
            <a:off x="4305793" y="1617274"/>
            <a:ext cx="469347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Kafka</a:t>
            </a:r>
          </a:p>
          <a:p>
            <a:pPr algn="ctr"/>
            <a:r>
              <a:rPr kumimoji="1" lang="en-US" altLang="ko-Kore-KR" sz="600" dirty="0"/>
              <a:t>Receiver</a:t>
            </a:r>
            <a:endParaRPr kumimoji="1" lang="ko-Kore-KR" altLang="en-US" sz="600" dirty="0"/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25F960C4-30BA-1042-9AA5-CCD8E1DE9A0F}"/>
              </a:ext>
            </a:extLst>
          </p:cNvPr>
          <p:cNvSpPr/>
          <p:nvPr/>
        </p:nvSpPr>
        <p:spPr>
          <a:xfrm>
            <a:off x="4297882" y="2310274"/>
            <a:ext cx="477259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N/W</a:t>
            </a:r>
          </a:p>
          <a:p>
            <a:pPr algn="ctr"/>
            <a:r>
              <a:rPr kumimoji="1" lang="en-US" altLang="ko-Kore-KR" sz="600" dirty="0"/>
              <a:t>Input</a:t>
            </a:r>
          </a:p>
          <a:p>
            <a:pPr algn="ctr"/>
            <a:r>
              <a:rPr kumimoji="1" lang="en-US" altLang="ko-Kore-KR" sz="600" dirty="0"/>
              <a:t>Tracker</a:t>
            </a: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B34EAC9-EB78-1945-9FE5-27CC8A350551}"/>
              </a:ext>
            </a:extLst>
          </p:cNvPr>
          <p:cNvSpPr/>
          <p:nvPr/>
        </p:nvSpPr>
        <p:spPr>
          <a:xfrm>
            <a:off x="5510678" y="1616591"/>
            <a:ext cx="477259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Manager</a:t>
            </a:r>
            <a:endParaRPr kumimoji="1" lang="ko-Kore-KR" altLang="en-US" sz="6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7287DA0-063A-A846-A699-92A8EB6BA375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 flipV="1">
            <a:off x="4775140" y="1807482"/>
            <a:ext cx="735538" cy="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986C7EEA-1409-0C48-AC8A-BA35CCDE87C7}"/>
              </a:ext>
            </a:extLst>
          </p:cNvPr>
          <p:cNvSpPr/>
          <p:nvPr/>
        </p:nvSpPr>
        <p:spPr>
          <a:xfrm>
            <a:off x="5510678" y="2310274"/>
            <a:ext cx="477259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Context</a:t>
            </a:r>
            <a:endParaRPr kumimoji="1" lang="ko-Kore-KR" altLang="en-US" sz="6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160156-F9A6-4044-8398-59A0DB0FDF75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749308" y="1998372"/>
            <a:ext cx="0" cy="311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0FFBE10-CB38-2644-B955-E4919633F2FD}"/>
              </a:ext>
            </a:extLst>
          </p:cNvPr>
          <p:cNvCxnSpPr>
            <a:stCxn id="68" idx="0"/>
          </p:cNvCxnSpPr>
          <p:nvPr/>
        </p:nvCxnSpPr>
        <p:spPr>
          <a:xfrm flipV="1">
            <a:off x="4536512" y="1998372"/>
            <a:ext cx="1621" cy="311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71E4DEF8-9DC1-A54A-BD0F-75244A7857E0}"/>
              </a:ext>
            </a:extLst>
          </p:cNvPr>
          <p:cNvSpPr/>
          <p:nvPr/>
        </p:nvSpPr>
        <p:spPr>
          <a:xfrm>
            <a:off x="4824329" y="2310274"/>
            <a:ext cx="304161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kumimoji="1" lang="en-US" altLang="ko-Kore-KR" sz="500" dirty="0"/>
              <a:t>scheduler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31D841CE-3EB1-C041-AE61-DC4562CA0B53}"/>
              </a:ext>
            </a:extLst>
          </p:cNvPr>
          <p:cNvSpPr/>
          <p:nvPr/>
        </p:nvSpPr>
        <p:spPr>
          <a:xfrm>
            <a:off x="5152131" y="2310274"/>
            <a:ext cx="304161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kumimoji="1" lang="en-US" altLang="ko-Kore-KR" sz="600" dirty="0"/>
              <a:t>Manager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515474-E96C-3143-9FC3-9BA7056E1F41}"/>
              </a:ext>
            </a:extLst>
          </p:cNvPr>
          <p:cNvSpPr txBox="1"/>
          <p:nvPr/>
        </p:nvSpPr>
        <p:spPr>
          <a:xfrm>
            <a:off x="4566795" y="484361"/>
            <a:ext cx="655725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MariaDB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6C823DC-D7F9-374C-8369-A6F78017A6CD}"/>
              </a:ext>
            </a:extLst>
          </p:cNvPr>
          <p:cNvCxnSpPr>
            <a:cxnSpLocks/>
          </p:cNvCxnSpPr>
          <p:nvPr/>
        </p:nvCxnSpPr>
        <p:spPr>
          <a:xfrm>
            <a:off x="3715942" y="1808615"/>
            <a:ext cx="494289" cy="692549"/>
          </a:xfrm>
          <a:prstGeom prst="straightConnector1">
            <a:avLst/>
          </a:prstGeom>
          <a:ln w="12700">
            <a:solidFill>
              <a:schemeClr val="tx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래픽 102" descr="상자">
            <a:extLst>
              <a:ext uri="{FF2B5EF4-FFF2-40B4-BE49-F238E27FC236}">
                <a16:creationId xmlns:a16="http://schemas.microsoft.com/office/drawing/2014/main" id="{4465EDC5-52B7-E148-B58B-229DCD86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9013" y="648355"/>
            <a:ext cx="555813" cy="555813"/>
          </a:xfrm>
          <a:prstGeom prst="rect">
            <a:avLst/>
          </a:prstGeom>
        </p:spPr>
      </p:pic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A91FF65-C234-6B4C-84F3-9A6E78774BCA}"/>
              </a:ext>
            </a:extLst>
          </p:cNvPr>
          <p:cNvCxnSpPr>
            <a:cxnSpLocks/>
          </p:cNvCxnSpPr>
          <p:nvPr/>
        </p:nvCxnSpPr>
        <p:spPr>
          <a:xfrm flipV="1">
            <a:off x="3715942" y="920595"/>
            <a:ext cx="9197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B85B8ED-AE22-7F49-BD09-16B73FA4AFA7}"/>
              </a:ext>
            </a:extLst>
          </p:cNvPr>
          <p:cNvSpPr/>
          <p:nvPr/>
        </p:nvSpPr>
        <p:spPr>
          <a:xfrm>
            <a:off x="3956488" y="3170670"/>
            <a:ext cx="2275501" cy="1350622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en-US" altLang="ko-Kore-KR" sz="800" dirty="0"/>
              <a:t>     (Document metadata)</a:t>
            </a:r>
            <a:endParaRPr kumimoji="1" lang="ko-Kore-KR" altLang="en-US" sz="8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2E2B0F2-47E5-3845-A86D-F919681AA3DE}"/>
              </a:ext>
            </a:extLst>
          </p:cNvPr>
          <p:cNvSpPr txBox="1"/>
          <p:nvPr/>
        </p:nvSpPr>
        <p:spPr>
          <a:xfrm>
            <a:off x="4006703" y="3051334"/>
            <a:ext cx="978760" cy="261610"/>
          </a:xfrm>
          <a:prstGeom prst="rect">
            <a:avLst/>
          </a:prstGeom>
          <a:solidFill>
            <a:schemeClr val="lt1"/>
          </a:solidFill>
        </p:spPr>
        <p:txBody>
          <a:bodyPr wrap="square" lIns="36000" rIns="36000" rtlCol="0">
            <a:spAutoFit/>
          </a:bodyPr>
          <a:lstStyle/>
          <a:p>
            <a:r>
              <a:rPr kumimoji="1" lang="en-US" altLang="ko-Kore-KR" sz="1100" dirty="0" err="1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ElasticSearch</a:t>
            </a:r>
            <a:endParaRPr kumimoji="1" lang="ko-Kore-KR" altLang="en-US" sz="1100" dirty="0">
              <a:solidFill>
                <a:schemeClr val="bg1">
                  <a:lumMod val="6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1" name="그림 110" descr="표지판이(가) 표시된 사진&#10;&#10;자동 생성된 설명">
            <a:extLst>
              <a:ext uri="{FF2B5EF4-FFF2-40B4-BE49-F238E27FC236}">
                <a16:creationId xmlns:a16="http://schemas.microsoft.com/office/drawing/2014/main" id="{130BD1A2-59C3-2847-AC52-DB5CA1B0A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428" y="4082615"/>
            <a:ext cx="322943" cy="316215"/>
          </a:xfrm>
          <a:prstGeom prst="rect">
            <a:avLst/>
          </a:prstGeom>
        </p:spPr>
      </p:pic>
      <p:pic>
        <p:nvPicPr>
          <p:cNvPr id="112" name="그림 111" descr="표지판이(가) 표시된 사진&#10;&#10;자동 생성된 설명">
            <a:extLst>
              <a:ext uri="{FF2B5EF4-FFF2-40B4-BE49-F238E27FC236}">
                <a16:creationId xmlns:a16="http://schemas.microsoft.com/office/drawing/2014/main" id="{7BA42F0A-BA58-CA4A-BB8C-2ED31AB91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919" y="4082614"/>
            <a:ext cx="322943" cy="316215"/>
          </a:xfrm>
          <a:prstGeom prst="rect">
            <a:avLst/>
          </a:prstGeom>
        </p:spPr>
      </p:pic>
      <p:pic>
        <p:nvPicPr>
          <p:cNvPr id="113" name="그림 112" descr="표지판이(가) 표시된 사진&#10;&#10;자동 생성된 설명">
            <a:extLst>
              <a:ext uri="{FF2B5EF4-FFF2-40B4-BE49-F238E27FC236}">
                <a16:creationId xmlns:a16="http://schemas.microsoft.com/office/drawing/2014/main" id="{6C5D9417-A4FB-404C-B5AA-D6CCF7B25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843" y="4082612"/>
            <a:ext cx="322943" cy="316215"/>
          </a:xfrm>
          <a:prstGeom prst="rect">
            <a:avLst/>
          </a:prstGeom>
        </p:spPr>
      </p:pic>
      <p:pic>
        <p:nvPicPr>
          <p:cNvPr id="114" name="그림 113" descr="표지판이(가) 표시된 사진&#10;&#10;자동 생성된 설명">
            <a:extLst>
              <a:ext uri="{FF2B5EF4-FFF2-40B4-BE49-F238E27FC236}">
                <a16:creationId xmlns:a16="http://schemas.microsoft.com/office/drawing/2014/main" id="{8E3393A1-3FCF-244B-9A7F-A106292A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10" y="4082613"/>
            <a:ext cx="322943" cy="316215"/>
          </a:xfrm>
          <a:prstGeom prst="rect">
            <a:avLst/>
          </a:prstGeom>
        </p:spPr>
      </p:pic>
      <p:pic>
        <p:nvPicPr>
          <p:cNvPr id="115" name="그림 114" descr="표지판이(가) 표시된 사진&#10;&#10;자동 생성된 설명">
            <a:extLst>
              <a:ext uri="{FF2B5EF4-FFF2-40B4-BE49-F238E27FC236}">
                <a16:creationId xmlns:a16="http://schemas.microsoft.com/office/drawing/2014/main" id="{8189EE65-C69D-114D-BCC2-3050C646C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901" y="4087899"/>
            <a:ext cx="322943" cy="316215"/>
          </a:xfrm>
          <a:prstGeom prst="rect">
            <a:avLst/>
          </a:prstGeom>
        </p:spPr>
      </p:pic>
      <p:pic>
        <p:nvPicPr>
          <p:cNvPr id="116" name="그림 115" descr="표지판이(가) 표시된 사진&#10;&#10;자동 생성된 설명">
            <a:extLst>
              <a:ext uri="{FF2B5EF4-FFF2-40B4-BE49-F238E27FC236}">
                <a16:creationId xmlns:a16="http://schemas.microsoft.com/office/drawing/2014/main" id="{30D68862-0886-6441-B36A-3ECCB2BF0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883" y="4070384"/>
            <a:ext cx="322943" cy="316215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BE2C9342-8EF4-A040-B1AD-4CBAC34DA22D}"/>
              </a:ext>
            </a:extLst>
          </p:cNvPr>
          <p:cNvSpPr/>
          <p:nvPr/>
        </p:nvSpPr>
        <p:spPr>
          <a:xfrm>
            <a:off x="4088914" y="3376467"/>
            <a:ext cx="2021273" cy="297709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endParaRPr kumimoji="1" lang="en-US" altLang="ko-Kore-KR" sz="600" dirty="0"/>
          </a:p>
          <a:p>
            <a:pPr algn="ctr"/>
            <a:r>
              <a:rPr kumimoji="1" lang="en-US" altLang="ko-Kore-KR" sz="600" dirty="0"/>
              <a:t>Processor</a:t>
            </a:r>
            <a:endParaRPr kumimoji="1" lang="ko-Kore-KR" altLang="en-US" sz="600" dirty="0"/>
          </a:p>
        </p:txBody>
      </p: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8DD4B5A8-3D0C-2546-A491-8C74DC581A22}"/>
              </a:ext>
            </a:extLst>
          </p:cNvPr>
          <p:cNvCxnSpPr/>
          <p:nvPr/>
        </p:nvCxnSpPr>
        <p:spPr>
          <a:xfrm>
            <a:off x="4624603" y="3674176"/>
            <a:ext cx="0" cy="39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86D2102-AC3E-B740-A665-731E6E6F700A}"/>
              </a:ext>
            </a:extLst>
          </p:cNvPr>
          <p:cNvCxnSpPr>
            <a:cxnSpLocks/>
          </p:cNvCxnSpPr>
          <p:nvPr/>
        </p:nvCxnSpPr>
        <p:spPr>
          <a:xfrm>
            <a:off x="5130330" y="2853950"/>
            <a:ext cx="0" cy="311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478A0673-66A4-DF4F-816C-FC9590E26DC4}"/>
              </a:ext>
            </a:extLst>
          </p:cNvPr>
          <p:cNvSpPr/>
          <p:nvPr/>
        </p:nvSpPr>
        <p:spPr>
          <a:xfrm>
            <a:off x="3226581" y="3182139"/>
            <a:ext cx="469347" cy="612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Kibana</a:t>
            </a:r>
            <a:endParaRPr kumimoji="1" lang="ko-Kore-KR" altLang="en-US" sz="600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4522226E-F653-9542-B7F6-7F2BAA7A9333}"/>
              </a:ext>
            </a:extLst>
          </p:cNvPr>
          <p:cNvSpPr/>
          <p:nvPr/>
        </p:nvSpPr>
        <p:spPr>
          <a:xfrm>
            <a:off x="3226290" y="3907682"/>
            <a:ext cx="469347" cy="612000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Slack</a:t>
            </a:r>
            <a:endParaRPr kumimoji="1" lang="ko-Kore-KR" altLang="en-US" sz="6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FA07677-AC47-2548-A322-17DDD73F6B6E}"/>
              </a:ext>
            </a:extLst>
          </p:cNvPr>
          <p:cNvCxnSpPr/>
          <p:nvPr/>
        </p:nvCxnSpPr>
        <p:spPr>
          <a:xfrm flipH="1">
            <a:off x="3715941" y="3525321"/>
            <a:ext cx="24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C5A5873-D5DF-EA4D-9E9E-7FB5AE3FACF3}"/>
              </a:ext>
            </a:extLst>
          </p:cNvPr>
          <p:cNvCxnSpPr/>
          <p:nvPr/>
        </p:nvCxnSpPr>
        <p:spPr>
          <a:xfrm flipH="1">
            <a:off x="3709276" y="4241258"/>
            <a:ext cx="24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눈물 방울 128">
            <a:extLst>
              <a:ext uri="{FF2B5EF4-FFF2-40B4-BE49-F238E27FC236}">
                <a16:creationId xmlns:a16="http://schemas.microsoft.com/office/drawing/2014/main" id="{F39E7294-A073-F447-B1AC-2F7558DDB323}"/>
              </a:ext>
            </a:extLst>
          </p:cNvPr>
          <p:cNvSpPr/>
          <p:nvPr/>
        </p:nvSpPr>
        <p:spPr>
          <a:xfrm>
            <a:off x="1879555" y="1996341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2</a:t>
            </a:r>
            <a:endParaRPr kumimoji="1" lang="ko-Kore-KR" altLang="en-US" sz="900" dirty="0"/>
          </a:p>
        </p:txBody>
      </p:sp>
      <p:sp>
        <p:nvSpPr>
          <p:cNvPr id="130" name="눈물 방울 129">
            <a:extLst>
              <a:ext uri="{FF2B5EF4-FFF2-40B4-BE49-F238E27FC236}">
                <a16:creationId xmlns:a16="http://schemas.microsoft.com/office/drawing/2014/main" id="{03492BF9-BAE9-7B4C-9ED7-002CDC8C9AFD}"/>
              </a:ext>
            </a:extLst>
          </p:cNvPr>
          <p:cNvSpPr/>
          <p:nvPr/>
        </p:nvSpPr>
        <p:spPr>
          <a:xfrm>
            <a:off x="3755454" y="1579632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3</a:t>
            </a:r>
            <a:endParaRPr kumimoji="1" lang="ko-Kore-KR" altLang="en-US" sz="900" dirty="0"/>
          </a:p>
        </p:txBody>
      </p:sp>
      <p:sp>
        <p:nvSpPr>
          <p:cNvPr id="131" name="눈물 방울 130">
            <a:extLst>
              <a:ext uri="{FF2B5EF4-FFF2-40B4-BE49-F238E27FC236}">
                <a16:creationId xmlns:a16="http://schemas.microsoft.com/office/drawing/2014/main" id="{2C2923EA-55DC-6B4F-99BA-3844C3774676}"/>
              </a:ext>
            </a:extLst>
          </p:cNvPr>
          <p:cNvSpPr/>
          <p:nvPr/>
        </p:nvSpPr>
        <p:spPr>
          <a:xfrm>
            <a:off x="5179889" y="2911065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4</a:t>
            </a:r>
            <a:endParaRPr kumimoji="1" lang="ko-Kore-KR" altLang="en-US" sz="900" dirty="0"/>
          </a:p>
        </p:txBody>
      </p:sp>
      <p:sp>
        <p:nvSpPr>
          <p:cNvPr id="132" name="눈물 방울 131">
            <a:extLst>
              <a:ext uri="{FF2B5EF4-FFF2-40B4-BE49-F238E27FC236}">
                <a16:creationId xmlns:a16="http://schemas.microsoft.com/office/drawing/2014/main" id="{8D13A51D-62FB-684A-B228-9841968FECDD}"/>
              </a:ext>
            </a:extLst>
          </p:cNvPr>
          <p:cNvSpPr/>
          <p:nvPr/>
        </p:nvSpPr>
        <p:spPr>
          <a:xfrm>
            <a:off x="3740000" y="4016076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6</a:t>
            </a:r>
            <a:endParaRPr kumimoji="1" lang="ko-Kore-KR" altLang="en-US" sz="900" dirty="0"/>
          </a:p>
        </p:txBody>
      </p:sp>
      <p:sp>
        <p:nvSpPr>
          <p:cNvPr id="133" name="눈물 방울 132">
            <a:extLst>
              <a:ext uri="{FF2B5EF4-FFF2-40B4-BE49-F238E27FC236}">
                <a16:creationId xmlns:a16="http://schemas.microsoft.com/office/drawing/2014/main" id="{424D2CFA-D192-3A47-B5C5-DA681480AAA3}"/>
              </a:ext>
            </a:extLst>
          </p:cNvPr>
          <p:cNvSpPr/>
          <p:nvPr/>
        </p:nvSpPr>
        <p:spPr>
          <a:xfrm>
            <a:off x="3745788" y="3290902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5</a:t>
            </a:r>
            <a:endParaRPr kumimoji="1" lang="ko-Kore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BADD3F-831F-794D-98A9-3929DE193123}"/>
              </a:ext>
            </a:extLst>
          </p:cNvPr>
          <p:cNvSpPr txBox="1"/>
          <p:nvPr/>
        </p:nvSpPr>
        <p:spPr>
          <a:xfrm>
            <a:off x="978846" y="502097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1]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349942B-2C05-7944-A4B8-8893C0415FC0}"/>
              </a:ext>
            </a:extLst>
          </p:cNvPr>
          <p:cNvSpPr txBox="1"/>
          <p:nvPr/>
        </p:nvSpPr>
        <p:spPr>
          <a:xfrm>
            <a:off x="774620" y="743025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2]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6A6DD5-46F0-2D4D-A240-BCFD922E309D}"/>
              </a:ext>
            </a:extLst>
          </p:cNvPr>
          <p:cNvSpPr txBox="1"/>
          <p:nvPr/>
        </p:nvSpPr>
        <p:spPr>
          <a:xfrm>
            <a:off x="1050635" y="1957164"/>
            <a:ext cx="174373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2-1]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EA2FB4-30B6-9E44-8F2F-301E95D4C7D8}"/>
              </a:ext>
            </a:extLst>
          </p:cNvPr>
          <p:cNvSpPr txBox="1"/>
          <p:nvPr/>
        </p:nvSpPr>
        <p:spPr>
          <a:xfrm>
            <a:off x="3254941" y="502097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3]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EEAB7E3-60F0-B343-98FC-D095A0ED4702}"/>
              </a:ext>
            </a:extLst>
          </p:cNvPr>
          <p:cNvSpPr txBox="1"/>
          <p:nvPr/>
        </p:nvSpPr>
        <p:spPr>
          <a:xfrm>
            <a:off x="3530073" y="1175935"/>
            <a:ext cx="1409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3-1]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0F1CBAB-7BD6-DC48-80CC-5A7D3B91791A}"/>
              </a:ext>
            </a:extLst>
          </p:cNvPr>
          <p:cNvSpPr txBox="1"/>
          <p:nvPr/>
        </p:nvSpPr>
        <p:spPr>
          <a:xfrm>
            <a:off x="3155017" y="790083"/>
            <a:ext cx="15541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3-2]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EB16A75-C227-6446-AC48-A2EE3F792855}"/>
              </a:ext>
            </a:extLst>
          </p:cNvPr>
          <p:cNvSpPr txBox="1"/>
          <p:nvPr/>
        </p:nvSpPr>
        <p:spPr>
          <a:xfrm>
            <a:off x="5059816" y="1191861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4]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9B4F01F-C67E-2B48-9363-52C28F55BB21}"/>
              </a:ext>
            </a:extLst>
          </p:cNvPr>
          <p:cNvSpPr txBox="1"/>
          <p:nvPr/>
        </p:nvSpPr>
        <p:spPr>
          <a:xfrm>
            <a:off x="3779282" y="2154323"/>
            <a:ext cx="1449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4-1]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DECDD9-9728-9745-A931-5C0C7B843669}"/>
              </a:ext>
            </a:extLst>
          </p:cNvPr>
          <p:cNvSpPr txBox="1"/>
          <p:nvPr/>
        </p:nvSpPr>
        <p:spPr>
          <a:xfrm>
            <a:off x="4565121" y="2090395"/>
            <a:ext cx="1449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4-2]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C1A80E6-E856-8A4E-B878-944DF1CF966F}"/>
              </a:ext>
            </a:extLst>
          </p:cNvPr>
          <p:cNvSpPr txBox="1"/>
          <p:nvPr/>
        </p:nvSpPr>
        <p:spPr>
          <a:xfrm>
            <a:off x="3790109" y="1825722"/>
            <a:ext cx="14492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4-3]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70C7160-3A7F-864B-A70C-46F83D140537}"/>
              </a:ext>
            </a:extLst>
          </p:cNvPr>
          <p:cNvSpPr txBox="1"/>
          <p:nvPr/>
        </p:nvSpPr>
        <p:spPr>
          <a:xfrm>
            <a:off x="4866151" y="3059656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5]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FE7ECF3-D8B3-5E4E-BAD1-59B01B4131D6}"/>
              </a:ext>
            </a:extLst>
          </p:cNvPr>
          <p:cNvSpPr txBox="1"/>
          <p:nvPr/>
        </p:nvSpPr>
        <p:spPr>
          <a:xfrm>
            <a:off x="3547714" y="3376830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6]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A7278A-8776-0B49-A4B4-30593CDA4DA5}"/>
              </a:ext>
            </a:extLst>
          </p:cNvPr>
          <p:cNvSpPr txBox="1"/>
          <p:nvPr/>
        </p:nvSpPr>
        <p:spPr>
          <a:xfrm>
            <a:off x="3524646" y="4082612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7]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F6F7C-6A3D-7645-B029-EE18C93141B3}"/>
              </a:ext>
            </a:extLst>
          </p:cNvPr>
          <p:cNvSpPr txBox="1"/>
          <p:nvPr/>
        </p:nvSpPr>
        <p:spPr>
          <a:xfrm flipH="1">
            <a:off x="6630317" y="996762"/>
            <a:ext cx="113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DAM -&gt; </a:t>
            </a:r>
            <a:r>
              <a:rPr kumimoji="1" lang="en-US" altLang="ko-Kore-KR" sz="800" b="1" dirty="0" err="1"/>
              <a:t>Netty</a:t>
            </a:r>
            <a:r>
              <a:rPr kumimoji="1" lang="en-US" altLang="ko-Kore-KR" sz="800" b="1" dirty="0"/>
              <a:t> Server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38E1E-3C93-BA42-8A5A-BB52DEB29950}"/>
              </a:ext>
            </a:extLst>
          </p:cNvPr>
          <p:cNvSpPr txBox="1"/>
          <p:nvPr/>
        </p:nvSpPr>
        <p:spPr>
          <a:xfrm>
            <a:off x="6364739" y="1168141"/>
            <a:ext cx="18678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</a:t>
            </a:r>
            <a:r>
              <a:rPr kumimoji="1" lang="en-US" altLang="ko-KR" sz="800" dirty="0"/>
              <a:t>TCP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Packet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(defined by protocol)</a:t>
            </a:r>
          </a:p>
          <a:p>
            <a:r>
              <a:rPr kumimoji="1" lang="en-US" altLang="ko-KR" sz="800" dirty="0"/>
              <a:t>Port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: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9990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(User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Setting)</a:t>
            </a:r>
            <a:endParaRPr kumimoji="1" lang="en-US" altLang="ko-Kore-KR" sz="800" dirty="0"/>
          </a:p>
          <a:p>
            <a:endParaRPr kumimoji="1" lang="ko-Kore-KR" altLang="en-US" dirty="0"/>
          </a:p>
        </p:txBody>
      </p:sp>
      <p:sp>
        <p:nvSpPr>
          <p:cNvPr id="108" name="눈물 방울 107">
            <a:extLst>
              <a:ext uri="{FF2B5EF4-FFF2-40B4-BE49-F238E27FC236}">
                <a16:creationId xmlns:a16="http://schemas.microsoft.com/office/drawing/2014/main" id="{BA7953EB-54E2-B749-AC3F-9F3B788B2558}"/>
              </a:ext>
            </a:extLst>
          </p:cNvPr>
          <p:cNvSpPr/>
          <p:nvPr/>
        </p:nvSpPr>
        <p:spPr>
          <a:xfrm>
            <a:off x="6450417" y="1508680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2</a:t>
            </a:r>
            <a:endParaRPr kumimoji="1" lang="ko-Kore-KR" altLang="en-US" sz="9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389E19-6C5F-2540-91C1-03C6AEB7773E}"/>
              </a:ext>
            </a:extLst>
          </p:cNvPr>
          <p:cNvSpPr txBox="1"/>
          <p:nvPr/>
        </p:nvSpPr>
        <p:spPr>
          <a:xfrm flipH="1">
            <a:off x="6630315" y="1487024"/>
            <a:ext cx="156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 err="1"/>
              <a:t>Netty</a:t>
            </a:r>
            <a:r>
              <a:rPr kumimoji="1" lang="en-US" altLang="ko-Kore-KR" sz="800" b="1" dirty="0"/>
              <a:t> Server-&gt; Zookeeper/Kafka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453D4D5-98DF-8649-B40A-CA0475A41306}"/>
              </a:ext>
            </a:extLst>
          </p:cNvPr>
          <p:cNvSpPr txBox="1"/>
          <p:nvPr/>
        </p:nvSpPr>
        <p:spPr>
          <a:xfrm>
            <a:off x="6364739" y="1658403"/>
            <a:ext cx="1770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Frame (through </a:t>
            </a:r>
            <a:r>
              <a:rPr kumimoji="1" lang="en-US" altLang="ko-Kore-KR" sz="800" dirty="0" err="1"/>
              <a:t>Netty</a:t>
            </a:r>
            <a:r>
              <a:rPr kumimoji="1" lang="en-US" altLang="ko-Kore-KR" sz="800" dirty="0"/>
              <a:t> logic)</a:t>
            </a:r>
          </a:p>
          <a:p>
            <a:r>
              <a:rPr kumimoji="1" lang="en-US" altLang="ko-Kore-KR" sz="800" dirty="0"/>
              <a:t>Linking : Kafka Producer API </a:t>
            </a:r>
          </a:p>
          <a:p>
            <a:r>
              <a:rPr kumimoji="1" lang="en-US" altLang="ko-Kore-KR" sz="800" dirty="0"/>
              <a:t>Zookeeper TCP port : 2181</a:t>
            </a:r>
          </a:p>
          <a:p>
            <a:r>
              <a:rPr kumimoji="1" lang="en-US" altLang="ko-Kore-KR" sz="800" dirty="0"/>
              <a:t>Zookeeper Ensemble Port : 2888:3888</a:t>
            </a:r>
          </a:p>
          <a:p>
            <a:r>
              <a:rPr kumimoji="1" lang="en-US" altLang="ko-Kore-KR" sz="800" dirty="0"/>
              <a:t>Kafka TCP port : 9092</a:t>
            </a:r>
            <a:endParaRPr kumimoji="1" lang="ko-Kore-KR" altLang="en-US" dirty="0"/>
          </a:p>
        </p:txBody>
      </p:sp>
      <p:sp>
        <p:nvSpPr>
          <p:cNvPr id="121" name="눈물 방울 120">
            <a:extLst>
              <a:ext uri="{FF2B5EF4-FFF2-40B4-BE49-F238E27FC236}">
                <a16:creationId xmlns:a16="http://schemas.microsoft.com/office/drawing/2014/main" id="{FE355BA4-84B5-EE4C-8901-48A07850CAED}"/>
              </a:ext>
            </a:extLst>
          </p:cNvPr>
          <p:cNvSpPr/>
          <p:nvPr/>
        </p:nvSpPr>
        <p:spPr>
          <a:xfrm>
            <a:off x="6452947" y="2339567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3</a:t>
            </a:r>
            <a:endParaRPr kumimoji="1" lang="ko-Kore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90B891-240C-CF47-B1A4-3A6DFFC67FAD}"/>
              </a:ext>
            </a:extLst>
          </p:cNvPr>
          <p:cNvSpPr txBox="1"/>
          <p:nvPr/>
        </p:nvSpPr>
        <p:spPr>
          <a:xfrm flipH="1">
            <a:off x="6632846" y="2317911"/>
            <a:ext cx="134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Kafka -&gt; Spark Streaming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C532CC8-AAED-CA44-88E2-6A36E36E5550}"/>
              </a:ext>
            </a:extLst>
          </p:cNvPr>
          <p:cNvSpPr txBox="1"/>
          <p:nvPr/>
        </p:nvSpPr>
        <p:spPr>
          <a:xfrm>
            <a:off x="6367269" y="2489290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Data (requested by consumer)</a:t>
            </a:r>
          </a:p>
          <a:p>
            <a:r>
              <a:rPr kumimoji="1" lang="en-US" altLang="ko-Kore-KR" sz="800" dirty="0"/>
              <a:t>Method : Direct Approach</a:t>
            </a:r>
          </a:p>
          <a:p>
            <a:r>
              <a:rPr kumimoji="1" lang="en-US" altLang="ko-Kore-KR" sz="800" dirty="0"/>
              <a:t>Linking : Simple Consumer API</a:t>
            </a:r>
          </a:p>
          <a:p>
            <a:r>
              <a:rPr kumimoji="1" lang="en-US" altLang="ko-Kore-KR" sz="800" dirty="0"/>
              <a:t>Spark Streaming Port : 9991 (User)</a:t>
            </a:r>
            <a:endParaRPr kumimoji="1" lang="ko-Kore-KR" altLang="en-US" dirty="0"/>
          </a:p>
        </p:txBody>
      </p:sp>
      <p:sp>
        <p:nvSpPr>
          <p:cNvPr id="137" name="눈물 방울 136">
            <a:extLst>
              <a:ext uri="{FF2B5EF4-FFF2-40B4-BE49-F238E27FC236}">
                <a16:creationId xmlns:a16="http://schemas.microsoft.com/office/drawing/2014/main" id="{7F25C7E8-CA78-5241-AA81-01DD4A8CC5DD}"/>
              </a:ext>
            </a:extLst>
          </p:cNvPr>
          <p:cNvSpPr/>
          <p:nvPr/>
        </p:nvSpPr>
        <p:spPr>
          <a:xfrm>
            <a:off x="6448402" y="3072822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4</a:t>
            </a:r>
            <a:endParaRPr kumimoji="1" lang="ko-Kore-KR" altLang="en-US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AB9BE6-A68F-414D-ABAD-92B4196C9154}"/>
              </a:ext>
            </a:extLst>
          </p:cNvPr>
          <p:cNvSpPr txBox="1"/>
          <p:nvPr/>
        </p:nvSpPr>
        <p:spPr>
          <a:xfrm flipH="1">
            <a:off x="6628301" y="3044489"/>
            <a:ext cx="145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Spark Streaming -&gt; ES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AD21E4-08D9-F442-8A36-A636D628EC12}"/>
              </a:ext>
            </a:extLst>
          </p:cNvPr>
          <p:cNvSpPr txBox="1"/>
          <p:nvPr/>
        </p:nvSpPr>
        <p:spPr>
          <a:xfrm>
            <a:off x="6362724" y="3242567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JSON file (created on Spark)</a:t>
            </a:r>
          </a:p>
          <a:p>
            <a:r>
              <a:rPr kumimoji="1" lang="en-US" altLang="ko-Kore-KR" sz="800" dirty="0"/>
              <a:t>Linking : </a:t>
            </a:r>
            <a:r>
              <a:rPr kumimoji="1" lang="en-US" altLang="ko-Kore-KR" sz="800" dirty="0" err="1"/>
              <a:t>JavaEsSpark</a:t>
            </a:r>
            <a:r>
              <a:rPr kumimoji="1" lang="en-US" altLang="ko-Kore-KR" sz="800" dirty="0"/>
              <a:t> API</a:t>
            </a:r>
          </a:p>
          <a:p>
            <a:r>
              <a:rPr kumimoji="1" lang="en-US" altLang="ko-Kore-KR" sz="800" dirty="0" err="1"/>
              <a:t>ElasticSearch</a:t>
            </a:r>
            <a:r>
              <a:rPr kumimoji="1" lang="en-US" altLang="ko-Kore-KR" sz="800" dirty="0"/>
              <a:t> port : 9200 (Default)</a:t>
            </a:r>
            <a:endParaRPr kumimoji="1" lang="ko-Kore-KR" altLang="en-US" dirty="0"/>
          </a:p>
        </p:txBody>
      </p:sp>
      <p:sp>
        <p:nvSpPr>
          <p:cNvPr id="154" name="눈물 방울 153">
            <a:extLst>
              <a:ext uri="{FF2B5EF4-FFF2-40B4-BE49-F238E27FC236}">
                <a16:creationId xmlns:a16="http://schemas.microsoft.com/office/drawing/2014/main" id="{D812CD56-A7B0-1242-ABD4-D8247FE720A5}"/>
              </a:ext>
            </a:extLst>
          </p:cNvPr>
          <p:cNvSpPr/>
          <p:nvPr/>
        </p:nvSpPr>
        <p:spPr>
          <a:xfrm>
            <a:off x="6450093" y="3706888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5</a:t>
            </a:r>
            <a:endParaRPr kumimoji="1" lang="ko-Kore-KR" altLang="en-US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28196B0-BF36-554E-B313-0D79F47BDB50}"/>
              </a:ext>
            </a:extLst>
          </p:cNvPr>
          <p:cNvSpPr txBox="1"/>
          <p:nvPr/>
        </p:nvSpPr>
        <p:spPr>
          <a:xfrm flipH="1">
            <a:off x="6629993" y="3685232"/>
            <a:ext cx="113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ES -&gt; Kibana</a:t>
            </a:r>
          </a:p>
          <a:p>
            <a:endParaRPr kumimoji="1" lang="en-US" altLang="ko-Kore-KR" sz="800" dirty="0"/>
          </a:p>
          <a:p>
            <a:endParaRPr kumimoji="1" lang="ko-Kore-KR" altLang="en-US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BCEF32C-B8E0-2F47-8E11-857EC31335B4}"/>
              </a:ext>
            </a:extLst>
          </p:cNvPr>
          <p:cNvSpPr txBox="1"/>
          <p:nvPr/>
        </p:nvSpPr>
        <p:spPr>
          <a:xfrm>
            <a:off x="6358697" y="3858502"/>
            <a:ext cx="16097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Linking : Loading </a:t>
            </a:r>
            <a:r>
              <a:rPr kumimoji="1" lang="en-US" altLang="ko-Kore-KR" sz="800" dirty="0" err="1"/>
              <a:t>kibana</a:t>
            </a:r>
            <a:r>
              <a:rPr kumimoji="1" lang="en-US" altLang="ko-Kore-KR" sz="800" dirty="0"/>
              <a:t> web page</a:t>
            </a:r>
          </a:p>
          <a:p>
            <a:r>
              <a:rPr kumimoji="1" lang="en-US" altLang="ko-Kore-KR" sz="800" dirty="0"/>
              <a:t>Port : 5601 (Default)</a:t>
            </a:r>
          </a:p>
          <a:p>
            <a:endParaRPr kumimoji="1" lang="ko-Kore-KR" altLang="en-US" dirty="0"/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A7B1EF8C-109E-3544-BC6A-CBA7D81EB4D6}"/>
              </a:ext>
            </a:extLst>
          </p:cNvPr>
          <p:cNvSpPr/>
          <p:nvPr/>
        </p:nvSpPr>
        <p:spPr>
          <a:xfrm>
            <a:off x="5561338" y="745400"/>
            <a:ext cx="469347" cy="381781"/>
          </a:xfrm>
          <a:prstGeom prst="roundRect">
            <a:avLst>
              <a:gd name="adj" fmla="val 5929"/>
            </a:avLst>
          </a:prstGeom>
          <a:ln w="1016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 anchorCtr="0"/>
          <a:lstStyle/>
          <a:p>
            <a:pPr algn="ctr"/>
            <a:r>
              <a:rPr kumimoji="1" lang="en-US" altLang="ko-Kore-KR" sz="600" dirty="0"/>
              <a:t>Web</a:t>
            </a:r>
            <a:endParaRPr kumimoji="1" lang="ko-Kore-KR" altLang="en-US" sz="600" dirty="0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FD35CDF6-08FA-1C40-BED1-008D178E942D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5109539" y="926263"/>
            <a:ext cx="451799" cy="10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43E3D8F-2104-9A40-AB3E-131B7E71FE1B}"/>
              </a:ext>
            </a:extLst>
          </p:cNvPr>
          <p:cNvSpPr txBox="1"/>
          <p:nvPr/>
        </p:nvSpPr>
        <p:spPr>
          <a:xfrm>
            <a:off x="5855305" y="828262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9]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952F4D-B619-494B-8C7D-5B53A7B5217A}"/>
              </a:ext>
            </a:extLst>
          </p:cNvPr>
          <p:cNvSpPr txBox="1"/>
          <p:nvPr/>
        </p:nvSpPr>
        <p:spPr>
          <a:xfrm>
            <a:off x="5115841" y="666302"/>
            <a:ext cx="9157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600" dirty="0">
                <a:solidFill>
                  <a:srgbClr val="0070C0"/>
                </a:solidFill>
              </a:rPr>
              <a:t>[</a:t>
            </a:r>
            <a:r>
              <a:rPr kumimoji="1" lang="en-US" altLang="ko-KR" sz="600" dirty="0">
                <a:solidFill>
                  <a:srgbClr val="0070C0"/>
                </a:solidFill>
              </a:rPr>
              <a:t>8]</a:t>
            </a:r>
            <a:endParaRPr kumimoji="1" lang="ko-Kore-KR" altLang="en-US" sz="600" dirty="0">
              <a:solidFill>
                <a:srgbClr val="0070C0"/>
              </a:solidFill>
            </a:endParaRPr>
          </a:p>
        </p:txBody>
      </p:sp>
      <p:sp>
        <p:nvSpPr>
          <p:cNvPr id="162" name="눈물 방울 161">
            <a:extLst>
              <a:ext uri="{FF2B5EF4-FFF2-40B4-BE49-F238E27FC236}">
                <a16:creationId xmlns:a16="http://schemas.microsoft.com/office/drawing/2014/main" id="{7AB27C2B-74AD-A34D-BD48-C0A806994988}"/>
              </a:ext>
            </a:extLst>
          </p:cNvPr>
          <p:cNvSpPr/>
          <p:nvPr/>
        </p:nvSpPr>
        <p:spPr>
          <a:xfrm>
            <a:off x="6448634" y="4191437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6</a:t>
            </a:r>
            <a:endParaRPr kumimoji="1" lang="ko-Kore-KR" altLang="en-US" sz="9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4AAC340-E951-084A-883E-7711A132D102}"/>
              </a:ext>
            </a:extLst>
          </p:cNvPr>
          <p:cNvSpPr txBox="1"/>
          <p:nvPr/>
        </p:nvSpPr>
        <p:spPr>
          <a:xfrm flipH="1">
            <a:off x="6628534" y="4169781"/>
            <a:ext cx="1133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Es -&gt; Slack</a:t>
            </a:r>
            <a:endParaRPr kumimoji="1" lang="ko-Kore-KR" altLang="en-US" sz="8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BCC0AF-1D07-2C42-A1B5-433B4C4E5686}"/>
              </a:ext>
            </a:extLst>
          </p:cNvPr>
          <p:cNvSpPr txBox="1"/>
          <p:nvPr/>
        </p:nvSpPr>
        <p:spPr>
          <a:xfrm>
            <a:off x="6362956" y="4341160"/>
            <a:ext cx="13324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Linking : ES Slack Action API</a:t>
            </a:r>
            <a:endParaRPr kumimoji="1" lang="ko-Kore-KR" altLang="en-US" dirty="0"/>
          </a:p>
        </p:txBody>
      </p:sp>
      <p:sp>
        <p:nvSpPr>
          <p:cNvPr id="165" name="눈물 방울 164">
            <a:extLst>
              <a:ext uri="{FF2B5EF4-FFF2-40B4-BE49-F238E27FC236}">
                <a16:creationId xmlns:a16="http://schemas.microsoft.com/office/drawing/2014/main" id="{ACD79452-4734-414A-A125-2D9A45095661}"/>
              </a:ext>
            </a:extLst>
          </p:cNvPr>
          <p:cNvSpPr/>
          <p:nvPr/>
        </p:nvSpPr>
        <p:spPr>
          <a:xfrm>
            <a:off x="4075255" y="699509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7</a:t>
            </a:r>
            <a:endParaRPr kumimoji="1" lang="ko-Kore-KR" altLang="en-US" sz="900" dirty="0"/>
          </a:p>
        </p:txBody>
      </p:sp>
      <p:sp>
        <p:nvSpPr>
          <p:cNvPr id="166" name="눈물 방울 165">
            <a:extLst>
              <a:ext uri="{FF2B5EF4-FFF2-40B4-BE49-F238E27FC236}">
                <a16:creationId xmlns:a16="http://schemas.microsoft.com/office/drawing/2014/main" id="{563D7E4F-4371-2D48-A264-86956FD1337F}"/>
              </a:ext>
            </a:extLst>
          </p:cNvPr>
          <p:cNvSpPr/>
          <p:nvPr/>
        </p:nvSpPr>
        <p:spPr>
          <a:xfrm>
            <a:off x="5259455" y="715438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8</a:t>
            </a:r>
            <a:endParaRPr kumimoji="1" lang="ko-Kore-KR" altLang="en-US" sz="900" dirty="0"/>
          </a:p>
        </p:txBody>
      </p:sp>
      <p:sp>
        <p:nvSpPr>
          <p:cNvPr id="167" name="눈물 방울 166">
            <a:extLst>
              <a:ext uri="{FF2B5EF4-FFF2-40B4-BE49-F238E27FC236}">
                <a16:creationId xmlns:a16="http://schemas.microsoft.com/office/drawing/2014/main" id="{DAE6884A-D261-134C-B6C2-41E6FB220D40}"/>
              </a:ext>
            </a:extLst>
          </p:cNvPr>
          <p:cNvSpPr/>
          <p:nvPr/>
        </p:nvSpPr>
        <p:spPr>
          <a:xfrm>
            <a:off x="6450124" y="4537546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7</a:t>
            </a:r>
            <a:endParaRPr kumimoji="1" lang="ko-Kore-KR" altLang="en-US" sz="9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BF8AF01-F7A6-2D4A-8AD0-20EDE92860FD}"/>
              </a:ext>
            </a:extLst>
          </p:cNvPr>
          <p:cNvSpPr txBox="1"/>
          <p:nvPr/>
        </p:nvSpPr>
        <p:spPr>
          <a:xfrm flipH="1">
            <a:off x="6630024" y="4522564"/>
            <a:ext cx="1133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 err="1"/>
              <a:t>kafka</a:t>
            </a:r>
            <a:r>
              <a:rPr kumimoji="1" lang="en-US" altLang="ko-Kore-KR" sz="800" b="1" dirty="0"/>
              <a:t> -&gt; MariaDB</a:t>
            </a:r>
            <a:endParaRPr kumimoji="1" lang="ko-Kore-KR" altLang="en-US" sz="8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67A2896-FDD3-154C-87AA-AC942441AB4D}"/>
              </a:ext>
            </a:extLst>
          </p:cNvPr>
          <p:cNvSpPr txBox="1"/>
          <p:nvPr/>
        </p:nvSpPr>
        <p:spPr>
          <a:xfrm>
            <a:off x="6364446" y="4687269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Data : Data (fitted DB-Schema)</a:t>
            </a:r>
          </a:p>
          <a:p>
            <a:r>
              <a:rPr kumimoji="1" lang="en-US" altLang="ko-Kore-KR" sz="800" dirty="0"/>
              <a:t>Linking : Kafka Connect | Adapter API</a:t>
            </a:r>
            <a:endParaRPr kumimoji="1" lang="ko-Kore-KR" altLang="en-US" dirty="0"/>
          </a:p>
        </p:txBody>
      </p:sp>
      <p:sp>
        <p:nvSpPr>
          <p:cNvPr id="170" name="눈물 방울 169">
            <a:extLst>
              <a:ext uri="{FF2B5EF4-FFF2-40B4-BE49-F238E27FC236}">
                <a16:creationId xmlns:a16="http://schemas.microsoft.com/office/drawing/2014/main" id="{270C7258-820A-1F4D-8331-5A9C3CB6AAF4}"/>
              </a:ext>
            </a:extLst>
          </p:cNvPr>
          <p:cNvSpPr/>
          <p:nvPr/>
        </p:nvSpPr>
        <p:spPr>
          <a:xfrm>
            <a:off x="6446902" y="5011452"/>
            <a:ext cx="174716" cy="180708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8</a:t>
            </a:r>
            <a:endParaRPr kumimoji="1" lang="ko-Kore-KR" altLang="en-US" sz="9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FB54C16-F3CE-A242-9509-57EEF39F5FDB}"/>
              </a:ext>
            </a:extLst>
          </p:cNvPr>
          <p:cNvSpPr txBox="1"/>
          <p:nvPr/>
        </p:nvSpPr>
        <p:spPr>
          <a:xfrm flipH="1">
            <a:off x="6626802" y="4989796"/>
            <a:ext cx="1133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/>
              <a:t>MariaDB -&gt; Web Page</a:t>
            </a:r>
            <a:endParaRPr kumimoji="1" lang="ko-Kore-KR" altLang="en-US" sz="8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217EE7-8D65-E947-881A-46A48C30DA17}"/>
              </a:ext>
            </a:extLst>
          </p:cNvPr>
          <p:cNvSpPr txBox="1"/>
          <p:nvPr/>
        </p:nvSpPr>
        <p:spPr>
          <a:xfrm>
            <a:off x="6361224" y="5161175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Linking :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To be added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8112D-5023-B94C-8CFC-112DF072F2F2}"/>
              </a:ext>
            </a:extLst>
          </p:cNvPr>
          <p:cNvSpPr txBox="1"/>
          <p:nvPr/>
        </p:nvSpPr>
        <p:spPr>
          <a:xfrm>
            <a:off x="6488630" y="618118"/>
            <a:ext cx="1522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latin typeface="Imprint MT Shadow" pitchFamily="82" charset="0"/>
                <a:ea typeface="Gulim" panose="020B0600000101010101" pitchFamily="34" charset="-127"/>
              </a:rPr>
              <a:t>Connection Info</a:t>
            </a:r>
            <a:endParaRPr kumimoji="1" lang="ko-Kore-KR" altLang="en-US" sz="1500" dirty="0">
              <a:latin typeface="Imprint MT Shadow" pitchFamily="82" charset="0"/>
              <a:ea typeface="Gulim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CF7BB-21C7-BC43-9EAE-DB7DC920E8EF}"/>
              </a:ext>
            </a:extLst>
          </p:cNvPr>
          <p:cNvSpPr txBox="1"/>
          <p:nvPr/>
        </p:nvSpPr>
        <p:spPr>
          <a:xfrm>
            <a:off x="3865483" y="5025823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Crew : Kim-</a:t>
            </a:r>
            <a:r>
              <a:rPr kumimoji="1" lang="en-US" altLang="ko-Kore-KR" sz="800" dirty="0" err="1"/>
              <a:t>DongGyu</a:t>
            </a:r>
            <a:r>
              <a:rPr kumimoji="1" lang="en-US" altLang="ko-Kore-KR" sz="800" dirty="0"/>
              <a:t> / Park-</a:t>
            </a:r>
            <a:r>
              <a:rPr kumimoji="1" lang="en-US" altLang="ko-Kore-KR" sz="800" dirty="0" err="1"/>
              <a:t>HyeonJun</a:t>
            </a:r>
            <a:r>
              <a:rPr kumimoji="1" lang="en-US" altLang="ko-Kore-KR" sz="800" dirty="0"/>
              <a:t> / Bae-</a:t>
            </a:r>
            <a:r>
              <a:rPr kumimoji="1" lang="en-US" altLang="ko-Kore-KR" sz="800" dirty="0" err="1"/>
              <a:t>SeongHoon</a:t>
            </a:r>
            <a:endParaRPr kumimoji="1" lang="en-US" altLang="ko-Kore-KR" sz="800" dirty="0"/>
          </a:p>
          <a:p>
            <a:r>
              <a:rPr kumimoji="1" lang="en-US" altLang="ko-Kore-KR" sz="800" dirty="0" err="1"/>
              <a:t>Github</a:t>
            </a:r>
            <a:r>
              <a:rPr kumimoji="1" lang="en-US" altLang="ko-Kore-KR" sz="800" dirty="0"/>
              <a:t> : https://</a:t>
            </a:r>
            <a:r>
              <a:rPr kumimoji="1" lang="en-US" altLang="ko-Kore-KR" sz="800" dirty="0" err="1"/>
              <a:t>github.com</a:t>
            </a:r>
            <a:r>
              <a:rPr kumimoji="1" lang="en-US" altLang="ko-Kore-KR" sz="800" dirty="0"/>
              <a:t>/</a:t>
            </a:r>
            <a:r>
              <a:rPr kumimoji="1" lang="en-US" altLang="ko-Kore-KR" sz="800" dirty="0" err="1"/>
              <a:t>CapstoneTeam</a:t>
            </a:r>
            <a:r>
              <a:rPr kumimoji="1" lang="en-US" altLang="ko-Kore-KR" sz="800" dirty="0"/>
              <a:t>-CESCO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1040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D428F42-9DE7-EA43-A5CA-A1163BE10609}"/>
              </a:ext>
            </a:extLst>
          </p:cNvPr>
          <p:cNvCxnSpPr>
            <a:cxnSpLocks/>
          </p:cNvCxnSpPr>
          <p:nvPr/>
        </p:nvCxnSpPr>
        <p:spPr>
          <a:xfrm>
            <a:off x="143418" y="226039"/>
            <a:ext cx="79935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37C120-4DA8-8145-85B2-B3C4C533BC2E}"/>
              </a:ext>
            </a:extLst>
          </p:cNvPr>
          <p:cNvSpPr txBox="1"/>
          <p:nvPr/>
        </p:nvSpPr>
        <p:spPr>
          <a:xfrm>
            <a:off x="66740" y="226039"/>
            <a:ext cx="8363187" cy="423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 sz="900">
              <a:solidFill>
                <a:schemeClr val="accent1"/>
              </a:solidFill>
            </a:endParaRPr>
          </a:p>
          <a:p>
            <a:r>
              <a:rPr kumimoji="1" lang="en-US" altLang="ko-Kore-KR" sz="900">
                <a:solidFill>
                  <a:schemeClr val="accent1"/>
                </a:solidFill>
              </a:rPr>
              <a:t>[</a:t>
            </a:r>
            <a:r>
              <a:rPr kumimoji="1" lang="en-US" altLang="ko-KR" sz="900" dirty="0">
                <a:solidFill>
                  <a:schemeClr val="accent1"/>
                </a:solidFill>
              </a:rPr>
              <a:t>1]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ko-KR" altLang="en-US" sz="900" dirty="0"/>
              <a:t>단독 실행 가능한 스프링 기반 애플리케이션을 만들기 위해 사용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스프링 애플리케이션 초기 구성 및 기동 간소화 내장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endParaRPr kumimoji="1" lang="en-US" altLang="ko-KR" sz="900" dirty="0"/>
          </a:p>
          <a:p>
            <a:endParaRPr kumimoji="1" lang="en-US" altLang="ko-Kore-KR" sz="900" dirty="0">
              <a:solidFill>
                <a:schemeClr val="accent1"/>
              </a:solidFill>
            </a:endParaRPr>
          </a:p>
          <a:p>
            <a:r>
              <a:rPr kumimoji="1" lang="en-US" altLang="ko-Kore-KR" sz="900" dirty="0">
                <a:solidFill>
                  <a:schemeClr val="accent1"/>
                </a:solidFill>
              </a:rPr>
              <a:t>[2]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en-US" altLang="ko-KR" sz="900" dirty="0"/>
              <a:t>NIO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기반으로 적은 </a:t>
            </a:r>
            <a:r>
              <a:rPr kumimoji="1" lang="ko-KR" altLang="en-US" sz="900" dirty="0" err="1"/>
              <a:t>쓰레드로</a:t>
            </a:r>
            <a:r>
              <a:rPr kumimoji="1" lang="ko-KR" altLang="en-US" sz="900" dirty="0"/>
              <a:t> 많은 요청을 처리하며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유지보수가 쉬운 높은 성능의 네트워크를 구축하기 위해서 사용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[2-1]</a:t>
            </a:r>
            <a:r>
              <a:rPr kumimoji="1" lang="ko-KR" altLang="en-US" sz="900" dirty="0"/>
              <a:t> </a:t>
            </a:r>
            <a:r>
              <a:rPr kumimoji="1" lang="en-US" altLang="ko-KR" sz="900" dirty="0" err="1"/>
              <a:t>Netty</a:t>
            </a:r>
            <a:r>
              <a:rPr kumimoji="1" lang="ko-KR" altLang="en-US" sz="900" dirty="0"/>
              <a:t>에서 제공하는 </a:t>
            </a:r>
            <a:r>
              <a:rPr kumimoji="1" lang="ko-KR" altLang="en-US" sz="900" dirty="0" err="1"/>
              <a:t>로직을</a:t>
            </a:r>
            <a:r>
              <a:rPr kumimoji="1" lang="ko-KR" altLang="en-US" sz="900" dirty="0"/>
              <a:t> 통해 </a:t>
            </a:r>
            <a:r>
              <a:rPr kumimoji="1" lang="en-US" altLang="ko-KR" sz="900" dirty="0"/>
              <a:t>TCP</a:t>
            </a:r>
            <a:r>
              <a:rPr kumimoji="1" lang="ko-KR" altLang="en-US" sz="900" dirty="0"/>
              <a:t> 데이터를 송</a:t>
            </a:r>
            <a:r>
              <a:rPr kumimoji="1" lang="en-US" altLang="ko-KR" sz="900" dirty="0"/>
              <a:t>/</a:t>
            </a:r>
            <a:r>
              <a:rPr kumimoji="1" lang="ko-KR" altLang="en-US" sz="900" dirty="0"/>
              <a:t>수신 한다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r>
              <a:rPr kumimoji="1" lang="en-US" altLang="ko-KR" sz="900" dirty="0"/>
              <a:t>-&gt;</a:t>
            </a:r>
            <a:r>
              <a:rPr kumimoji="1" lang="ko-KR" altLang="en-US" sz="900" dirty="0"/>
              <a:t> 프레임 형성</a:t>
            </a:r>
            <a:endParaRPr kumimoji="1" lang="en-US" altLang="ko-KR" sz="900" dirty="0"/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[3]</a:t>
            </a:r>
            <a:r>
              <a:rPr kumimoji="1" lang="ko-KR" altLang="en-US" sz="900" dirty="0"/>
              <a:t> 대용량의 </a:t>
            </a:r>
            <a:r>
              <a:rPr kumimoji="1" lang="ko-KR" altLang="en-US" sz="900" dirty="0" err="1"/>
              <a:t>메세지의</a:t>
            </a:r>
            <a:r>
              <a:rPr kumimoji="1" lang="ko-KR" altLang="en-US" sz="900" dirty="0"/>
              <a:t> 분산 처리를 위해 사용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endParaRPr kumimoji="1" lang="en-US" altLang="ko-KR" sz="900" dirty="0"/>
          </a:p>
          <a:p>
            <a:r>
              <a:rPr kumimoji="1" lang="ko-KR" altLang="en-US" sz="900" dirty="0"/>
              <a:t>기존 </a:t>
            </a:r>
            <a:r>
              <a:rPr kumimoji="1" lang="ko-KR" altLang="en-US" sz="900" dirty="0" err="1"/>
              <a:t>메세지</a:t>
            </a:r>
            <a:r>
              <a:rPr kumimoji="1" lang="ko-KR" altLang="en-US" sz="900" dirty="0"/>
              <a:t> 큐의 기능에 더불어 서비스의 중앙 </a:t>
            </a:r>
            <a:r>
              <a:rPr kumimoji="1" lang="ko-KR" altLang="en-US" sz="900" dirty="0" err="1"/>
              <a:t>집중형</a:t>
            </a:r>
            <a:r>
              <a:rPr kumimoji="1" lang="ko-KR" altLang="en-US" sz="900" dirty="0"/>
              <a:t> 구조의 설계를 </a:t>
            </a:r>
            <a:r>
              <a:rPr kumimoji="1" lang="ko-KR" altLang="en-US" sz="900" dirty="0" err="1"/>
              <a:t>가능하게하고</a:t>
            </a:r>
            <a:r>
              <a:rPr kumimoji="1" lang="en-US" altLang="ko-KR" sz="900" dirty="0"/>
              <a:t>,</a:t>
            </a:r>
            <a:r>
              <a:rPr kumimoji="1" lang="ko-KR" altLang="en-US" sz="900" dirty="0"/>
              <a:t> </a:t>
            </a:r>
            <a:endParaRPr kumimoji="1" lang="en-US" altLang="ko-KR" sz="900" dirty="0"/>
          </a:p>
          <a:p>
            <a:r>
              <a:rPr kumimoji="1" lang="ko-KR" altLang="en-US" sz="900" dirty="0"/>
              <a:t>클러스터의 최초 구성 이후 추가 확장이 간단하다</a:t>
            </a:r>
            <a:r>
              <a:rPr kumimoji="1" lang="en-US" altLang="ko-KR" sz="900" dirty="0"/>
              <a:t>.</a:t>
            </a:r>
            <a:r>
              <a:rPr kumimoji="1" lang="ko-KR" altLang="en-US" sz="900" dirty="0"/>
              <a:t> </a:t>
            </a:r>
            <a:r>
              <a:rPr kumimoji="1" lang="en-US" altLang="ko-Kore-KR" sz="900" dirty="0"/>
              <a:t>	</a:t>
            </a:r>
          </a:p>
          <a:p>
            <a:r>
              <a:rPr kumimoji="1" lang="en-US" altLang="ko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[3-1]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ko-KR" altLang="en-US" sz="900" dirty="0"/>
              <a:t>하나의 서버가 다운되더라도 서비스가 동작되도록 하기 위해 다수의 브로커를 설정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ko-KR" altLang="en-US" sz="900" dirty="0"/>
              <a:t>또한 토픽과 </a:t>
            </a:r>
            <a:r>
              <a:rPr kumimoji="1" lang="ko-KR" altLang="en-US" sz="900" dirty="0" err="1"/>
              <a:t>파티셔닝을</a:t>
            </a:r>
            <a:r>
              <a:rPr kumimoji="1" lang="ko-KR" altLang="en-US" sz="900" dirty="0"/>
              <a:t> 통해 데이터 분류 및 전송</a:t>
            </a:r>
            <a:r>
              <a:rPr kumimoji="1" lang="en-US" altLang="ko-KR" sz="900" dirty="0"/>
              <a:t>/</a:t>
            </a:r>
            <a:r>
              <a:rPr kumimoji="1" lang="ko-KR" altLang="en-US" sz="900" dirty="0"/>
              <a:t>처리 속도의 향상을 도모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[3-2]</a:t>
            </a:r>
            <a:r>
              <a:rPr kumimoji="1" lang="en-US" altLang="ko-KR" sz="900" dirty="0"/>
              <a:t> </a:t>
            </a:r>
            <a:r>
              <a:rPr kumimoji="1" lang="ko-KR" altLang="en-US" sz="900" dirty="0"/>
              <a:t>카프카가 안정적인 서비스를 할 수 있도록 분산되어 있는 각 애플리케이션의 정보를 중앙에 집중하고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구성 관리</a:t>
            </a:r>
            <a:r>
              <a:rPr kumimoji="1" lang="en-US" altLang="ko-KR" sz="900" dirty="0"/>
              <a:t>/ </a:t>
            </a:r>
            <a:r>
              <a:rPr kumimoji="1" lang="ko-KR" altLang="en-US" sz="900" dirty="0" err="1"/>
              <a:t>네이밍</a:t>
            </a:r>
            <a:r>
              <a:rPr kumimoji="1" lang="en-US" altLang="ko-KR" sz="900" dirty="0"/>
              <a:t>/ </a:t>
            </a:r>
            <a:r>
              <a:rPr kumimoji="1" lang="ko-KR" altLang="en-US" sz="900" dirty="0"/>
              <a:t>동기화 등의 서비스를 제공</a:t>
            </a:r>
            <a:r>
              <a:rPr kumimoji="1" lang="en-US" altLang="ko-KR" sz="900" dirty="0"/>
              <a:t>. </a:t>
            </a:r>
          </a:p>
          <a:p>
            <a:r>
              <a:rPr kumimoji="1" lang="en-US" altLang="ko-KR" sz="900" dirty="0"/>
              <a:t>	</a:t>
            </a:r>
            <a:r>
              <a:rPr kumimoji="1" lang="ko-KR" altLang="en-US" sz="900" dirty="0"/>
              <a:t>앙상블</a:t>
            </a:r>
            <a:r>
              <a:rPr kumimoji="1" lang="en-US" altLang="ko-KR" sz="900" dirty="0"/>
              <a:t>(</a:t>
            </a:r>
            <a:r>
              <a:rPr kumimoji="1" lang="ko-KR" altLang="en-US" sz="900" dirty="0"/>
              <a:t>다중적</a:t>
            </a:r>
            <a:r>
              <a:rPr kumimoji="1" lang="en-US" altLang="ko-KR" sz="900" dirty="0"/>
              <a:t>)</a:t>
            </a:r>
            <a:r>
              <a:rPr kumimoji="1" lang="ko-KR" altLang="en-US" sz="900" dirty="0"/>
              <a:t>하게 구현할 수 있으며 이 경우 과반수의 </a:t>
            </a:r>
            <a:r>
              <a:rPr kumimoji="1" lang="en" altLang="ko-KR" sz="900" dirty="0"/>
              <a:t>zookeeper</a:t>
            </a:r>
            <a:r>
              <a:rPr kumimoji="1" lang="ko-KR" altLang="en-US" sz="900" dirty="0"/>
              <a:t>서버가 생존 시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나머지 서버가 다운되더라도 서비스가 동작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[4]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ko-KR" altLang="en-US" sz="900" dirty="0"/>
              <a:t>카프카를 입력 리소스로 하여 실시간으로 데이터를 받아들여 스트리밍 데이터로 처리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[4-1]</a:t>
            </a:r>
            <a:r>
              <a:rPr kumimoji="1" lang="en-US" altLang="ko-KR" sz="900" dirty="0"/>
              <a:t> </a:t>
            </a:r>
            <a:r>
              <a:rPr kumimoji="1" lang="ko-KR" altLang="en-US" sz="900" dirty="0"/>
              <a:t>최신 오프셋을 요청하고 </a:t>
            </a:r>
            <a:r>
              <a:rPr kumimoji="1" lang="en-US" altLang="ko-Kore-KR" sz="900" dirty="0"/>
              <a:t>batch</a:t>
            </a:r>
            <a:r>
              <a:rPr kumimoji="1" lang="ko-KR" altLang="en-US" sz="900" dirty="0"/>
              <a:t>작업을 위한 오프셋 범위를 결정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R" sz="900" dirty="0">
                <a:solidFill>
                  <a:schemeClr val="accent1"/>
                </a:solidFill>
              </a:rPr>
              <a:t>[4-2]</a:t>
            </a:r>
            <a:r>
              <a:rPr kumimoji="1" lang="en-US" altLang="ko-KR" sz="900" dirty="0"/>
              <a:t> </a:t>
            </a:r>
            <a:r>
              <a:rPr kumimoji="1" lang="ko-KR" altLang="en-US" sz="900" dirty="0"/>
              <a:t>오프셋 범위에 따라 작업을 시작</a:t>
            </a:r>
            <a:r>
              <a:rPr kumimoji="1" lang="en-US" altLang="ko-KR" sz="900" dirty="0"/>
              <a:t>.</a:t>
            </a:r>
          </a:p>
          <a:p>
            <a:r>
              <a:rPr kumimoji="1" lang="en-US" altLang="ko-Kore-KR" sz="900" dirty="0"/>
              <a:t>	</a:t>
            </a:r>
            <a:r>
              <a:rPr kumimoji="1" lang="en-US" altLang="ko-Kore-KR" sz="900" dirty="0">
                <a:solidFill>
                  <a:schemeClr val="accent1"/>
                </a:solidFill>
              </a:rPr>
              <a:t>[4-</a:t>
            </a:r>
            <a:r>
              <a:rPr kumimoji="1" lang="en-US" altLang="ko-KR" sz="900" dirty="0">
                <a:solidFill>
                  <a:schemeClr val="accent1"/>
                </a:solidFill>
              </a:rPr>
              <a:t>3</a:t>
            </a:r>
            <a:r>
              <a:rPr kumimoji="1" lang="en-US" altLang="ko-Kore-KR" sz="900" dirty="0">
                <a:solidFill>
                  <a:schemeClr val="accent1"/>
                </a:solidFill>
              </a:rPr>
              <a:t>]</a:t>
            </a:r>
            <a:r>
              <a:rPr kumimoji="1" lang="en-US" altLang="ko-Kore-KR" sz="900" dirty="0"/>
              <a:t> Simple API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사용하여 해당 작업의 오프셋 범위를 사용하여 데이터를 읽음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[5] </a:t>
            </a:r>
            <a:r>
              <a:rPr kumimoji="1" lang="ko-KR" altLang="en-US" sz="900" dirty="0"/>
              <a:t>정형 및 비정형 데이터 등 모든 유형의 데이터를 위한 </a:t>
            </a:r>
            <a:r>
              <a:rPr kumimoji="1" lang="ko-KR" altLang="en-US" sz="900" dirty="0" err="1"/>
              <a:t>분산형</a:t>
            </a:r>
            <a:r>
              <a:rPr kumimoji="1" lang="ko-KR" altLang="en-US" sz="900" dirty="0"/>
              <a:t> 검색 및 분석 엔진</a:t>
            </a:r>
            <a:r>
              <a:rPr kumimoji="1" lang="en-US" altLang="ko-KR" sz="900" dirty="0"/>
              <a:t>. </a:t>
            </a:r>
          </a:p>
          <a:p>
            <a:r>
              <a:rPr kumimoji="1" lang="ko-KR" altLang="en-US" sz="900" dirty="0"/>
              <a:t>소스로부터 데이터가 들어오면 </a:t>
            </a:r>
            <a:r>
              <a:rPr kumimoji="1" lang="en-US" altLang="ko-Kore-KR" sz="900" dirty="0"/>
              <a:t>ES</a:t>
            </a:r>
            <a:r>
              <a:rPr kumimoji="1" lang="ko-KR" altLang="en-US" sz="900" dirty="0"/>
              <a:t>에서 색인이 이루어지고 이후 다양한 쿼리를 통해 집계</a:t>
            </a:r>
            <a:r>
              <a:rPr kumimoji="1" lang="en-US" altLang="ko-KR" sz="900" dirty="0"/>
              <a:t>/</a:t>
            </a:r>
            <a:r>
              <a:rPr kumimoji="1" lang="ko-KR" altLang="en-US" sz="900" dirty="0"/>
              <a:t>분석이 가능해진다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[6] </a:t>
            </a:r>
            <a:r>
              <a:rPr kumimoji="1" lang="ko-KR" altLang="en-US" sz="900" dirty="0"/>
              <a:t>집계</a:t>
            </a:r>
            <a:r>
              <a:rPr kumimoji="1" lang="en-US" altLang="ko-KR" sz="900" dirty="0"/>
              <a:t>/</a:t>
            </a:r>
            <a:r>
              <a:rPr kumimoji="1" lang="ko-KR" altLang="en-US" sz="900" dirty="0"/>
              <a:t>분석된 데이터를 대시보드를 통해 사용자가 보기 쉽게 시각화하기 위해 사용</a:t>
            </a:r>
            <a:r>
              <a:rPr kumimoji="1" lang="en-US" altLang="ko-KR" sz="900" dirty="0"/>
              <a:t>. </a:t>
            </a:r>
            <a:r>
              <a:rPr kumimoji="1" lang="ko-KR" altLang="en-US" sz="900" dirty="0"/>
              <a:t>차트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그래프</a:t>
            </a:r>
            <a:r>
              <a:rPr kumimoji="1" lang="en-US" altLang="ko-KR" sz="900" dirty="0"/>
              <a:t>, </a:t>
            </a:r>
            <a:r>
              <a:rPr kumimoji="1" lang="ko-KR" altLang="en-US" sz="900" dirty="0"/>
              <a:t>산포도 등 많은 툴을 이용할 수 있다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[7]</a:t>
            </a:r>
            <a:r>
              <a:rPr kumimoji="1" lang="en-US" altLang="ko-KR" sz="900" dirty="0"/>
              <a:t> Elastic Search</a:t>
            </a:r>
            <a:r>
              <a:rPr kumimoji="1" lang="ko-KR" altLang="en-US" sz="900" dirty="0"/>
              <a:t>의 </a:t>
            </a:r>
            <a:r>
              <a:rPr kumimoji="1" lang="en-US" altLang="ko-KR" sz="900" dirty="0"/>
              <a:t>API </a:t>
            </a:r>
            <a:r>
              <a:rPr kumimoji="1" lang="ko-KR" altLang="en-US" sz="900" dirty="0"/>
              <a:t>중 </a:t>
            </a:r>
            <a:r>
              <a:rPr kumimoji="1" lang="en-US" altLang="ko-KR" sz="900" dirty="0"/>
              <a:t>Slack Action </a:t>
            </a:r>
            <a:r>
              <a:rPr kumimoji="1" lang="ko-KR" altLang="en-US" sz="900" dirty="0"/>
              <a:t>기능을 이용하여 특정 이벤트 발생 시 사용자 </a:t>
            </a:r>
            <a:r>
              <a:rPr kumimoji="1" lang="en-US" altLang="ko-KR" sz="900" dirty="0"/>
              <a:t>Slack </a:t>
            </a:r>
            <a:r>
              <a:rPr kumimoji="1" lang="ko-KR" altLang="en-US" sz="900" dirty="0"/>
              <a:t>채널에 알림 </a:t>
            </a:r>
            <a:r>
              <a:rPr kumimoji="1" lang="ko-KR" altLang="en-US" sz="900" dirty="0" err="1"/>
              <a:t>메세지를</a:t>
            </a:r>
            <a:r>
              <a:rPr kumimoji="1" lang="ko-KR" altLang="en-US" sz="900" dirty="0"/>
              <a:t> 발송한다</a:t>
            </a:r>
            <a:r>
              <a:rPr kumimoji="1" lang="en-US" altLang="ko-KR" sz="900" dirty="0"/>
              <a:t>.</a:t>
            </a:r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[8]</a:t>
            </a:r>
            <a:r>
              <a:rPr kumimoji="1" lang="en-US" altLang="ko-KR" sz="900" dirty="0"/>
              <a:t> </a:t>
            </a:r>
            <a:r>
              <a:rPr kumimoji="1" lang="en-US" altLang="ko-KR" sz="900" dirty="0" err="1"/>
              <a:t>kafka</a:t>
            </a:r>
            <a:r>
              <a:rPr kumimoji="1" lang="ko-KR" altLang="en-US" sz="900" dirty="0"/>
              <a:t>에 수신되는 모든 </a:t>
            </a:r>
            <a:r>
              <a:rPr kumimoji="1" lang="en-US" altLang="ko-KR" sz="900" dirty="0"/>
              <a:t>data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저장하기 위해 사용</a:t>
            </a:r>
            <a:endParaRPr kumimoji="1" lang="en-US" altLang="ko-KR" sz="900" dirty="0"/>
          </a:p>
          <a:p>
            <a:endParaRPr kumimoji="1" lang="en-US" altLang="ko-KR" sz="900" dirty="0">
              <a:solidFill>
                <a:schemeClr val="accent1"/>
              </a:solidFill>
            </a:endParaRPr>
          </a:p>
          <a:p>
            <a:r>
              <a:rPr kumimoji="1" lang="en-US" altLang="ko-KR" sz="900" dirty="0">
                <a:solidFill>
                  <a:schemeClr val="accent1"/>
                </a:solidFill>
              </a:rPr>
              <a:t>[9]</a:t>
            </a:r>
            <a:r>
              <a:rPr kumimoji="1" lang="ko-KR" altLang="en-US" sz="900" dirty="0">
                <a:solidFill>
                  <a:schemeClr val="accent1"/>
                </a:solidFill>
              </a:rPr>
              <a:t> </a:t>
            </a:r>
            <a:r>
              <a:rPr kumimoji="1" lang="en-US" altLang="ko-KR" sz="900" dirty="0"/>
              <a:t>DB</a:t>
            </a:r>
            <a:r>
              <a:rPr kumimoji="1" lang="ko-KR" altLang="en-US" sz="900" dirty="0"/>
              <a:t>에 저장되는 </a:t>
            </a:r>
            <a:r>
              <a:rPr kumimoji="1" lang="en-US" altLang="ko-KR" sz="900" dirty="0"/>
              <a:t>data</a:t>
            </a:r>
            <a:r>
              <a:rPr kumimoji="1" lang="ko-KR" altLang="en-US" sz="900" dirty="0" err="1"/>
              <a:t>를</a:t>
            </a:r>
            <a:r>
              <a:rPr kumimoji="1" lang="ko-KR" altLang="en-US" sz="900" dirty="0"/>
              <a:t> 시각화하기 위해 사용</a:t>
            </a:r>
            <a:endParaRPr kumimoji="1" lang="en-US" altLang="ko-KR" sz="900" dirty="0">
              <a:solidFill>
                <a:schemeClr val="accent1"/>
              </a:solidFill>
            </a:endParaRPr>
          </a:p>
          <a:p>
            <a:endParaRPr kumimoji="1"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07628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9331</TotalTime>
  <Words>679</Words>
  <Application>Microsoft Macintosh PowerPoint</Application>
  <PresentationFormat>사용자 지정</PresentationFormat>
  <Paragraphs>147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Arial Unicode MS</vt:lpstr>
      <vt:lpstr>Batang</vt:lpstr>
      <vt:lpstr>Arial</vt:lpstr>
      <vt:lpstr>Calibri</vt:lpstr>
      <vt:lpstr>Calibri Light</vt:lpstr>
      <vt:lpstr>Impact</vt:lpstr>
      <vt:lpstr>Imprint MT Shadow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박현준</dc:creator>
  <cp:lastModifiedBy>박현준</cp:lastModifiedBy>
  <cp:revision>54</cp:revision>
  <dcterms:created xsi:type="dcterms:W3CDTF">2020-08-13T06:23:53Z</dcterms:created>
  <dcterms:modified xsi:type="dcterms:W3CDTF">2020-08-24T08:43:43Z</dcterms:modified>
</cp:coreProperties>
</file>