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8" r:id="rId2"/>
  </p:sldIdLst>
  <p:sldSz cx="82804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현준" initials="박" lastIdx="2" clrIdx="0">
    <p:extLst>
      <p:ext uri="{19B8F6BF-5375-455C-9EA6-DF929625EA0E}">
        <p15:presenceInfo xmlns:p15="http://schemas.microsoft.com/office/powerpoint/2012/main" userId="S::darkeroe@hanyang.ac.kr::45547d11-917b-4afb-a271-c327ec01a2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/>
    <p:restoredTop sz="94687"/>
  </p:normalViewPr>
  <p:slideViewPr>
    <p:cSldViewPr snapToGrid="0" snapToObjects="1">
      <p:cViewPr varScale="1">
        <p:scale>
          <a:sx n="131" d="100"/>
          <a:sy n="131" d="100"/>
        </p:scale>
        <p:origin x="9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99229-3BAB-5346-9BC8-76595F492884}" type="datetimeFigureOut">
              <a:rPr kumimoji="1" lang="ko-Kore-KR" altLang="en-US" smtClean="0"/>
              <a:t>08/29/2020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63625" y="1143000"/>
            <a:ext cx="4730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EF575-5036-7245-858F-FA37BB10D4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6027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1pPr>
    <a:lvl2pPr marL="330077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2pPr>
    <a:lvl3pPr marL="660154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3pPr>
    <a:lvl4pPr marL="990231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4pPr>
    <a:lvl5pPr marL="1320309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5pPr>
    <a:lvl6pPr marL="1650387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6pPr>
    <a:lvl7pPr marL="1980464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7pPr>
    <a:lvl8pPr marL="2310541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8pPr>
    <a:lvl9pPr marL="2640618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EF575-5036-7245-858F-FA37BB10D499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532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883861"/>
            <a:ext cx="703834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2836605"/>
            <a:ext cx="62103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08/29/2020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535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08/29/2020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242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287536"/>
            <a:ext cx="1785461" cy="457682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287536"/>
            <a:ext cx="5252879" cy="457682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08/29/2020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714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08/29/2020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524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346420"/>
            <a:ext cx="714184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3614203"/>
            <a:ext cx="714184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08/29/2020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134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437680"/>
            <a:ext cx="3519170" cy="34266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437680"/>
            <a:ext cx="3519170" cy="34266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08/29/2020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902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287537"/>
            <a:ext cx="7141845" cy="104388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323916"/>
            <a:ext cx="350299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1972747"/>
            <a:ext cx="3502997" cy="29016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323916"/>
            <a:ext cx="3520249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1972747"/>
            <a:ext cx="3520249" cy="29016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08/29/2020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600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08/29/2020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768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08/29/2020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640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60045"/>
            <a:ext cx="2670645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777598"/>
            <a:ext cx="4191953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620202"/>
            <a:ext cx="2670645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08/29/2020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847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60045"/>
            <a:ext cx="2670645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777598"/>
            <a:ext cx="4191953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620202"/>
            <a:ext cx="2670645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08/29/2020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278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287537"/>
            <a:ext cx="714184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437680"/>
            <a:ext cx="714184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5005627"/>
            <a:ext cx="18630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1B319-3D56-624A-B72E-F3B10B247E99}" type="datetimeFigureOut">
              <a:rPr kumimoji="1" lang="ko-Kore-KR" altLang="en-US" smtClean="0"/>
              <a:t>08/29/2020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5005627"/>
            <a:ext cx="279463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5005627"/>
            <a:ext cx="18630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615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6A4547-32C9-384D-9062-445904075901}"/>
              </a:ext>
            </a:extLst>
          </p:cNvPr>
          <p:cNvSpPr/>
          <p:nvPr/>
        </p:nvSpPr>
        <p:spPr>
          <a:xfrm>
            <a:off x="6532371" y="467581"/>
            <a:ext cx="1748029" cy="4933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Imprint MT Shadow" panose="04020605060303030202" pitchFamily="82" charset="0"/>
            </a:endParaRPr>
          </a:p>
          <a:p>
            <a:pPr algn="ctr"/>
            <a:r>
              <a:rPr kumimoji="1" lang="en-US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mprint MT Shadow" panose="04020605060303030202" pitchFamily="82" charset="0"/>
              </a:rPr>
              <a:t>Server Info</a:t>
            </a:r>
          </a:p>
          <a:p>
            <a:endParaRPr kumimoji="1" lang="en-US" altLang="en-US" sz="800" dirty="0">
              <a:solidFill>
                <a:schemeClr val="tx1"/>
              </a:solidFill>
              <a:ea typeface="Arial Unicode MS" panose="020B0604020202020204"/>
            </a:endParaRP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OS: CentOS7</a:t>
            </a: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Default user: </a:t>
            </a:r>
            <a:r>
              <a:rPr kumimoji="1" lang="en-US" altLang="en-US" sz="800" dirty="0" err="1">
                <a:solidFill>
                  <a:schemeClr val="tx1"/>
                </a:solidFill>
                <a:ea typeface="Arial Unicode MS" panose="020B0604020202020204"/>
              </a:rPr>
              <a:t>capstonegcp</a:t>
            </a:r>
            <a:endParaRPr kumimoji="1" lang="en-US" altLang="en-US" sz="800" dirty="0">
              <a:solidFill>
                <a:schemeClr val="tx1"/>
              </a:solidFill>
              <a:ea typeface="Arial Unicode MS" panose="020B0604020202020204"/>
            </a:endParaRP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Connection method: SSH</a:t>
            </a:r>
          </a:p>
          <a:p>
            <a:endParaRPr kumimoji="1" lang="en-US" altLang="en-US" sz="800" dirty="0">
              <a:solidFill>
                <a:schemeClr val="tx1"/>
              </a:solidFill>
              <a:ea typeface="Arial Unicode MS" panose="020B0604020202020204"/>
            </a:endParaRP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[1] Producer Server</a:t>
            </a: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IP: 34.64.89.11</a:t>
            </a: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Port: </a:t>
            </a:r>
            <a:r>
              <a:rPr kumimoji="1" lang="en-US" altLang="en-US" sz="800" dirty="0" err="1">
                <a:solidFill>
                  <a:schemeClr val="tx1"/>
                </a:solidFill>
                <a:ea typeface="Arial Unicode MS" panose="020B0604020202020204"/>
              </a:rPr>
              <a:t>tcp</a:t>
            </a:r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/9990 for </a:t>
            </a:r>
            <a:r>
              <a:rPr kumimoji="1" lang="en-US" altLang="en-US" sz="800" dirty="0" err="1">
                <a:solidFill>
                  <a:schemeClr val="tx1"/>
                </a:solidFill>
                <a:ea typeface="Arial Unicode MS" panose="020B0604020202020204"/>
              </a:rPr>
              <a:t>Netty</a:t>
            </a:r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 connection</a:t>
            </a: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User: app for execution application</a:t>
            </a: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DAM</a:t>
            </a:r>
            <a:r>
              <a:rPr kumimoji="1" lang="ko-KR" altLang="en-US" sz="800" dirty="0">
                <a:solidFill>
                  <a:schemeClr val="tx1"/>
                </a:solidFill>
                <a:ea typeface="Arial Unicode MS" panose="020B0604020202020204"/>
              </a:rPr>
              <a:t>에서 전송하는 </a:t>
            </a:r>
            <a:r>
              <a:rPr kumimoji="1" lang="en-US" altLang="ko-KR" sz="800" dirty="0">
                <a:solidFill>
                  <a:schemeClr val="tx1"/>
                </a:solidFill>
                <a:ea typeface="Arial Unicode MS" panose="020B0604020202020204"/>
              </a:rPr>
              <a:t>TCP packet </a:t>
            </a:r>
            <a:r>
              <a:rPr kumimoji="1" lang="ko-KR" altLang="en-US" sz="800" dirty="0">
                <a:solidFill>
                  <a:schemeClr val="tx1"/>
                </a:solidFill>
                <a:ea typeface="Arial Unicode MS" panose="020B0604020202020204"/>
              </a:rPr>
              <a:t>데이터를 받는다</a:t>
            </a:r>
            <a:r>
              <a:rPr kumimoji="1" lang="en-US" altLang="ko-KR" sz="800" dirty="0">
                <a:solidFill>
                  <a:schemeClr val="tx1"/>
                </a:solidFill>
                <a:ea typeface="Arial Unicode MS" panose="020B0604020202020204"/>
              </a:rPr>
              <a:t>.</a:t>
            </a:r>
          </a:p>
          <a:p>
            <a:r>
              <a:rPr kumimoji="1" lang="ko-KR" altLang="en-US" sz="800" dirty="0">
                <a:solidFill>
                  <a:schemeClr val="tx1"/>
                </a:solidFill>
                <a:ea typeface="Arial Unicode MS" panose="020B0604020202020204"/>
              </a:rPr>
              <a:t>연동규격서에 따라 데이터를 변환하여 </a:t>
            </a:r>
            <a:r>
              <a:rPr kumimoji="1" lang="en-US" altLang="ko-KR" sz="800" dirty="0">
                <a:solidFill>
                  <a:schemeClr val="tx1"/>
                </a:solidFill>
                <a:ea typeface="Arial Unicode MS" panose="020B0604020202020204"/>
              </a:rPr>
              <a:t>Kafka Server </a:t>
            </a:r>
            <a:r>
              <a:rPr kumimoji="1" lang="ko-KR" altLang="en-US" sz="800" dirty="0">
                <a:solidFill>
                  <a:schemeClr val="tx1"/>
                </a:solidFill>
                <a:ea typeface="Arial Unicode MS" panose="020B0604020202020204"/>
              </a:rPr>
              <a:t>로 전송한다</a:t>
            </a:r>
            <a:r>
              <a:rPr kumimoji="1" lang="en-US" altLang="ko-KR" sz="800" dirty="0">
                <a:solidFill>
                  <a:schemeClr val="tx1"/>
                </a:solidFill>
                <a:ea typeface="Arial Unicode MS" panose="020B0604020202020204"/>
              </a:rPr>
              <a:t>.</a:t>
            </a:r>
            <a:endParaRPr kumimoji="1" lang="en-US" altLang="en-US" sz="800" dirty="0">
              <a:solidFill>
                <a:schemeClr val="tx1"/>
              </a:solidFill>
              <a:ea typeface="Arial Unicode MS" panose="020B0604020202020204"/>
            </a:endParaRPr>
          </a:p>
          <a:p>
            <a:endParaRPr kumimoji="1" lang="en-US" altLang="en-US" sz="800" dirty="0">
              <a:solidFill>
                <a:schemeClr val="tx1"/>
              </a:solidFill>
              <a:ea typeface="Arial Unicode MS" panose="020B0604020202020204"/>
            </a:endParaRP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[2] Kafka Server</a:t>
            </a: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IP: 34.64.120.38</a:t>
            </a: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Port: </a:t>
            </a:r>
            <a:r>
              <a:rPr kumimoji="1" lang="en-US" altLang="en-US" sz="800" dirty="0" err="1">
                <a:solidFill>
                  <a:schemeClr val="tx1"/>
                </a:solidFill>
                <a:ea typeface="Arial Unicode MS" panose="020B0604020202020204"/>
              </a:rPr>
              <a:t>tcp</a:t>
            </a:r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/9092 for Kafka cluster connection</a:t>
            </a: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Kafka Cluster</a:t>
            </a:r>
            <a:r>
              <a:rPr kumimoji="1" lang="ko-KR" altLang="en-US" sz="800" dirty="0">
                <a:solidFill>
                  <a:schemeClr val="tx1"/>
                </a:solidFill>
                <a:ea typeface="Arial Unicode MS" panose="020B0604020202020204"/>
              </a:rPr>
              <a:t>로써 메시지 큐의 역할을 한다</a:t>
            </a:r>
            <a:r>
              <a:rPr kumimoji="1" lang="en-US" altLang="ko-KR" sz="800" dirty="0">
                <a:solidFill>
                  <a:schemeClr val="tx1"/>
                </a:solidFill>
                <a:ea typeface="Arial Unicode MS" panose="020B0604020202020204"/>
              </a:rPr>
              <a:t>.</a:t>
            </a:r>
            <a:endParaRPr kumimoji="1" lang="en-US" altLang="en-US" sz="800" dirty="0">
              <a:solidFill>
                <a:schemeClr val="tx1"/>
              </a:solidFill>
              <a:ea typeface="Arial Unicode MS" panose="020B0604020202020204"/>
            </a:endParaRPr>
          </a:p>
          <a:p>
            <a:endParaRPr kumimoji="1" lang="en-US" altLang="en-US" sz="800" dirty="0">
              <a:solidFill>
                <a:schemeClr val="tx1"/>
              </a:solidFill>
              <a:ea typeface="Arial Unicode MS" panose="020B0604020202020204"/>
            </a:endParaRP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[3] Zookeeper Server</a:t>
            </a: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IP: 34.64.239.98</a:t>
            </a: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Port: </a:t>
            </a:r>
            <a:r>
              <a:rPr kumimoji="1" lang="en-US" altLang="en-US" sz="800" dirty="0" err="1">
                <a:solidFill>
                  <a:schemeClr val="tx1"/>
                </a:solidFill>
                <a:ea typeface="Arial Unicode MS" panose="020B0604020202020204"/>
              </a:rPr>
              <a:t>tcp</a:t>
            </a:r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/2181 for zookeeper connection</a:t>
            </a: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Zookeeper</a:t>
            </a:r>
            <a:r>
              <a:rPr kumimoji="1" lang="ko-KR" altLang="en-US" sz="800" dirty="0">
                <a:solidFill>
                  <a:schemeClr val="tx1"/>
                </a:solidFill>
                <a:ea typeface="Arial Unicode MS" panose="020B0604020202020204"/>
              </a:rPr>
              <a:t>를 통해 </a:t>
            </a:r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Kafka Server </a:t>
            </a:r>
            <a:r>
              <a:rPr kumimoji="1" lang="ko-KR" altLang="en-US" sz="800" dirty="0">
                <a:solidFill>
                  <a:schemeClr val="tx1"/>
                </a:solidFill>
                <a:ea typeface="Arial Unicode MS" panose="020B0604020202020204"/>
              </a:rPr>
              <a:t>를 관리한다</a:t>
            </a:r>
            <a:r>
              <a:rPr kumimoji="1" lang="en-US" altLang="ko-KR" sz="800" dirty="0">
                <a:solidFill>
                  <a:schemeClr val="tx1"/>
                </a:solidFill>
                <a:ea typeface="Arial Unicode MS" panose="020B0604020202020204"/>
              </a:rPr>
              <a:t>.</a:t>
            </a:r>
            <a:endParaRPr kumimoji="1" lang="en-US" altLang="en-US" sz="800" dirty="0">
              <a:solidFill>
                <a:schemeClr val="tx1"/>
              </a:solidFill>
              <a:ea typeface="Arial Unicode MS" panose="020B0604020202020204"/>
            </a:endParaRPr>
          </a:p>
          <a:p>
            <a:endParaRPr kumimoji="1" lang="en-US" altLang="en-US" sz="800" dirty="0">
              <a:solidFill>
                <a:schemeClr val="tx1"/>
              </a:solidFill>
              <a:ea typeface="Arial Unicode MS" panose="020B0604020202020204"/>
            </a:endParaRP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[4] Consumer Server</a:t>
            </a: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IP: 34.64.231.113</a:t>
            </a: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Port:</a:t>
            </a:r>
          </a:p>
          <a:p>
            <a:r>
              <a:rPr kumimoji="1" lang="en-US" altLang="en-US" sz="800" dirty="0">
                <a:solidFill>
                  <a:schemeClr val="tx1"/>
                </a:solidFill>
              </a:rPr>
              <a:t>Kafka Server</a:t>
            </a:r>
            <a:r>
              <a:rPr kumimoji="1" lang="ko-KR" altLang="en-US" sz="800" dirty="0">
                <a:solidFill>
                  <a:schemeClr val="tx1"/>
                </a:solidFill>
              </a:rPr>
              <a:t>로부터 메시지를 읽는다</a:t>
            </a:r>
            <a:r>
              <a:rPr kumimoji="1" lang="en-US" altLang="ko-KR" sz="800" dirty="0">
                <a:solidFill>
                  <a:schemeClr val="tx1"/>
                </a:solidFill>
              </a:rPr>
              <a:t>.</a:t>
            </a:r>
          </a:p>
          <a:p>
            <a:r>
              <a:rPr kumimoji="1" lang="ko-KR" altLang="en-US" sz="800" dirty="0">
                <a:solidFill>
                  <a:schemeClr val="tx1"/>
                </a:solidFill>
              </a:rPr>
              <a:t>읽은 메시지를 </a:t>
            </a:r>
            <a:r>
              <a:rPr kumimoji="1" lang="en-US" altLang="ko-KR" sz="800" dirty="0">
                <a:solidFill>
                  <a:schemeClr val="tx1"/>
                </a:solidFill>
              </a:rPr>
              <a:t>MariaDB</a:t>
            </a:r>
            <a:r>
              <a:rPr kumimoji="1" lang="ko-KR" altLang="en-US" sz="800" dirty="0">
                <a:solidFill>
                  <a:schemeClr val="tx1"/>
                </a:solidFill>
              </a:rPr>
              <a:t>에 저장한다</a:t>
            </a:r>
            <a:r>
              <a:rPr kumimoji="1" lang="en-US" altLang="ko-KR" sz="800" dirty="0">
                <a:solidFill>
                  <a:schemeClr val="tx1"/>
                </a:solidFill>
              </a:rPr>
              <a:t>.</a:t>
            </a:r>
          </a:p>
          <a:p>
            <a:r>
              <a:rPr kumimoji="1" lang="ko-KR" altLang="en-US" sz="800" dirty="0">
                <a:solidFill>
                  <a:schemeClr val="tx1"/>
                </a:solidFill>
              </a:rPr>
              <a:t>메시지의 정보를 시각화 한다</a:t>
            </a:r>
            <a:r>
              <a:rPr kumimoji="1" lang="en-US" altLang="ko-KR" sz="800" dirty="0">
                <a:solidFill>
                  <a:schemeClr val="tx1"/>
                </a:solidFill>
              </a:rPr>
              <a:t>.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A1150F26-E61E-0541-BCDA-93853D45EBC7}"/>
              </a:ext>
            </a:extLst>
          </p:cNvPr>
          <p:cNvCxnSpPr>
            <a:cxnSpLocks/>
          </p:cNvCxnSpPr>
          <p:nvPr/>
        </p:nvCxnSpPr>
        <p:spPr>
          <a:xfrm>
            <a:off x="150293" y="461783"/>
            <a:ext cx="8130106" cy="579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C97DA1-5972-F24A-8D05-132F1120EE15}"/>
              </a:ext>
            </a:extLst>
          </p:cNvPr>
          <p:cNvSpPr txBox="1"/>
          <p:nvPr/>
        </p:nvSpPr>
        <p:spPr>
          <a:xfrm>
            <a:off x="50409" y="6875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Impact" panose="020B0806030902050204" pitchFamily="34" charset="0"/>
                <a:cs typeface="Baloo" panose="03080902040302020200" pitchFamily="66" charset="0"/>
              </a:rPr>
              <a:t>Architecture Design of the Capstone</a:t>
            </a:r>
            <a:endParaRPr kumimoji="1" lang="ko-Kore-KR" altLang="en-US" dirty="0">
              <a:latin typeface="Impact" panose="020B0806030902050204" pitchFamily="34" charset="0"/>
              <a:cs typeface="Baloo" panose="03080902040302020200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90BFD-4A19-ED45-A026-998A569C16F3}"/>
              </a:ext>
            </a:extLst>
          </p:cNvPr>
          <p:cNvSpPr txBox="1"/>
          <p:nvPr/>
        </p:nvSpPr>
        <p:spPr>
          <a:xfrm>
            <a:off x="43927" y="267527"/>
            <a:ext cx="26244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700" dirty="0">
                <a:latin typeface="Batang" panose="02030600000101010101" pitchFamily="18" charset="-127"/>
                <a:ea typeface="Batang" panose="02030600000101010101" pitchFamily="18" charset="-127"/>
              </a:rPr>
              <a:t>Real-time data visualization using distributed processing</a:t>
            </a:r>
            <a:endParaRPr kumimoji="1" lang="ko-Kore-KR" altLang="en-US" sz="7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A3B3B55-BF1A-F746-8572-2E53D52BD5DC}"/>
              </a:ext>
            </a:extLst>
          </p:cNvPr>
          <p:cNvSpPr/>
          <p:nvPr/>
        </p:nvSpPr>
        <p:spPr>
          <a:xfrm>
            <a:off x="383889" y="3661851"/>
            <a:ext cx="1673522" cy="1350622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9A0707-86CD-D84D-A965-520EBF30B5B9}"/>
              </a:ext>
            </a:extLst>
          </p:cNvPr>
          <p:cNvSpPr txBox="1"/>
          <p:nvPr/>
        </p:nvSpPr>
        <p:spPr>
          <a:xfrm>
            <a:off x="431581" y="352650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Layer</a:t>
            </a:r>
            <a:endParaRPr kumimoji="1" lang="ko-Kore-KR" altLang="en-US" sz="11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0" name="문서 29">
            <a:extLst>
              <a:ext uri="{FF2B5EF4-FFF2-40B4-BE49-F238E27FC236}">
                <a16:creationId xmlns:a16="http://schemas.microsoft.com/office/drawing/2014/main" id="{026A409B-8E2C-5741-96F4-7EBF3DF44884}"/>
              </a:ext>
            </a:extLst>
          </p:cNvPr>
          <p:cNvSpPr/>
          <p:nvPr/>
        </p:nvSpPr>
        <p:spPr>
          <a:xfrm>
            <a:off x="472514" y="3923460"/>
            <a:ext cx="396046" cy="262089"/>
          </a:xfrm>
          <a:prstGeom prst="flowChartDocument">
            <a:avLst/>
          </a:prstGeom>
          <a:noFill/>
          <a:ln w="10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tx1"/>
                </a:solidFill>
              </a:rPr>
              <a:t>DAM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문서 31">
            <a:extLst>
              <a:ext uri="{FF2B5EF4-FFF2-40B4-BE49-F238E27FC236}">
                <a16:creationId xmlns:a16="http://schemas.microsoft.com/office/drawing/2014/main" id="{FE9055E9-F5A3-484D-9C13-3ECCF5F1CBAF}"/>
              </a:ext>
            </a:extLst>
          </p:cNvPr>
          <p:cNvSpPr/>
          <p:nvPr/>
        </p:nvSpPr>
        <p:spPr>
          <a:xfrm>
            <a:off x="1572739" y="3923460"/>
            <a:ext cx="396046" cy="262089"/>
          </a:xfrm>
          <a:prstGeom prst="flowChartDocument">
            <a:avLst/>
          </a:prstGeom>
          <a:noFill/>
          <a:ln w="10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tx1"/>
                </a:solidFill>
              </a:rPr>
              <a:t>DAM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문서 32">
            <a:extLst>
              <a:ext uri="{FF2B5EF4-FFF2-40B4-BE49-F238E27FC236}">
                <a16:creationId xmlns:a16="http://schemas.microsoft.com/office/drawing/2014/main" id="{D692B0BD-CF62-384F-BCA4-3067DE6FA7D5}"/>
              </a:ext>
            </a:extLst>
          </p:cNvPr>
          <p:cNvSpPr/>
          <p:nvPr/>
        </p:nvSpPr>
        <p:spPr>
          <a:xfrm>
            <a:off x="1022626" y="3923460"/>
            <a:ext cx="396046" cy="262089"/>
          </a:xfrm>
          <a:prstGeom prst="flowChartDocument">
            <a:avLst/>
          </a:prstGeom>
          <a:noFill/>
          <a:ln w="10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tx1"/>
                </a:solidFill>
              </a:rPr>
              <a:t>DAM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141489EE-CC47-AD44-BFF2-533959525946}"/>
              </a:ext>
            </a:extLst>
          </p:cNvPr>
          <p:cNvSpPr/>
          <p:nvPr/>
        </p:nvSpPr>
        <p:spPr>
          <a:xfrm>
            <a:off x="700185" y="4571631"/>
            <a:ext cx="1040928" cy="262108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/>
              <a:t>Data Sources</a:t>
            </a:r>
            <a:endParaRPr kumimoji="1" lang="ko-Kore-KR" altLang="en-US" sz="8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076EB34-51F4-6041-9C71-4B6E25B6CE0B}"/>
              </a:ext>
            </a:extLst>
          </p:cNvPr>
          <p:cNvCxnSpPr>
            <a:cxnSpLocks/>
          </p:cNvCxnSpPr>
          <p:nvPr/>
        </p:nvCxnSpPr>
        <p:spPr>
          <a:xfrm flipV="1">
            <a:off x="1230750" y="4231029"/>
            <a:ext cx="395706" cy="334906"/>
          </a:xfrm>
          <a:prstGeom prst="straightConnector1">
            <a:avLst/>
          </a:prstGeom>
          <a:ln w="508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E245346-F4FA-A442-AC0B-0E71A681AE18}"/>
              </a:ext>
            </a:extLst>
          </p:cNvPr>
          <p:cNvCxnSpPr>
            <a:cxnSpLocks/>
          </p:cNvCxnSpPr>
          <p:nvPr/>
        </p:nvCxnSpPr>
        <p:spPr>
          <a:xfrm flipH="1" flipV="1">
            <a:off x="1230750" y="4185549"/>
            <a:ext cx="1" cy="380387"/>
          </a:xfrm>
          <a:prstGeom prst="straightConnector1">
            <a:avLst/>
          </a:prstGeom>
          <a:ln w="508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E2063C4-3AF8-EF45-86A0-873976ECA933}"/>
              </a:ext>
            </a:extLst>
          </p:cNvPr>
          <p:cNvCxnSpPr>
            <a:cxnSpLocks/>
          </p:cNvCxnSpPr>
          <p:nvPr/>
        </p:nvCxnSpPr>
        <p:spPr>
          <a:xfrm flipH="1" flipV="1">
            <a:off x="860621" y="4225968"/>
            <a:ext cx="369360" cy="342566"/>
          </a:xfrm>
          <a:prstGeom prst="straightConnector1">
            <a:avLst/>
          </a:prstGeom>
          <a:ln w="508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4CF7BB-21C7-BC43-9EAE-DB7DC920E8EF}"/>
              </a:ext>
            </a:extLst>
          </p:cNvPr>
          <p:cNvSpPr txBox="1"/>
          <p:nvPr/>
        </p:nvSpPr>
        <p:spPr>
          <a:xfrm>
            <a:off x="3858625" y="5004768"/>
            <a:ext cx="2517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Crew : Kim-</a:t>
            </a:r>
            <a:r>
              <a:rPr kumimoji="1" lang="en-US" altLang="ko-Kore-KR" sz="800" dirty="0" err="1"/>
              <a:t>DongGyu</a:t>
            </a:r>
            <a:r>
              <a:rPr kumimoji="1" lang="en-US" altLang="ko-Kore-KR" sz="800" dirty="0"/>
              <a:t> / Park-</a:t>
            </a:r>
            <a:r>
              <a:rPr kumimoji="1" lang="en-US" altLang="ko-Kore-KR" sz="800" dirty="0" err="1"/>
              <a:t>HyeonJun</a:t>
            </a:r>
            <a:r>
              <a:rPr kumimoji="1" lang="en-US" altLang="ko-Kore-KR" sz="800" dirty="0"/>
              <a:t> / Bae-</a:t>
            </a:r>
            <a:r>
              <a:rPr kumimoji="1" lang="en-US" altLang="ko-Kore-KR" sz="800" dirty="0" err="1"/>
              <a:t>SeongHoon</a:t>
            </a:r>
            <a:endParaRPr kumimoji="1" lang="en-US" altLang="ko-Kore-KR" sz="800" dirty="0"/>
          </a:p>
          <a:p>
            <a:r>
              <a:rPr kumimoji="1" lang="en-US" altLang="ko-Kore-KR" sz="800" dirty="0" err="1"/>
              <a:t>Github</a:t>
            </a:r>
            <a:r>
              <a:rPr kumimoji="1" lang="en-US" altLang="ko-Kore-KR" sz="800" dirty="0"/>
              <a:t> : https://</a:t>
            </a:r>
            <a:r>
              <a:rPr kumimoji="1" lang="en-US" altLang="ko-Kore-KR" sz="800" dirty="0" err="1"/>
              <a:t>github.com</a:t>
            </a:r>
            <a:r>
              <a:rPr kumimoji="1" lang="en-US" altLang="ko-Kore-KR" sz="800" dirty="0"/>
              <a:t>/</a:t>
            </a:r>
            <a:r>
              <a:rPr kumimoji="1" lang="en-US" altLang="ko-Kore-KR" sz="800" dirty="0" err="1"/>
              <a:t>CapstoneTeam</a:t>
            </a:r>
            <a:r>
              <a:rPr kumimoji="1" lang="en-US" altLang="ko-Kore-KR" sz="800" dirty="0"/>
              <a:t>-CESCO</a:t>
            </a:r>
            <a:endParaRPr kumimoji="1" lang="ko-Kore-KR" altLang="en-US" sz="800" dirty="0"/>
          </a:p>
        </p:txBody>
      </p:sp>
      <p:sp>
        <p:nvSpPr>
          <p:cNvPr id="191" name="모서리가 둥근 직사각형 15">
            <a:extLst>
              <a:ext uri="{FF2B5EF4-FFF2-40B4-BE49-F238E27FC236}">
                <a16:creationId xmlns:a16="http://schemas.microsoft.com/office/drawing/2014/main" id="{C4A02B9C-8775-4BCF-B465-55108E647927}"/>
              </a:ext>
            </a:extLst>
          </p:cNvPr>
          <p:cNvSpPr/>
          <p:nvPr/>
        </p:nvSpPr>
        <p:spPr>
          <a:xfrm>
            <a:off x="2415931" y="1691438"/>
            <a:ext cx="1620000" cy="900000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34DD510-CAB6-4828-A209-78DE299B77A8}"/>
              </a:ext>
            </a:extLst>
          </p:cNvPr>
          <p:cNvSpPr txBox="1"/>
          <p:nvPr/>
        </p:nvSpPr>
        <p:spPr>
          <a:xfrm>
            <a:off x="2496400" y="1568451"/>
            <a:ext cx="900000" cy="261610"/>
          </a:xfrm>
          <a:prstGeom prst="rect">
            <a:avLst/>
          </a:prstGeom>
          <a:solidFill>
            <a:schemeClr val="lt1"/>
          </a:solidFill>
        </p:spPr>
        <p:txBody>
          <a:bodyPr wrap="square" lIns="36000" rIns="36000" rtlCol="0">
            <a:spAutoFit/>
          </a:bodyPr>
          <a:lstStyle/>
          <a:p>
            <a:r>
              <a:rPr kumimoji="1" lang="en-US" altLang="ko-Kore-KR" sz="11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Kafka Server</a:t>
            </a:r>
            <a:endParaRPr kumimoji="1" lang="ko-Kore-KR" altLang="en-US" sz="11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3" name="모서리가 둥근 직사각형 15">
            <a:extLst>
              <a:ext uri="{FF2B5EF4-FFF2-40B4-BE49-F238E27FC236}">
                <a16:creationId xmlns:a16="http://schemas.microsoft.com/office/drawing/2014/main" id="{3C034927-6B51-45F6-B65D-A8CC527605E1}"/>
              </a:ext>
            </a:extLst>
          </p:cNvPr>
          <p:cNvSpPr/>
          <p:nvPr/>
        </p:nvSpPr>
        <p:spPr>
          <a:xfrm>
            <a:off x="395326" y="978827"/>
            <a:ext cx="1620000" cy="2160000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F5F0169-B822-4CFD-AE9B-7F9314820EF9}"/>
              </a:ext>
            </a:extLst>
          </p:cNvPr>
          <p:cNvSpPr txBox="1"/>
          <p:nvPr/>
        </p:nvSpPr>
        <p:spPr>
          <a:xfrm>
            <a:off x="466386" y="855839"/>
            <a:ext cx="1116000" cy="261610"/>
          </a:xfrm>
          <a:prstGeom prst="rect">
            <a:avLst/>
          </a:prstGeom>
          <a:solidFill>
            <a:schemeClr val="lt1"/>
          </a:solidFill>
        </p:spPr>
        <p:txBody>
          <a:bodyPr wrap="square" lIns="36000" rIns="36000" rtlCol="0">
            <a:spAutoFit/>
          </a:bodyPr>
          <a:lstStyle/>
          <a:p>
            <a:r>
              <a:rPr kumimoji="1" lang="en-US" altLang="ko-Kore-KR" sz="11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Producer Server</a:t>
            </a:r>
            <a:endParaRPr kumimoji="1" lang="ko-Kore-KR" altLang="en-US" sz="11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5" name="모서리가 둥근 직사각형 15">
            <a:extLst>
              <a:ext uri="{FF2B5EF4-FFF2-40B4-BE49-F238E27FC236}">
                <a16:creationId xmlns:a16="http://schemas.microsoft.com/office/drawing/2014/main" id="{9578BB07-FC02-4379-B56C-B3662791FD20}"/>
              </a:ext>
            </a:extLst>
          </p:cNvPr>
          <p:cNvSpPr/>
          <p:nvPr/>
        </p:nvSpPr>
        <p:spPr>
          <a:xfrm>
            <a:off x="2423752" y="2972817"/>
            <a:ext cx="1620000" cy="900000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D9A95F7-9F46-428E-A9B3-74E6C3E00369}"/>
              </a:ext>
            </a:extLst>
          </p:cNvPr>
          <p:cNvSpPr txBox="1"/>
          <p:nvPr/>
        </p:nvSpPr>
        <p:spPr>
          <a:xfrm>
            <a:off x="2494812" y="2849830"/>
            <a:ext cx="1224000" cy="261610"/>
          </a:xfrm>
          <a:prstGeom prst="rect">
            <a:avLst/>
          </a:prstGeom>
          <a:solidFill>
            <a:schemeClr val="lt1"/>
          </a:solidFill>
        </p:spPr>
        <p:txBody>
          <a:bodyPr wrap="square" lIns="36000" rIns="36000" rtlCol="0">
            <a:spAutoFit/>
          </a:bodyPr>
          <a:lstStyle/>
          <a:p>
            <a:r>
              <a:rPr kumimoji="1" lang="en-US" altLang="ko-Kore-KR" sz="11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Zookeeper Server</a:t>
            </a:r>
            <a:endParaRPr kumimoji="1" lang="ko-Kore-KR" altLang="en-US" sz="11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7" name="모서리가 둥근 직사각형 15">
            <a:extLst>
              <a:ext uri="{FF2B5EF4-FFF2-40B4-BE49-F238E27FC236}">
                <a16:creationId xmlns:a16="http://schemas.microsoft.com/office/drawing/2014/main" id="{1B46A94A-864F-4E2B-9FF9-0F8BC41900EC}"/>
              </a:ext>
            </a:extLst>
          </p:cNvPr>
          <p:cNvSpPr/>
          <p:nvPr/>
        </p:nvSpPr>
        <p:spPr>
          <a:xfrm>
            <a:off x="4619680" y="978827"/>
            <a:ext cx="1620000" cy="2160000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6B74974-2C93-4FD4-9D35-902A7499BB88}"/>
              </a:ext>
            </a:extLst>
          </p:cNvPr>
          <p:cNvSpPr txBox="1"/>
          <p:nvPr/>
        </p:nvSpPr>
        <p:spPr>
          <a:xfrm>
            <a:off x="4690740" y="855840"/>
            <a:ext cx="1188000" cy="261610"/>
          </a:xfrm>
          <a:prstGeom prst="rect">
            <a:avLst/>
          </a:prstGeom>
          <a:solidFill>
            <a:schemeClr val="lt1"/>
          </a:solidFill>
        </p:spPr>
        <p:txBody>
          <a:bodyPr wrap="square" lIns="36000" rIns="36000" rtlCol="0">
            <a:spAutoFit/>
          </a:bodyPr>
          <a:lstStyle/>
          <a:p>
            <a:r>
              <a:rPr kumimoji="1" lang="en-US" altLang="ko-Kore-KR" sz="11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Consumer Server</a:t>
            </a:r>
            <a:endParaRPr kumimoji="1" lang="ko-Kore-KR" altLang="en-US" sz="11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C1D03D-6880-4A76-AD7B-3CD0B05891C9}"/>
              </a:ext>
            </a:extLst>
          </p:cNvPr>
          <p:cNvSpPr txBox="1"/>
          <p:nvPr/>
        </p:nvSpPr>
        <p:spPr>
          <a:xfrm>
            <a:off x="2645511" y="1918167"/>
            <a:ext cx="1188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ea typeface="Arial Unicode MS" panose="020B0604020202020204"/>
              </a:rPr>
              <a:t>Kafka Cluster</a:t>
            </a:r>
            <a:endParaRPr lang="ko-KR" altLang="en-US" sz="11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457A473-73E7-4ECF-9FF3-DE1FD4BFB854}"/>
              </a:ext>
            </a:extLst>
          </p:cNvPr>
          <p:cNvSpPr txBox="1"/>
          <p:nvPr/>
        </p:nvSpPr>
        <p:spPr>
          <a:xfrm>
            <a:off x="580782" y="1519881"/>
            <a:ext cx="12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 anchorCtr="1">
            <a:noAutofit/>
          </a:bodyPr>
          <a:lstStyle/>
          <a:p>
            <a:pPr algn="ctr"/>
            <a:r>
              <a:rPr lang="en-US" altLang="ko-KR" sz="1100" dirty="0" err="1">
                <a:ea typeface="Arial Unicode MS" panose="020B0604020202020204"/>
              </a:rPr>
              <a:t>SpringBoot</a:t>
            </a:r>
            <a:endParaRPr lang="ko-KR" altLang="en-US" sz="11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907035-F3A8-486F-8525-4AA3444042FB}"/>
              </a:ext>
            </a:extLst>
          </p:cNvPr>
          <p:cNvSpPr txBox="1"/>
          <p:nvPr/>
        </p:nvSpPr>
        <p:spPr>
          <a:xfrm>
            <a:off x="760782" y="2370222"/>
            <a:ext cx="900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 err="1">
                <a:ea typeface="Arial Unicode MS" panose="020B0604020202020204"/>
              </a:rPr>
              <a:t>Netty</a:t>
            </a:r>
            <a:endParaRPr lang="ko-KR" altLang="en-US" sz="11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07DBB4F-3551-4BB9-909B-F83A130AB5F8}"/>
              </a:ext>
            </a:extLst>
          </p:cNvPr>
          <p:cNvSpPr txBox="1"/>
          <p:nvPr/>
        </p:nvSpPr>
        <p:spPr>
          <a:xfrm>
            <a:off x="2639752" y="3188817"/>
            <a:ext cx="1188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ea typeface="Arial Unicode MS" panose="020B0604020202020204"/>
              </a:rPr>
              <a:t>Zookeeper</a:t>
            </a:r>
            <a:endParaRPr lang="ko-KR" altLang="en-US" sz="11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E4817CF6-E582-488B-9190-7FCE519602CD}"/>
              </a:ext>
            </a:extLst>
          </p:cNvPr>
          <p:cNvSpPr txBox="1"/>
          <p:nvPr/>
        </p:nvSpPr>
        <p:spPr>
          <a:xfrm>
            <a:off x="4838294" y="2029142"/>
            <a:ext cx="11880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ea typeface="Arial Unicode MS" panose="020B0604020202020204"/>
              </a:rPr>
              <a:t>Kafka Consumer</a:t>
            </a:r>
            <a:endParaRPr lang="ko-KR" altLang="en-US" sz="11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C55052F-9138-468E-96F0-152684E47CFA}"/>
              </a:ext>
            </a:extLst>
          </p:cNvPr>
          <p:cNvSpPr txBox="1"/>
          <p:nvPr/>
        </p:nvSpPr>
        <p:spPr>
          <a:xfrm>
            <a:off x="4840939" y="1766289"/>
            <a:ext cx="118535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ea typeface="Arial Unicode MS" panose="020B0604020202020204"/>
              </a:rPr>
              <a:t>Spark Streaming</a:t>
            </a:r>
            <a:endParaRPr lang="ko-KR" altLang="en-US" sz="110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AFDD16D-6088-42F8-9714-A9DD4B9A9167}"/>
              </a:ext>
            </a:extLst>
          </p:cNvPr>
          <p:cNvSpPr txBox="1"/>
          <p:nvPr/>
        </p:nvSpPr>
        <p:spPr>
          <a:xfrm>
            <a:off x="4840939" y="1504674"/>
            <a:ext cx="11880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ea typeface="Arial Unicode MS" panose="020B0604020202020204"/>
              </a:rPr>
              <a:t>Elasticsearch</a:t>
            </a:r>
            <a:endParaRPr lang="ko-KR" altLang="en-US" sz="11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DC94AAA-D5F4-4A93-8787-0892F7D7F085}"/>
              </a:ext>
            </a:extLst>
          </p:cNvPr>
          <p:cNvSpPr txBox="1"/>
          <p:nvPr/>
        </p:nvSpPr>
        <p:spPr>
          <a:xfrm>
            <a:off x="5283253" y="2474565"/>
            <a:ext cx="655725" cy="261610"/>
          </a:xfrm>
          <a:prstGeom prst="rect">
            <a:avLst/>
          </a:prstGeom>
          <a:solidFill>
            <a:schemeClr val="lt1"/>
          </a:solidFill>
        </p:spPr>
        <p:txBody>
          <a:bodyPr wrap="square" lIns="36000" rIns="36000" rtlCol="0">
            <a:spAutoFit/>
          </a:bodyPr>
          <a:lstStyle/>
          <a:p>
            <a:r>
              <a:rPr kumimoji="1" lang="en-US" altLang="ko-Kore-KR" sz="11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MariaDB</a:t>
            </a:r>
            <a:endParaRPr kumimoji="1" lang="ko-Kore-KR" altLang="en-US" sz="11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19" name="그래픽 218" descr="상자">
            <a:extLst>
              <a:ext uri="{FF2B5EF4-FFF2-40B4-BE49-F238E27FC236}">
                <a16:creationId xmlns:a16="http://schemas.microsoft.com/office/drawing/2014/main" id="{8BE8BC4C-5816-4CA1-A16A-BDB159734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1058" y="2541619"/>
            <a:ext cx="555813" cy="555813"/>
          </a:xfrm>
          <a:prstGeom prst="rect">
            <a:avLst/>
          </a:prstGeom>
        </p:spPr>
      </p:pic>
      <p:sp>
        <p:nvSpPr>
          <p:cNvPr id="224" name="TextBox 223">
            <a:extLst>
              <a:ext uri="{FF2B5EF4-FFF2-40B4-BE49-F238E27FC236}">
                <a16:creationId xmlns:a16="http://schemas.microsoft.com/office/drawing/2014/main" id="{B24BBFE8-03B8-4E84-97D6-E0150A30B7E8}"/>
              </a:ext>
            </a:extLst>
          </p:cNvPr>
          <p:cNvSpPr txBox="1"/>
          <p:nvPr/>
        </p:nvSpPr>
        <p:spPr>
          <a:xfrm>
            <a:off x="5434332" y="1243959"/>
            <a:ext cx="5940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ea typeface="Arial Unicode MS" panose="020B0604020202020204"/>
              </a:rPr>
              <a:t>Web</a:t>
            </a:r>
            <a:endParaRPr lang="ko-KR" altLang="en-US" sz="1100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ECB8535D-EAB4-4AA2-818D-ECBE97FC90A5}"/>
              </a:ext>
            </a:extLst>
          </p:cNvPr>
          <p:cNvSpPr txBox="1"/>
          <p:nvPr/>
        </p:nvSpPr>
        <p:spPr>
          <a:xfrm>
            <a:off x="4839976" y="1243064"/>
            <a:ext cx="5940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ea typeface="Arial Unicode MS" panose="020B0604020202020204"/>
              </a:rPr>
              <a:t>Kibana</a:t>
            </a:r>
            <a:endParaRPr lang="ko-KR" altLang="en-US" sz="11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7FE0310-0D3E-4873-B370-1892BB33C941}"/>
              </a:ext>
            </a:extLst>
          </p:cNvPr>
          <p:cNvSpPr txBox="1"/>
          <p:nvPr/>
        </p:nvSpPr>
        <p:spPr>
          <a:xfrm>
            <a:off x="760782" y="1940239"/>
            <a:ext cx="900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ea typeface="Arial Unicode MS" panose="020B0604020202020204"/>
              </a:rPr>
              <a:t>Kafka Producer</a:t>
            </a:r>
            <a:endParaRPr lang="ko-KR" altLang="en-US" sz="1100" dirty="0"/>
          </a:p>
        </p:txBody>
      </p: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6EF9CDA4-0C4A-47C3-8C82-AF68BA0CC5FF}"/>
              </a:ext>
            </a:extLst>
          </p:cNvPr>
          <p:cNvSpPr/>
          <p:nvPr/>
        </p:nvSpPr>
        <p:spPr>
          <a:xfrm>
            <a:off x="1328570" y="2826515"/>
            <a:ext cx="36000" cy="1080000"/>
          </a:xfrm>
          <a:prstGeom prst="upArrow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669F6ED-5365-4234-85F3-318CE31CDA4F}"/>
              </a:ext>
            </a:extLst>
          </p:cNvPr>
          <p:cNvSpPr/>
          <p:nvPr/>
        </p:nvSpPr>
        <p:spPr>
          <a:xfrm>
            <a:off x="1687605" y="2152167"/>
            <a:ext cx="936000" cy="360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화살표: 오른쪽 225">
            <a:extLst>
              <a:ext uri="{FF2B5EF4-FFF2-40B4-BE49-F238E27FC236}">
                <a16:creationId xmlns:a16="http://schemas.microsoft.com/office/drawing/2014/main" id="{68522CC2-230E-423E-A2A9-9BA920FC294E}"/>
              </a:ext>
            </a:extLst>
          </p:cNvPr>
          <p:cNvSpPr/>
          <p:nvPr/>
        </p:nvSpPr>
        <p:spPr>
          <a:xfrm>
            <a:off x="3859131" y="2123438"/>
            <a:ext cx="936000" cy="360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위쪽/아래쪽 22">
            <a:extLst>
              <a:ext uri="{FF2B5EF4-FFF2-40B4-BE49-F238E27FC236}">
                <a16:creationId xmlns:a16="http://schemas.microsoft.com/office/drawing/2014/main" id="{5D63340B-DD1C-4DC7-8B32-31DD0E608595}"/>
              </a:ext>
            </a:extLst>
          </p:cNvPr>
          <p:cNvSpPr/>
          <p:nvPr/>
        </p:nvSpPr>
        <p:spPr>
          <a:xfrm>
            <a:off x="3207931" y="2407741"/>
            <a:ext cx="36000" cy="504000"/>
          </a:xfrm>
          <a:prstGeom prst="upDownArrow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EFF750-4757-41DD-BAD3-8EC77A104C23}"/>
              </a:ext>
            </a:extLst>
          </p:cNvPr>
          <p:cNvSpPr txBox="1"/>
          <p:nvPr/>
        </p:nvSpPr>
        <p:spPr>
          <a:xfrm>
            <a:off x="730980" y="2755052"/>
            <a:ext cx="684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tcp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/9990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F48CB38-0CAB-4143-8253-EA41BAD3FBAA}"/>
              </a:ext>
            </a:extLst>
          </p:cNvPr>
          <p:cNvSpPr txBox="1"/>
          <p:nvPr/>
        </p:nvSpPr>
        <p:spPr>
          <a:xfrm>
            <a:off x="2064850" y="2144954"/>
            <a:ext cx="684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tcp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/9092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E3BC965-9401-4DE5-8F42-E5D13096CD8E}"/>
              </a:ext>
            </a:extLst>
          </p:cNvPr>
          <p:cNvSpPr txBox="1"/>
          <p:nvPr/>
        </p:nvSpPr>
        <p:spPr>
          <a:xfrm>
            <a:off x="2627745" y="2690085"/>
            <a:ext cx="684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tcp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/2181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2D0605-F254-40AD-B926-FB075D37D202}"/>
              </a:ext>
            </a:extLst>
          </p:cNvPr>
          <p:cNvSpPr txBox="1"/>
          <p:nvPr/>
        </p:nvSpPr>
        <p:spPr>
          <a:xfrm>
            <a:off x="3790713" y="2121544"/>
            <a:ext cx="684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tcp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/9092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739D60A-B125-409A-A232-4350760A6022}"/>
              </a:ext>
            </a:extLst>
          </p:cNvPr>
          <p:cNvSpPr txBox="1"/>
          <p:nvPr/>
        </p:nvSpPr>
        <p:spPr>
          <a:xfrm>
            <a:off x="1534725" y="855838"/>
            <a:ext cx="9157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[1</a:t>
            </a:r>
            <a:r>
              <a:rPr kumimoji="1" lang="en-US" altLang="ko-KR" sz="600" dirty="0">
                <a:solidFill>
                  <a:srgbClr val="0070C0"/>
                </a:solidFill>
              </a:rPr>
              <a:t>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3386C33-10A0-4D0D-B4A1-DD6ADAA98185}"/>
              </a:ext>
            </a:extLst>
          </p:cNvPr>
          <p:cNvSpPr txBox="1"/>
          <p:nvPr/>
        </p:nvSpPr>
        <p:spPr>
          <a:xfrm>
            <a:off x="3352481" y="1571765"/>
            <a:ext cx="9157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[2</a:t>
            </a:r>
            <a:r>
              <a:rPr kumimoji="1" lang="en-US" altLang="ko-KR" sz="600" dirty="0">
                <a:solidFill>
                  <a:srgbClr val="0070C0"/>
                </a:solidFill>
              </a:rPr>
              <a:t>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81D66515-796B-4E88-8F1D-FC23E5AD2B03}"/>
              </a:ext>
            </a:extLst>
          </p:cNvPr>
          <p:cNvSpPr txBox="1"/>
          <p:nvPr/>
        </p:nvSpPr>
        <p:spPr>
          <a:xfrm>
            <a:off x="3678207" y="2849273"/>
            <a:ext cx="9157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[3</a:t>
            </a:r>
            <a:r>
              <a:rPr kumimoji="1" lang="en-US" altLang="ko-KR" sz="600" dirty="0">
                <a:solidFill>
                  <a:srgbClr val="0070C0"/>
                </a:solidFill>
              </a:rPr>
              <a:t>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46327B4-51DE-4DC9-A49B-0C9EBA4B0879}"/>
              </a:ext>
            </a:extLst>
          </p:cNvPr>
          <p:cNvSpPr txBox="1"/>
          <p:nvPr/>
        </p:nvSpPr>
        <p:spPr>
          <a:xfrm>
            <a:off x="5831514" y="861483"/>
            <a:ext cx="9157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[4</a:t>
            </a:r>
            <a:r>
              <a:rPr kumimoji="1" lang="en-US" altLang="ko-KR" sz="600" dirty="0">
                <a:solidFill>
                  <a:srgbClr val="0070C0"/>
                </a:solidFill>
              </a:rPr>
              <a:t>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40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9427</TotalTime>
  <Words>210</Words>
  <Application>Microsoft Office PowerPoint</Application>
  <PresentationFormat>사용자 지정</PresentationFormat>
  <Paragraphs>63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Arial Unicode MS</vt:lpstr>
      <vt:lpstr>Batang</vt:lpstr>
      <vt:lpstr>Arial</vt:lpstr>
      <vt:lpstr>Calibri</vt:lpstr>
      <vt:lpstr>Calibri Light</vt:lpstr>
      <vt:lpstr>Impact</vt:lpstr>
      <vt:lpstr>Imprint MT Shadow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박현준</dc:creator>
  <cp:lastModifiedBy>baeseonghun</cp:lastModifiedBy>
  <cp:revision>68</cp:revision>
  <dcterms:created xsi:type="dcterms:W3CDTF">2020-08-13T06:23:53Z</dcterms:created>
  <dcterms:modified xsi:type="dcterms:W3CDTF">2020-08-29T08:22:58Z</dcterms:modified>
</cp:coreProperties>
</file>