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5"/>
  </p:notesMasterIdLst>
  <p:sldIdLst>
    <p:sldId id="256" r:id="rId4"/>
    <p:sldId id="258" r:id="rId5"/>
    <p:sldId id="265" r:id="rId6"/>
    <p:sldId id="259" r:id="rId7"/>
    <p:sldId id="260" r:id="rId8"/>
    <p:sldId id="261" r:id="rId9"/>
    <p:sldId id="263" r:id="rId10"/>
    <p:sldId id="264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7" r:id="rId19"/>
    <p:sldId id="273" r:id="rId20"/>
    <p:sldId id="274" r:id="rId21"/>
    <p:sldId id="275" r:id="rId22"/>
    <p:sldId id="285" r:id="rId23"/>
    <p:sldId id="276" r:id="rId24"/>
    <p:sldId id="278" r:id="rId25"/>
    <p:sldId id="279" r:id="rId26"/>
    <p:sldId id="280" r:id="rId27"/>
    <p:sldId id="282" r:id="rId28"/>
    <p:sldId id="303" r:id="rId29"/>
    <p:sldId id="284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286" r:id="rId40"/>
    <p:sldId id="288" r:id="rId41"/>
    <p:sldId id="291" r:id="rId42"/>
    <p:sldId id="293" r:id="rId43"/>
    <p:sldId id="28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99" autoAdjust="0"/>
  </p:normalViewPr>
  <p:slideViewPr>
    <p:cSldViewPr>
      <p:cViewPr>
        <p:scale>
          <a:sx n="60" d="100"/>
          <a:sy n="60" d="100"/>
        </p:scale>
        <p:origin x="-15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0DC2B-016A-47EA-BD44-C639A2D9AEF1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B3CE5-A8FC-40D7-AC47-D3262106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1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34A5C-CC9B-4701-9FE7-6970DA2389D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4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co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giua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chuoi</a:t>
            </a:r>
            <a:r>
              <a:rPr lang="en-US" baseline="0" dirty="0" smtClean="0"/>
              <a:t> . Chung ta se bat </a:t>
            </a:r>
            <a:r>
              <a:rPr lang="en-US" baseline="0" dirty="0" err="1" smtClean="0"/>
              <a:t>dau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tong do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tap hop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98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 day </a:t>
            </a:r>
            <a:r>
              <a:rPr lang="en-US" dirty="0" err="1" smtClean="0"/>
              <a:t>chung</a:t>
            </a:r>
            <a:r>
              <a:rPr lang="en-US" dirty="0" smtClean="0"/>
              <a:t> ta </a:t>
            </a:r>
            <a:r>
              <a:rPr lang="en-US" dirty="0" err="1" smtClean="0"/>
              <a:t>tinh</a:t>
            </a:r>
            <a:r>
              <a:rPr lang="en-US" dirty="0" smtClean="0"/>
              <a:t> tong</a:t>
            </a:r>
            <a:r>
              <a:rPr lang="en-US" baseline="0" dirty="0" smtClean="0"/>
              <a:t>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.</a:t>
            </a:r>
          </a:p>
          <a:p>
            <a:r>
              <a:rPr lang="en-US" baseline="0" dirty="0" smtClean="0"/>
              <a:t>Tong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A1  se bang so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A1,A2  +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A1,A3 +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A1,4</a:t>
            </a:r>
          </a:p>
          <a:p>
            <a:r>
              <a:rPr lang="en-US" baseline="0" dirty="0" err="1" smtClean="0"/>
              <a:t>Ap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de cap o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. Chung ta se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hinh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Ap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83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7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34A5C-CC9B-4701-9FE7-6970DA2389DD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45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34A5C-CC9B-4701-9FE7-6970DA2389D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45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34A5C-CC9B-4701-9FE7-6970DA2389D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4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34A5C-CC9B-4701-9FE7-6970DA2389D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45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Thuat</a:t>
            </a:r>
            <a:r>
              <a:rPr lang="en-US" dirty="0" smtClean="0"/>
              <a:t> </a:t>
            </a:r>
            <a:r>
              <a:rPr lang="en-US" dirty="0" err="1" smtClean="0"/>
              <a:t>toan</a:t>
            </a:r>
            <a:r>
              <a:rPr lang="en-US" baseline="0" dirty="0" smtClean="0"/>
              <a:t> sap </a:t>
            </a:r>
            <a:r>
              <a:rPr lang="en-US" baseline="0" dirty="0" err="1" smtClean="0"/>
              <a:t>xep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tieu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nhung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tieu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 co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sap </a:t>
            </a:r>
            <a:r>
              <a:rPr lang="en-US" baseline="0" dirty="0" err="1" smtClean="0"/>
              <a:t>xep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</a:t>
            </a:r>
            <a:r>
              <a:rPr lang="en-US" baseline="0" dirty="0" smtClean="0"/>
              <a:t>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04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</a:t>
            </a:r>
            <a:r>
              <a:rPr lang="en-US" baseline="0" dirty="0" smtClean="0"/>
              <a:t> score: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baseline="0" dirty="0" smtClean="0"/>
          </a:p>
          <a:p>
            <a:r>
              <a:rPr lang="en-US" baseline="0" dirty="0" err="1" smtClean="0"/>
              <a:t>Tinh</a:t>
            </a:r>
            <a:r>
              <a:rPr lang="en-US" baseline="0" dirty="0" smtClean="0"/>
              <a:t> tong so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tap hop</a:t>
            </a:r>
          </a:p>
          <a:p>
            <a:r>
              <a:rPr lang="en-US" baseline="0" dirty="0" smtClean="0"/>
              <a:t>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bieu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chuoi</a:t>
            </a:r>
            <a:r>
              <a:rPr lang="en-US" baseline="0" dirty="0" smtClean="0"/>
              <a:t>, diem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chuoi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dung can </a:t>
            </a:r>
            <a:r>
              <a:rPr lang="en-US" baseline="0" dirty="0" err="1" smtClean="0"/>
              <a:t>giong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.</a:t>
            </a:r>
          </a:p>
          <a:p>
            <a:r>
              <a:rPr lang="en-US" baseline="0" dirty="0" err="1" smtClean="0"/>
              <a:t>Dau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se chia </a:t>
            </a:r>
            <a:r>
              <a:rPr lang="en-US" baseline="0" dirty="0" err="1" smtClean="0"/>
              <a:t>chuoi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mot tap hop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goi</a:t>
            </a:r>
            <a:r>
              <a:rPr lang="en-US" baseline="0" dirty="0" smtClean="0"/>
              <a:t> la S1 ,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chuoi</a:t>
            </a:r>
            <a:r>
              <a:rPr lang="en-US" baseline="0" dirty="0" smtClean="0"/>
              <a:t> mot </a:t>
            </a:r>
            <a:r>
              <a:rPr lang="en-US" baseline="0" dirty="0" err="1" smtClean="0"/>
              <a:t>cach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42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 so </a:t>
            </a:r>
            <a:r>
              <a:rPr lang="en-US" dirty="0" err="1" smtClean="0"/>
              <a:t>phan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giua</a:t>
            </a:r>
            <a:r>
              <a:rPr lang="en-US" dirty="0" smtClean="0"/>
              <a:t> 2 tap</a:t>
            </a:r>
            <a:r>
              <a:rPr lang="en-US" baseline="0" dirty="0" smtClean="0"/>
              <a:t> hop , o day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 co 9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endParaRPr lang="en-US" baseline="0" dirty="0" smtClean="0"/>
          </a:p>
          <a:p>
            <a:r>
              <a:rPr lang="en-US" baseline="0" dirty="0" smtClean="0"/>
              <a:t>Tim so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hoi </a:t>
            </a:r>
            <a:r>
              <a:rPr lang="en-US" baseline="0" dirty="0" err="1" smtClean="0"/>
              <a:t>giua</a:t>
            </a:r>
            <a:r>
              <a:rPr lang="en-US" baseline="0" dirty="0" smtClean="0"/>
              <a:t> 2 tap hop , o day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 31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56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 le </a:t>
            </a:r>
            <a:r>
              <a:rPr lang="en-US" dirty="0" err="1" smtClean="0"/>
              <a:t>giua</a:t>
            </a:r>
            <a:r>
              <a:rPr lang="en-US" dirty="0" smtClean="0"/>
              <a:t> so </a:t>
            </a:r>
            <a:r>
              <a:rPr lang="en-US" dirty="0" err="1" smtClean="0"/>
              <a:t>phan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so </a:t>
            </a:r>
            <a:r>
              <a:rPr lang="en-US" dirty="0" err="1" smtClean="0"/>
              <a:t>phan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hoi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2 tap hop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B3CE5-A8FC-40D7-AC47-D32621068A3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7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8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8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3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544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96872"/>
            <a:ext cx="7290054" cy="9096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1371600"/>
            <a:ext cx="7290055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Advance database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453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3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746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81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061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01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470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00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57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16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5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2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16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64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96872"/>
            <a:ext cx="7290054" cy="9096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371600"/>
            <a:ext cx="7290055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Advance database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3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7413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6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92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099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23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210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8851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167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62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73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8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6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2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1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BA22-C3E1-4020-AB2C-F91EAFCFFA1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2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CBA22-C3E1-4020-AB2C-F91EAFCFFA1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78A65-0C2C-44C4-A089-91EC2A1B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0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137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1739900"/>
            <a:ext cx="7290055" cy="45694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8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90298CD5-6C1E-4009-B41F-6DF62E31D3BE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8/13/2015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2929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7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137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39900"/>
            <a:ext cx="7290055" cy="45694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90298CD5-6C1E-4009-B41F-6DF62E31D3BE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8/13/2015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2929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47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9.png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9.png"/><Relationship Id="rId4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7.jpeg"/><Relationship Id="rId5" Type="http://schemas.openxmlformats.org/officeDocument/2006/relationships/image" Target="../media/image16.jpe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77018"/>
            <a:ext cx="8077200" cy="1470025"/>
          </a:xfrm>
        </p:spPr>
        <p:txBody>
          <a:bodyPr/>
          <a:lstStyle/>
          <a:p>
            <a:r>
              <a:rPr lang="en-US" dirty="0" smtClean="0"/>
              <a:t>Q&amp;A </a:t>
            </a:r>
            <a:r>
              <a:rPr lang="en-US" dirty="0" smtClean="0"/>
              <a:t>PLATFORM FOR EDUCATORS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5029200"/>
            <a:ext cx="5943600" cy="14478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Supervisor: </a:t>
            </a:r>
            <a:r>
              <a:rPr lang="en-US" sz="2400" b="1" dirty="0" smtClean="0">
                <a:solidFill>
                  <a:schemeClr val="tx1"/>
                </a:solidFill>
              </a:rPr>
              <a:t>Mr. Nguyen Huy Hung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Team members: </a:t>
            </a:r>
            <a:r>
              <a:rPr lang="en-US" sz="2400" b="1" dirty="0" smtClean="0">
                <a:solidFill>
                  <a:schemeClr val="tx1"/>
                </a:solidFill>
              </a:rPr>
              <a:t>Kha Hoang Minh</a:t>
            </a:r>
            <a:r>
              <a:rPr lang="en-US" sz="2400" dirty="0" smtClean="0">
                <a:solidFill>
                  <a:schemeClr val="tx1"/>
                </a:solidFill>
              </a:rPr>
              <a:t> (Leader)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		          </a:t>
            </a:r>
            <a:r>
              <a:rPr lang="en-US" sz="2400" b="1" dirty="0" smtClean="0">
                <a:solidFill>
                  <a:schemeClr val="tx1"/>
                </a:solidFill>
              </a:rPr>
              <a:t>Truong Nhu Khang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Minh\Desktop\Education (1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38"/>
          <a:stretch/>
        </p:blipFill>
        <p:spPr bwMode="auto">
          <a:xfrm>
            <a:off x="0" y="0"/>
            <a:ext cx="9144000" cy="30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5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8245" y="1438101"/>
            <a:ext cx="6073555" cy="508334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600" dirty="0" smtClean="0"/>
              <a:t>  </a:t>
            </a:r>
            <a:r>
              <a:rPr lang="en-US" altLang="en-US" sz="3600" dirty="0" smtClean="0"/>
              <a:t>Suggests questions, articles, materials for teachers and students via news feed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3600" dirty="0"/>
              <a:t> </a:t>
            </a:r>
            <a:r>
              <a:rPr lang="en-US" altLang="en-US" sz="3600" dirty="0" smtClean="0"/>
              <a:t>Supports real time discussion and real time notification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3600" dirty="0" smtClean="0"/>
              <a:t> Suggests mergeable questions to teacher</a:t>
            </a:r>
          </a:p>
        </p:txBody>
      </p:sp>
      <p:pic>
        <p:nvPicPr>
          <p:cNvPr id="7170" name="Picture 2" descr="C:\Users\Minh\Desktop\0613-news-feed_y3yta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47800"/>
            <a:ext cx="2286000" cy="152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Minh\Desktop\realtim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4" t="5841" b="12108"/>
          <a:stretch/>
        </p:blipFill>
        <p:spPr bwMode="auto">
          <a:xfrm>
            <a:off x="6671733" y="3125907"/>
            <a:ext cx="2074333" cy="127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Minh\Desktop\merge-logo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4" r="26500"/>
          <a:stretch/>
        </p:blipFill>
        <p:spPr bwMode="auto">
          <a:xfrm>
            <a:off x="5926666" y="4671483"/>
            <a:ext cx="1557867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7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features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8245" y="1438101"/>
            <a:ext cx="6530755" cy="508334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sz="3600" dirty="0" smtClean="0"/>
              <a:t> Posts and manages questions or articles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3600" dirty="0"/>
              <a:t> </a:t>
            </a:r>
            <a:r>
              <a:rPr lang="en-US" altLang="en-US" sz="3600" dirty="0" smtClean="0"/>
              <a:t>Answers a question or reply  an article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3600" dirty="0"/>
              <a:t> </a:t>
            </a:r>
            <a:r>
              <a:rPr lang="en-US" altLang="en-US" sz="3600" dirty="0" smtClean="0"/>
              <a:t>Accepts an answer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3600" dirty="0"/>
              <a:t> </a:t>
            </a:r>
            <a:r>
              <a:rPr lang="en-US" altLang="en-US" sz="3600" dirty="0" smtClean="0"/>
              <a:t>Requires answers for question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3600" dirty="0" smtClean="0"/>
              <a:t> Follows teachers</a:t>
            </a:r>
          </a:p>
        </p:txBody>
      </p:sp>
    </p:spTree>
    <p:extLst>
      <p:ext uri="{BB962C8B-B14F-4D97-AF65-F5344CB8AC3E}">
        <p14:creationId xmlns:p14="http://schemas.microsoft.com/office/powerpoint/2010/main" val="16650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0" y="1447800"/>
            <a:ext cx="6530755" cy="508334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600" dirty="0" smtClean="0"/>
              <a:t> </a:t>
            </a:r>
            <a:r>
              <a:rPr lang="en-US" altLang="en-US" sz="3600" dirty="0" smtClean="0"/>
              <a:t>Creates and manage classrooms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3600" dirty="0" smtClean="0"/>
              <a:t> Uploads materials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3600" dirty="0"/>
              <a:t> </a:t>
            </a:r>
            <a:r>
              <a:rPr lang="en-US" altLang="en-US" sz="3600" dirty="0" smtClean="0"/>
              <a:t>Invites students to join a classroom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3600" dirty="0" smtClean="0"/>
              <a:t> Invites teachers to answer an question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3600" dirty="0"/>
              <a:t> </a:t>
            </a:r>
            <a:r>
              <a:rPr lang="en-US" altLang="en-US" sz="3600" dirty="0" smtClean="0"/>
              <a:t>Merges questions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3600" dirty="0"/>
              <a:t> </a:t>
            </a:r>
            <a:r>
              <a:rPr lang="en-US" altLang="en-US" sz="3600" dirty="0" smtClean="0"/>
              <a:t>Track students’ question</a:t>
            </a:r>
          </a:p>
        </p:txBody>
      </p:sp>
      <p:pic>
        <p:nvPicPr>
          <p:cNvPr id="5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44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0" y="1447800"/>
            <a:ext cx="6530755" cy="508334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sz="3600" dirty="0" smtClean="0"/>
              <a:t> Requests to join a classroom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3600" dirty="0"/>
              <a:t> </a:t>
            </a:r>
            <a:r>
              <a:rPr lang="en-US" altLang="en-US" sz="3600" dirty="0" smtClean="0"/>
              <a:t>Creates folder to store material online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2192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25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71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DEMONSTRATION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3645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</a:t>
            </a:r>
            <a:r>
              <a:rPr lang="en-US" dirty="0" smtClean="0"/>
              <a:t>feed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593" y="1981200"/>
            <a:ext cx="1447800" cy="1447800"/>
          </a:xfrm>
          <a:prstGeom prst="rect">
            <a:avLst/>
          </a:prstGeom>
        </p:spPr>
      </p:pic>
      <p:pic>
        <p:nvPicPr>
          <p:cNvPr id="6" name="Picture 2" descr="C:\Users\Minh\Desktop\0613-news-feed_y3yta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57"/>
          <a:stretch/>
        </p:blipFill>
        <p:spPr bwMode="auto">
          <a:xfrm>
            <a:off x="4284092" y="2107168"/>
            <a:ext cx="1684867" cy="132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2800" y="99000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88560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Minh\Desktop\redis_logo-600x50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5067300"/>
            <a:ext cx="1379537" cy="116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wn Arrow 2"/>
          <p:cNvSpPr/>
          <p:nvPr/>
        </p:nvSpPr>
        <p:spPr>
          <a:xfrm>
            <a:off x="1957460" y="3885604"/>
            <a:ext cx="152400" cy="118169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393493" y="3885605"/>
            <a:ext cx="152400" cy="118169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1895" y="4091730"/>
            <a:ext cx="18954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Load </a:t>
            </a:r>
            <a:br>
              <a:rPr lang="en-US" sz="2200" dirty="0" smtClean="0"/>
            </a:br>
            <a:r>
              <a:rPr lang="en-US" sz="2200" dirty="0" smtClean="0"/>
              <a:t>list of questions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8873" y="3922454"/>
            <a:ext cx="18008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/>
              <a:t>Update</a:t>
            </a:r>
            <a:br>
              <a:rPr lang="en-US" sz="2200" dirty="0" smtClean="0"/>
            </a:br>
            <a:r>
              <a:rPr lang="en-US" sz="2200" dirty="0" smtClean="0"/>
              <a:t>list of question</a:t>
            </a:r>
            <a:br>
              <a:rPr lang="en-US" sz="2200" dirty="0" smtClean="0"/>
            </a:br>
            <a:r>
              <a:rPr lang="en-US" sz="2200" dirty="0" smtClean="0"/>
              <a:t>every hour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33643" y="3390305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System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186684" y="3390305"/>
            <a:ext cx="187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News feed screen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322282" y="2638371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Student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353208" y="5509734"/>
            <a:ext cx="116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Teacher</a:t>
            </a:r>
            <a:endParaRPr lang="en-US" b="1" dirty="0"/>
          </a:p>
        </p:txBody>
      </p:sp>
      <p:sp>
        <p:nvSpPr>
          <p:cNvPr id="15" name="Right Arrow 14"/>
          <p:cNvSpPr/>
          <p:nvPr/>
        </p:nvSpPr>
        <p:spPr>
          <a:xfrm>
            <a:off x="3024447" y="2523616"/>
            <a:ext cx="1090353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20305907">
            <a:off x="6198632" y="1826549"/>
            <a:ext cx="7400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View</a:t>
            </a:r>
            <a:endParaRPr lang="en-US" sz="2200" dirty="0"/>
          </a:p>
        </p:txBody>
      </p:sp>
      <p:sp>
        <p:nvSpPr>
          <p:cNvPr id="20" name="Left Arrow 19"/>
          <p:cNvSpPr/>
          <p:nvPr/>
        </p:nvSpPr>
        <p:spPr>
          <a:xfrm rot="20410368">
            <a:off x="6059793" y="2211469"/>
            <a:ext cx="1141394" cy="160728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 rot="1770034">
            <a:off x="6065101" y="3599768"/>
            <a:ext cx="1141394" cy="160728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59323" y="2130118"/>
            <a:ext cx="1020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Display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 rot="1489233">
            <a:off x="6398331" y="3219074"/>
            <a:ext cx="7400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View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436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feed: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8245" y="1438101"/>
            <a:ext cx="7749955" cy="508334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sz="3600" dirty="0" smtClean="0"/>
              <a:t> Problems: How to display suitable questions for each individual user?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3600" dirty="0"/>
              <a:t> </a:t>
            </a:r>
            <a:r>
              <a:rPr lang="en-US" altLang="en-US" sz="3600" dirty="0" smtClean="0"/>
              <a:t>Solution: Evaluate question’s score base on the importance of a question. </a:t>
            </a:r>
          </a:p>
        </p:txBody>
      </p:sp>
    </p:spTree>
    <p:extLst>
      <p:ext uri="{BB962C8B-B14F-4D97-AF65-F5344CB8AC3E}">
        <p14:creationId xmlns:p14="http://schemas.microsoft.com/office/powerpoint/2010/main" val="182650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FEED: </a:t>
            </a:r>
            <a:r>
              <a:rPr lang="en-US" dirty="0"/>
              <a:t>Algorithm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73142" y="4323132"/>
            <a:ext cx="3982252" cy="463554"/>
          </a:xfrm>
          <a:prstGeom prst="rect">
            <a:avLst/>
          </a:prstGeom>
          <a:gradFill flip="none" rotWithShape="1">
            <a:gsLst>
              <a:gs pos="30000">
                <a:srgbClr val="FF9900">
                  <a:tint val="66000"/>
                  <a:satMod val="160000"/>
                  <a:lumMod val="65000"/>
                </a:srgbClr>
              </a:gs>
              <a:gs pos="69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08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2338379" y="2639983"/>
            <a:ext cx="381000" cy="45720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9291" y="2391529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Questions belong to joined classrooms or owned classrooms</a:t>
            </a:r>
            <a:endParaRPr lang="en-US" sz="2800" dirty="0"/>
          </a:p>
        </p:txBody>
      </p:sp>
      <p:sp>
        <p:nvSpPr>
          <p:cNvPr id="7" name="Chevron 6"/>
          <p:cNvSpPr/>
          <p:nvPr/>
        </p:nvSpPr>
        <p:spPr>
          <a:xfrm flipH="1">
            <a:off x="2338379" y="4364612"/>
            <a:ext cx="381000" cy="45720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9291" y="4116158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Questions belong to followed teachers</a:t>
            </a:r>
            <a:endParaRPr lang="en-US" sz="2800" dirty="0"/>
          </a:p>
        </p:txBody>
      </p:sp>
      <p:sp>
        <p:nvSpPr>
          <p:cNvPr id="11" name="Chevron 10"/>
          <p:cNvSpPr/>
          <p:nvPr/>
        </p:nvSpPr>
        <p:spPr>
          <a:xfrm flipH="1">
            <a:off x="2344735" y="6051192"/>
            <a:ext cx="381000" cy="45720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05646" y="6022816"/>
            <a:ext cx="548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Questions belong to user’s specialty</a:t>
            </a:r>
            <a:endParaRPr lang="en-US" sz="28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08245" y="1438102"/>
            <a:ext cx="8054755" cy="655792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sz="3600" dirty="0" smtClean="0"/>
              <a:t> Step 1: Separate questions into 3 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295" y="2563783"/>
            <a:ext cx="161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important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9535" y="6161036"/>
            <a:ext cx="148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7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FEED: </a:t>
            </a:r>
            <a:r>
              <a:rPr lang="en-US" dirty="0"/>
              <a:t>Algorithm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08245" y="1438102"/>
            <a:ext cx="7749955" cy="397209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sz="3600" dirty="0" smtClean="0"/>
              <a:t> Step 2: Calculate question’s score</a:t>
            </a:r>
          </a:p>
          <a:p>
            <a:pPr marL="0" indent="0">
              <a:buNone/>
            </a:pPr>
            <a:r>
              <a:rPr lang="en-US" altLang="en-US" sz="3400" dirty="0" smtClean="0"/>
              <a:t>    For each question in a group, question’s score is calculated based on:</a:t>
            </a:r>
          </a:p>
          <a:p>
            <a:pPr marL="0" indent="0">
              <a:buNone/>
            </a:pPr>
            <a:endParaRPr lang="en-US" altLang="en-US" sz="3400" dirty="0" smtClean="0"/>
          </a:p>
          <a:p>
            <a:pPr marL="0" indent="0">
              <a:buNone/>
            </a:pPr>
            <a:endParaRPr lang="en-US" altLang="en-US" sz="3400" dirty="0" smtClean="0"/>
          </a:p>
          <a:p>
            <a:pPr marL="0" indent="0">
              <a:buNone/>
            </a:pPr>
            <a:endParaRPr lang="en-US" altLang="en-US" sz="36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87879"/>
            <a:ext cx="7315200" cy="16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23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FEED: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08245" y="1438102"/>
            <a:ext cx="7749955" cy="397209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sz="3600" dirty="0" smtClean="0"/>
              <a:t> Step 3: Order questions by questions’ score (descending)</a:t>
            </a:r>
          </a:p>
          <a:p>
            <a:pPr marL="0" indent="0">
              <a:buNone/>
            </a:pPr>
            <a:endParaRPr lang="en-US" altLang="en-US" sz="3400" dirty="0" smtClean="0"/>
          </a:p>
          <a:p>
            <a:pPr marL="0" indent="0">
              <a:buNone/>
            </a:pPr>
            <a:endParaRPr lang="en-US" altLang="en-US" sz="3400" dirty="0" smtClean="0"/>
          </a:p>
          <a:p>
            <a:pPr marL="0" indent="0">
              <a:buNone/>
            </a:pP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072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1. Introduction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2. Scope 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3. Demonstration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4. Future plan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5. Q &amp; A </a:t>
            </a:r>
          </a:p>
        </p:txBody>
      </p:sp>
    </p:spTree>
    <p:extLst>
      <p:ext uri="{BB962C8B-B14F-4D97-AF65-F5344CB8AC3E}">
        <p14:creationId xmlns:p14="http://schemas.microsoft.com/office/powerpoint/2010/main" val="37576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FEED: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08245" y="1438102"/>
            <a:ext cx="7749955" cy="695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400" dirty="0" smtClean="0"/>
              <a:t>ARTICLES &amp; MATERIAL</a:t>
            </a:r>
            <a:endParaRPr lang="en-US" altLang="en-US" sz="3400" dirty="0" smtClean="0"/>
          </a:p>
          <a:p>
            <a:pPr marL="0" indent="0">
              <a:buNone/>
            </a:pPr>
            <a:endParaRPr lang="en-US" altLang="en-US" sz="3400" dirty="0" smtClean="0"/>
          </a:p>
          <a:p>
            <a:pPr marL="0" indent="0">
              <a:buNone/>
            </a:pPr>
            <a:endParaRPr lang="en-US" altLang="en-US" sz="3600" dirty="0" smtClean="0"/>
          </a:p>
        </p:txBody>
      </p:sp>
      <p:sp>
        <p:nvSpPr>
          <p:cNvPr id="4" name="Rectangle 3"/>
          <p:cNvSpPr/>
          <p:nvPr/>
        </p:nvSpPr>
        <p:spPr>
          <a:xfrm rot="16200000">
            <a:off x="73142" y="4065203"/>
            <a:ext cx="3982252" cy="463554"/>
          </a:xfrm>
          <a:prstGeom prst="rect">
            <a:avLst/>
          </a:prstGeom>
          <a:gradFill flip="none" rotWithShape="1">
            <a:gsLst>
              <a:gs pos="30000">
                <a:srgbClr val="FF9900">
                  <a:tint val="66000"/>
                  <a:satMod val="160000"/>
                  <a:lumMod val="65000"/>
                </a:srgbClr>
              </a:gs>
              <a:gs pos="69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08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2338379" y="2382054"/>
            <a:ext cx="381000" cy="45720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9291" y="2133600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Articles/Materials belong to followed teachers (order by date)</a:t>
            </a:r>
            <a:endParaRPr lang="en-US" sz="2800" dirty="0"/>
          </a:p>
        </p:txBody>
      </p:sp>
      <p:sp>
        <p:nvSpPr>
          <p:cNvPr id="7" name="Chevron 6"/>
          <p:cNvSpPr/>
          <p:nvPr/>
        </p:nvSpPr>
        <p:spPr>
          <a:xfrm flipH="1">
            <a:off x="2338379" y="4106683"/>
            <a:ext cx="381000" cy="45720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9291" y="3858229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Articles/Materials </a:t>
            </a:r>
            <a:r>
              <a:rPr lang="en-US" sz="2800" dirty="0" smtClean="0"/>
              <a:t>belong to </a:t>
            </a:r>
            <a:r>
              <a:rPr lang="en-US" sz="2800" dirty="0" smtClean="0"/>
              <a:t>user’s tags (order by date)</a:t>
            </a:r>
            <a:endParaRPr lang="en-US" sz="2800" dirty="0"/>
          </a:p>
        </p:txBody>
      </p:sp>
      <p:sp>
        <p:nvSpPr>
          <p:cNvPr id="9" name="Chevron 8"/>
          <p:cNvSpPr/>
          <p:nvPr/>
        </p:nvSpPr>
        <p:spPr>
          <a:xfrm flipH="1">
            <a:off x="2344735" y="5793263"/>
            <a:ext cx="381000" cy="45720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9291" y="5544809"/>
            <a:ext cx="5480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Articles/ Materials belong </a:t>
            </a:r>
            <a:r>
              <a:rPr lang="en-US" sz="2800" dirty="0" smtClean="0"/>
              <a:t>to user’s </a:t>
            </a:r>
            <a:r>
              <a:rPr lang="en-US" sz="2800" dirty="0"/>
              <a:t>specialty (order by date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01295" y="2305854"/>
            <a:ext cx="161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important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9535" y="5903107"/>
            <a:ext cx="148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9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96872"/>
            <a:ext cx="7613904" cy="9096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classroom and invite student</a:t>
            </a:r>
            <a:endParaRPr lang="en-US" dirty="0"/>
          </a:p>
        </p:txBody>
      </p:sp>
      <p:pic>
        <p:nvPicPr>
          <p:cNvPr id="4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" y="1561107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78270" y="3115414"/>
            <a:ext cx="1346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6" name="Right Arrow 5"/>
          <p:cNvSpPr/>
          <p:nvPr/>
        </p:nvSpPr>
        <p:spPr>
          <a:xfrm>
            <a:off x="2965632" y="2285007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69481" y="1876701"/>
            <a:ext cx="963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Create</a:t>
            </a:r>
            <a:endParaRPr lang="en-US" sz="2200" dirty="0"/>
          </a:p>
        </p:txBody>
      </p:sp>
      <p:pic>
        <p:nvPicPr>
          <p:cNvPr id="10242" name="Picture 2" descr="C:\Users\Minh\Desktop\ClassroomIconM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8" t="20525" r="10330" b="22160"/>
          <a:stretch/>
        </p:blipFill>
        <p:spPr bwMode="auto">
          <a:xfrm>
            <a:off x="5928360" y="1597984"/>
            <a:ext cx="2082056" cy="15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57642" y="3040559"/>
            <a:ext cx="3623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Classroom: </a:t>
            </a:r>
            <a:br>
              <a:rPr lang="en-US" sz="2200" b="1" dirty="0" smtClean="0"/>
            </a:br>
            <a:r>
              <a:rPr lang="en-US" sz="2200" b="1" dirty="0" smtClean="0"/>
              <a:t>C++ Programming Language</a:t>
            </a:r>
            <a:endParaRPr lang="en-US" sz="22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69656" y="2399307"/>
            <a:ext cx="25400" cy="1597587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3" name="Picture 3" descr="C:\Users\Minh\Desktop\Invite-Via-Emai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906" y="4185643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411925" y="2982523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502511" y="5252443"/>
            <a:ext cx="3561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Invitation (</a:t>
            </a:r>
            <a:r>
              <a:rPr lang="en-US" sz="2200" b="1" dirty="0" smtClean="0"/>
              <a:t>to join classroom)</a:t>
            </a:r>
            <a:endParaRPr lang="en-US" sz="2200" b="1" dirty="0"/>
          </a:p>
        </p:txBody>
      </p:sp>
      <p:sp>
        <p:nvSpPr>
          <p:cNvPr id="19" name="Right Arrow 18"/>
          <p:cNvSpPr/>
          <p:nvPr/>
        </p:nvSpPr>
        <p:spPr>
          <a:xfrm rot="1846484">
            <a:off x="2199496" y="3886237"/>
            <a:ext cx="1463630" cy="1262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887864">
            <a:off x="2639892" y="3403064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5660" y="3944853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ight Arrow 17"/>
          <p:cNvSpPr/>
          <p:nvPr/>
        </p:nvSpPr>
        <p:spPr>
          <a:xfrm>
            <a:off x="4959160" y="4552101"/>
            <a:ext cx="20102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82411" y="4185643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7250565" y="5640946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Student A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05642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96872"/>
            <a:ext cx="8071104" cy="909628"/>
          </a:xfrm>
        </p:spPr>
        <p:txBody>
          <a:bodyPr>
            <a:normAutofit/>
          </a:bodyPr>
          <a:lstStyle/>
          <a:p>
            <a:r>
              <a:rPr lang="en-US" sz="4500" dirty="0" smtClean="0"/>
              <a:t>Join classroom and request to join</a:t>
            </a:r>
            <a:endParaRPr lang="en-US" sz="4500" dirty="0"/>
          </a:p>
        </p:txBody>
      </p:sp>
      <p:sp>
        <p:nvSpPr>
          <p:cNvPr id="5" name="TextBox 4"/>
          <p:cNvSpPr txBox="1"/>
          <p:nvPr/>
        </p:nvSpPr>
        <p:spPr>
          <a:xfrm>
            <a:off x="1163030" y="2850453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sp>
        <p:nvSpPr>
          <p:cNvPr id="6" name="Right Arrow 5"/>
          <p:cNvSpPr/>
          <p:nvPr/>
        </p:nvSpPr>
        <p:spPr>
          <a:xfrm>
            <a:off x="2959777" y="2039083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9682" y="1630777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5166739" y="2890035"/>
            <a:ext cx="3601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Request to join </a:t>
            </a:r>
            <a:r>
              <a:rPr lang="en-US" sz="2200" b="1" dirty="0" smtClean="0"/>
              <a:t>classroom:</a:t>
            </a:r>
            <a:br>
              <a:rPr lang="en-US" sz="2200" b="1" dirty="0" smtClean="0"/>
            </a:br>
            <a:r>
              <a:rPr lang="en-US" sz="2200" b="1" dirty="0" smtClean="0"/>
              <a:t>Java programming language</a:t>
            </a:r>
            <a:endParaRPr lang="en-US" sz="2200" b="1" dirty="0"/>
          </a:p>
        </p:txBody>
      </p:sp>
      <p:pic>
        <p:nvPicPr>
          <p:cNvPr id="10243" name="Picture 3" descr="C:\Users\Minh\Desktop\Invite-Via-Em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051" y="3687637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386368" y="4770302"/>
            <a:ext cx="36523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Invitation </a:t>
            </a:r>
            <a:br>
              <a:rPr lang="en-US" sz="2200" b="1" dirty="0" smtClean="0"/>
            </a:br>
            <a:r>
              <a:rPr lang="en-US" sz="2200" b="1" dirty="0" smtClean="0"/>
              <a:t>(to join </a:t>
            </a:r>
            <a:br>
              <a:rPr lang="en-US" sz="2200" b="1" dirty="0" smtClean="0"/>
            </a:br>
            <a:r>
              <a:rPr lang="en-US" sz="2200" b="1" dirty="0" smtClean="0"/>
              <a:t>C++ programming language </a:t>
            </a:r>
            <a:br>
              <a:rPr lang="en-US" sz="2200" b="1" dirty="0" smtClean="0"/>
            </a:br>
            <a:r>
              <a:rPr lang="en-US" sz="2200" b="1" dirty="0" smtClean="0"/>
              <a:t>classroom)</a:t>
            </a:r>
            <a:endParaRPr lang="en-US" sz="2200" b="1" dirty="0"/>
          </a:p>
        </p:txBody>
      </p:sp>
      <p:sp>
        <p:nvSpPr>
          <p:cNvPr id="19" name="Right Arrow 18"/>
          <p:cNvSpPr/>
          <p:nvPr/>
        </p:nvSpPr>
        <p:spPr>
          <a:xfrm rot="1846484">
            <a:off x="2193641" y="3640313"/>
            <a:ext cx="1463630" cy="1262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887864">
            <a:off x="2544978" y="3278616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Accept</a:t>
            </a:r>
            <a:endParaRPr lang="en-US" sz="2200" dirty="0"/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605" y="133776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353" y="1337764"/>
            <a:ext cx="1414272" cy="152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5" y="473845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383666" y="6350913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3" name="Down Arrow 2"/>
          <p:cNvSpPr/>
          <p:nvPr/>
        </p:nvSpPr>
        <p:spPr>
          <a:xfrm>
            <a:off x="6816020" y="3670462"/>
            <a:ext cx="205273" cy="925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888962" y="3885560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24" name="Up Arrow 23"/>
          <p:cNvSpPr/>
          <p:nvPr/>
        </p:nvSpPr>
        <p:spPr>
          <a:xfrm>
            <a:off x="7088455" y="3638071"/>
            <a:ext cx="205273" cy="92586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308968" y="3910343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Accept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2977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96872"/>
            <a:ext cx="8071104" cy="909628"/>
          </a:xfrm>
        </p:spPr>
        <p:txBody>
          <a:bodyPr>
            <a:normAutofit/>
          </a:bodyPr>
          <a:lstStyle/>
          <a:p>
            <a:r>
              <a:rPr lang="en-US" sz="4500" dirty="0" smtClean="0"/>
              <a:t>create </a:t>
            </a:r>
            <a:r>
              <a:rPr lang="en-US" sz="4500" dirty="0" smtClean="0"/>
              <a:t>question</a:t>
            </a:r>
            <a:endParaRPr lang="en-US" sz="4500" dirty="0"/>
          </a:p>
        </p:txBody>
      </p:sp>
      <p:sp>
        <p:nvSpPr>
          <p:cNvPr id="4" name="TextBox 3"/>
          <p:cNvSpPr txBox="1"/>
          <p:nvPr/>
        </p:nvSpPr>
        <p:spPr>
          <a:xfrm>
            <a:off x="1193510" y="2956425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sp>
        <p:nvSpPr>
          <p:cNvPr id="5" name="Right Arrow 4"/>
          <p:cNvSpPr/>
          <p:nvPr/>
        </p:nvSpPr>
        <p:spPr>
          <a:xfrm>
            <a:off x="2965632" y="2064212"/>
            <a:ext cx="2505528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69481" y="1655906"/>
            <a:ext cx="963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Create</a:t>
            </a:r>
            <a:endParaRPr lang="en-US" sz="2200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605" y="1332413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9607" y="2895970"/>
            <a:ext cx="38549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Question</a:t>
            </a:r>
            <a:br>
              <a:rPr lang="en-US" sz="2200" b="1" dirty="0" smtClean="0"/>
            </a:br>
            <a:r>
              <a:rPr lang="en-US" sz="2200" b="1" dirty="0" smtClean="0"/>
              <a:t>(in Teacher A’s Java classroom)</a:t>
            </a:r>
            <a:endParaRPr lang="en-US" sz="2200" b="1" dirty="0"/>
          </a:p>
        </p:txBody>
      </p:sp>
      <p:pic>
        <p:nvPicPr>
          <p:cNvPr id="11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5" y="4617597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83665" y="6198513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13" name="Down Arrow 12"/>
          <p:cNvSpPr/>
          <p:nvPr/>
        </p:nvSpPr>
        <p:spPr>
          <a:xfrm>
            <a:off x="6931088" y="3646134"/>
            <a:ext cx="205273" cy="9258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136361" y="3893623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pic>
        <p:nvPicPr>
          <p:cNvPr id="1026" name="Picture 2" descr="C:\Users\Minh\Desktop\How-To-Get-On-Reality-TV-Common-Casting-Question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53" y="1105973"/>
            <a:ext cx="1610342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6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96872"/>
            <a:ext cx="7537704" cy="13033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ANSWER (REAL TIME), Accept AN ANSWER </a:t>
            </a:r>
            <a:br>
              <a:rPr lang="en-US" dirty="0" smtClean="0"/>
            </a:br>
            <a:r>
              <a:rPr lang="en-US" dirty="0" smtClean="0"/>
              <a:t>&amp; REQURIE</a:t>
            </a:r>
            <a:r>
              <a:rPr lang="en-US" dirty="0" smtClean="0"/>
              <a:t> answers</a:t>
            </a:r>
            <a:endParaRPr lang="en-US" dirty="0"/>
          </a:p>
        </p:txBody>
      </p:sp>
      <p:pic>
        <p:nvPicPr>
          <p:cNvPr id="4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210608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5350" y="3686997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pic>
        <p:nvPicPr>
          <p:cNvPr id="2050" name="Picture 2" descr="C:\Users\Minh\Desktop\polls_Bubble_5112_175635_answer_3_xlarg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202408"/>
            <a:ext cx="1666723" cy="1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41790" y="3655434"/>
            <a:ext cx="30983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An Answer</a:t>
            </a:r>
            <a:br>
              <a:rPr lang="en-US" sz="2200" b="1" dirty="0" smtClean="0"/>
            </a:br>
            <a:r>
              <a:rPr lang="en-US" sz="2200" b="1" dirty="0" smtClean="0"/>
              <a:t>(for Student A’s question)</a:t>
            </a:r>
            <a:endParaRPr lang="en-US" sz="2200" b="1" dirty="0"/>
          </a:p>
        </p:txBody>
      </p:sp>
      <p:sp>
        <p:nvSpPr>
          <p:cNvPr id="8" name="Right Arrow 7"/>
          <p:cNvSpPr/>
          <p:nvPr/>
        </p:nvSpPr>
        <p:spPr>
          <a:xfrm>
            <a:off x="2245748" y="2885764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89034" y="2479932"/>
            <a:ext cx="84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Leave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7075305" y="3663998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0400" y="2039986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5445934" y="2625716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89220" y="2219884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5660365" y="3074313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Accept</a:t>
            </a:r>
            <a:endParaRPr lang="en-US" sz="22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445934" y="3048000"/>
            <a:ext cx="1335652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14546" r="8246" b="20559"/>
          <a:stretch/>
        </p:blipFill>
        <p:spPr bwMode="auto">
          <a:xfrm>
            <a:off x="3277153" y="5257800"/>
            <a:ext cx="3032760" cy="88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ight Arrow 22"/>
          <p:cNvSpPr/>
          <p:nvPr/>
        </p:nvSpPr>
        <p:spPr>
          <a:xfrm rot="7451274">
            <a:off x="5586351" y="4698553"/>
            <a:ext cx="1463630" cy="1262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61307" y="4546223"/>
            <a:ext cx="19968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Require answers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482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invite another teacher</a:t>
            </a:r>
            <a:endParaRPr lang="en-US" dirty="0"/>
          </a:p>
        </p:txBody>
      </p:sp>
      <p:pic>
        <p:nvPicPr>
          <p:cNvPr id="4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" y="1681038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0109" y="3265366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6" name="Right Arrow 5"/>
          <p:cNvSpPr/>
          <p:nvPr/>
        </p:nvSpPr>
        <p:spPr>
          <a:xfrm>
            <a:off x="2245748" y="2379883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89034" y="1974051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Send</a:t>
            </a:r>
            <a:endParaRPr lang="en-US" sz="2200" dirty="0"/>
          </a:p>
        </p:txBody>
      </p:sp>
      <p:pic>
        <p:nvPicPr>
          <p:cNvPr id="8" name="Picture 3" descr="C:\Users\Minh\Desktop\Invite-Via-Emai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147" y="2013425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30068" y="3096090"/>
            <a:ext cx="3993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Invitation </a:t>
            </a:r>
            <a:br>
              <a:rPr lang="en-US" sz="2200" b="1" dirty="0" smtClean="0"/>
            </a:br>
            <a:r>
              <a:rPr lang="en-US" sz="2200" b="1" dirty="0" smtClean="0"/>
              <a:t>(to answer Nguyen A’s question)</a:t>
            </a:r>
            <a:endParaRPr lang="en-US" sz="2200" b="1" dirty="0"/>
          </a:p>
        </p:txBody>
      </p:sp>
      <p:sp>
        <p:nvSpPr>
          <p:cNvPr id="10" name="Right Arrow 9"/>
          <p:cNvSpPr/>
          <p:nvPr/>
        </p:nvSpPr>
        <p:spPr>
          <a:xfrm>
            <a:off x="5001740" y="2379883"/>
            <a:ext cx="1492433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03763" y="1974051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pic>
        <p:nvPicPr>
          <p:cNvPr id="12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87" y="1727675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77640" y="3308591"/>
            <a:ext cx="13018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B</a:t>
            </a:r>
            <a:endParaRPr lang="en-US" sz="2200" b="1" dirty="0"/>
          </a:p>
        </p:txBody>
      </p:sp>
      <p:pic>
        <p:nvPicPr>
          <p:cNvPr id="14" name="Picture 2" descr="C:\Users\Minh\Desktop\polls_Bubble_5112_175635_answer_3_xlarge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7" y="4178333"/>
            <a:ext cx="1666723" cy="1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012937" y="5631359"/>
            <a:ext cx="3159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An Answer</a:t>
            </a:r>
            <a:br>
              <a:rPr lang="en-US" sz="2200" b="1" dirty="0" smtClean="0"/>
            </a:br>
            <a:r>
              <a:rPr lang="en-US" sz="2200" b="1" dirty="0" smtClean="0"/>
              <a:t>(for Nguyen A’s question)</a:t>
            </a:r>
            <a:endParaRPr lang="en-US" sz="2200" b="1" dirty="0"/>
          </a:p>
        </p:txBody>
      </p:sp>
      <p:sp>
        <p:nvSpPr>
          <p:cNvPr id="16" name="Right Arrow 15"/>
          <p:cNvSpPr/>
          <p:nvPr/>
        </p:nvSpPr>
        <p:spPr>
          <a:xfrm rot="8916604">
            <a:off x="5462588" y="4237466"/>
            <a:ext cx="1463630" cy="1262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323213" y="4291295"/>
            <a:ext cx="84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Leave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857725" y="5718897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820" y="4094885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Left Arrow 19"/>
          <p:cNvSpPr/>
          <p:nvPr/>
        </p:nvSpPr>
        <p:spPr>
          <a:xfrm>
            <a:off x="2330068" y="4578798"/>
            <a:ext cx="1335652" cy="14338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41434" y="4174166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2612579" y="5028595"/>
            <a:ext cx="946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Accept</a:t>
            </a:r>
            <a:endParaRPr lang="en-US" sz="2200" dirty="0"/>
          </a:p>
        </p:txBody>
      </p:sp>
      <p:sp>
        <p:nvSpPr>
          <p:cNvPr id="23" name="Right Arrow 22"/>
          <p:cNvSpPr/>
          <p:nvPr/>
        </p:nvSpPr>
        <p:spPr>
          <a:xfrm>
            <a:off x="2408315" y="4843323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0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96872"/>
            <a:ext cx="7290054" cy="1074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Upload material –</a:t>
            </a:r>
            <a:br>
              <a:rPr lang="en-US" dirty="0" smtClean="0"/>
            </a:br>
            <a:r>
              <a:rPr lang="en-US" dirty="0" smtClean="0"/>
              <a:t>Add material to folder</a:t>
            </a:r>
            <a:endParaRPr lang="en-US" dirty="0"/>
          </a:p>
        </p:txBody>
      </p:sp>
      <p:pic>
        <p:nvPicPr>
          <p:cNvPr id="4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" y="1681038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0109" y="3265366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6" name="Right Arrow 5"/>
          <p:cNvSpPr/>
          <p:nvPr/>
        </p:nvSpPr>
        <p:spPr>
          <a:xfrm>
            <a:off x="2245748" y="2379883"/>
            <a:ext cx="133565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85377" y="1960200"/>
            <a:ext cx="10246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Upload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2719218" y="3096090"/>
            <a:ext cx="3214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Material</a:t>
            </a:r>
            <a:br>
              <a:rPr lang="en-US" sz="2200" b="1" dirty="0" smtClean="0"/>
            </a:br>
            <a:r>
              <a:rPr lang="en-US" sz="2200" b="1" dirty="0" smtClean="0"/>
              <a:t>(in Teacher A’s classroom)</a:t>
            </a:r>
            <a:endParaRPr lang="en-US" sz="2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096326" y="3251967"/>
            <a:ext cx="1317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Student A</a:t>
            </a:r>
            <a:endParaRPr lang="en-US" sz="2200" b="1" dirty="0"/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421" y="1627955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Minh\Downloads\1439458899_icon-55-document-tex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445" y="1627245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Left Arrow 23"/>
          <p:cNvSpPr/>
          <p:nvPr/>
        </p:nvSpPr>
        <p:spPr>
          <a:xfrm>
            <a:off x="5001740" y="2379883"/>
            <a:ext cx="1492433" cy="14338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904190" y="1920968"/>
            <a:ext cx="17243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Add to folder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681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28600"/>
            <a:ext cx="7290054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Merge questions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answer Multi questions </a:t>
            </a:r>
            <a:endParaRPr lang="en-US" dirty="0"/>
          </a:p>
        </p:txBody>
      </p:sp>
      <p:pic>
        <p:nvPicPr>
          <p:cNvPr id="7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38" y="145651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2908" y="3040838"/>
            <a:ext cx="1346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Teacher A</a:t>
            </a:r>
            <a:endParaRPr lang="en-US" sz="2200" b="1" dirty="0"/>
          </a:p>
        </p:txBody>
      </p:sp>
      <p:sp>
        <p:nvSpPr>
          <p:cNvPr id="9" name="Right Arrow 8"/>
          <p:cNvSpPr/>
          <p:nvPr/>
        </p:nvSpPr>
        <p:spPr>
          <a:xfrm>
            <a:off x="2228546" y="2155355"/>
            <a:ext cx="1886023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6600" y="1724468"/>
            <a:ext cx="19479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Select questions</a:t>
            </a:r>
            <a:endParaRPr lang="en-US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2" r="13910"/>
          <a:stretch/>
        </p:blipFill>
        <p:spPr bwMode="auto">
          <a:xfrm>
            <a:off x="4292129" y="1272799"/>
            <a:ext cx="1234440" cy="178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954851" y="3056078"/>
            <a:ext cx="19788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List of question</a:t>
            </a:r>
            <a:endParaRPr lang="en-US" sz="2200" b="1" dirty="0"/>
          </a:p>
        </p:txBody>
      </p:sp>
      <p:sp>
        <p:nvSpPr>
          <p:cNvPr id="13" name="Right Arrow 12"/>
          <p:cNvSpPr/>
          <p:nvPr/>
        </p:nvSpPr>
        <p:spPr>
          <a:xfrm>
            <a:off x="5689608" y="2275210"/>
            <a:ext cx="1379792" cy="1433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33726" y="1844323"/>
            <a:ext cx="9292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Merge</a:t>
            </a:r>
            <a:endParaRPr lang="en-US" sz="2200" dirty="0"/>
          </a:p>
        </p:txBody>
      </p:sp>
      <p:pic>
        <p:nvPicPr>
          <p:cNvPr id="3075" name="Picture 3" descr="C:\Users\Minh\Desktop\users_group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775" y="4065196"/>
            <a:ext cx="1488221" cy="148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Minh\Desktop\merge-logo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9" r="38782" b="29562"/>
          <a:stretch/>
        </p:blipFill>
        <p:spPr bwMode="auto">
          <a:xfrm rot="10800000">
            <a:off x="7397057" y="1468899"/>
            <a:ext cx="929641" cy="151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Minh\Desktop\polls_Bubble_5112_175635_answer_3_xlarge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943" y="4144241"/>
            <a:ext cx="1574793" cy="129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846177" y="5446722"/>
            <a:ext cx="2776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Answers/Merged note</a:t>
            </a:r>
            <a:br>
              <a:rPr lang="en-US" sz="2200" b="1" dirty="0" smtClean="0"/>
            </a:br>
            <a:r>
              <a:rPr lang="en-US" sz="2200" b="1" dirty="0" smtClean="0"/>
              <a:t>(for list of questions)</a:t>
            </a:r>
            <a:endParaRPr lang="en-US" sz="2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47936" y="4378420"/>
            <a:ext cx="888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Notify</a:t>
            </a:r>
            <a:endParaRPr lang="en-US" sz="2200" dirty="0"/>
          </a:p>
        </p:txBody>
      </p:sp>
      <p:sp>
        <p:nvSpPr>
          <p:cNvPr id="21" name="TextBox 20"/>
          <p:cNvSpPr txBox="1"/>
          <p:nvPr/>
        </p:nvSpPr>
        <p:spPr>
          <a:xfrm>
            <a:off x="7283417" y="3052072"/>
            <a:ext cx="11569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Merging</a:t>
            </a:r>
            <a:endParaRPr lang="en-US" sz="2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291874" y="5435571"/>
            <a:ext cx="19500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List of students</a:t>
            </a:r>
            <a:endParaRPr lang="en-US" sz="2200" b="1" dirty="0"/>
          </a:p>
        </p:txBody>
      </p:sp>
      <p:sp>
        <p:nvSpPr>
          <p:cNvPr id="23" name="Left Arrow 22"/>
          <p:cNvSpPr/>
          <p:nvPr/>
        </p:nvSpPr>
        <p:spPr>
          <a:xfrm>
            <a:off x="3529557" y="4809307"/>
            <a:ext cx="1379792" cy="14338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7955712">
            <a:off x="6907408" y="3857292"/>
            <a:ext cx="1062015" cy="1273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745115">
            <a:off x="4829407" y="3784143"/>
            <a:ext cx="1062015" cy="1273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509186" y="3632366"/>
            <a:ext cx="84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Leave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7627854" y="3705515"/>
            <a:ext cx="849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Leave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667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</a:t>
            </a:r>
            <a:r>
              <a:rPr lang="en-US" dirty="0" smtClean="0"/>
              <a:t>questions: ALGORITHM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08245" y="1438101"/>
            <a:ext cx="7749955" cy="5083349"/>
          </a:xfrm>
        </p:spPr>
        <p:txBody>
          <a:bodyPr>
            <a:normAutofit fontScale="8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sz="3600" dirty="0" smtClean="0"/>
              <a:t> Problems: </a:t>
            </a:r>
          </a:p>
          <a:p>
            <a:pPr marL="0" indent="0">
              <a:buNone/>
            </a:pPr>
            <a:r>
              <a:rPr lang="en-US" altLang="en-US" sz="3200" dirty="0" smtClean="0"/>
              <a:t>		Given set A of question title</a:t>
            </a:r>
          </a:p>
          <a:p>
            <a:pPr marL="0" indent="0" algn="ctr"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{What is abstraction in OOP,</a:t>
            </a:r>
          </a:p>
          <a:p>
            <a:pPr marL="0" indent="0" algn="ctr"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How to convert String to 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en-US" sz="2400" dirty="0" smtClean="0">
                <a:solidFill>
                  <a:srgbClr val="0070C0"/>
                </a:solidFill>
              </a:rPr>
              <a:t>,</a:t>
            </a:r>
          </a:p>
          <a:p>
            <a:pPr marL="0" indent="0" algn="ctr"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What is inheritance in OOP,</a:t>
            </a:r>
          </a:p>
          <a:p>
            <a:pPr marL="0" indent="0" algn="ctr"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How to parse String to 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en-US" sz="2400" dirty="0" smtClean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	</a:t>
            </a:r>
            <a:r>
              <a:rPr lang="en-US" altLang="en-US" sz="2400" b="1" dirty="0" smtClean="0"/>
              <a:t> </a:t>
            </a:r>
            <a:r>
              <a:rPr lang="en-US" altLang="en-US" sz="2800" b="1" dirty="0" smtClean="0"/>
              <a:t>Result:</a:t>
            </a:r>
            <a:endParaRPr lang="en-US" altLang="en-US" sz="2800" b="1" dirty="0" smtClean="0"/>
          </a:p>
          <a:p>
            <a:pPr marL="0" indent="0" algn="ctr">
              <a:buNone/>
            </a:pPr>
            <a:r>
              <a:rPr lang="en-US" altLang="en-US" sz="2400" dirty="0" smtClean="0"/>
              <a:t> </a:t>
            </a:r>
            <a:r>
              <a:rPr lang="en-US" altLang="en-US" sz="2400" dirty="0" smtClean="0">
                <a:solidFill>
                  <a:srgbClr val="0070C0"/>
                </a:solidFill>
              </a:rPr>
              <a:t>{</a:t>
            </a:r>
            <a:r>
              <a:rPr lang="en-US" altLang="en-US" sz="2400" dirty="0">
                <a:solidFill>
                  <a:srgbClr val="0070C0"/>
                </a:solidFill>
              </a:rPr>
              <a:t>What is inheritance in OOP,</a:t>
            </a:r>
          </a:p>
          <a:p>
            <a:pPr marL="0" indent="0" algn="ctr"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What </a:t>
            </a:r>
            <a:r>
              <a:rPr lang="en-US" altLang="en-US" sz="2400" dirty="0">
                <a:solidFill>
                  <a:srgbClr val="0070C0"/>
                </a:solidFill>
              </a:rPr>
              <a:t>is abstraction in OOP,</a:t>
            </a:r>
          </a:p>
          <a:p>
            <a:pPr marL="0" indent="0" algn="ctr"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How </a:t>
            </a:r>
            <a:r>
              <a:rPr lang="en-US" altLang="en-US" sz="2400" dirty="0">
                <a:solidFill>
                  <a:srgbClr val="0070C0"/>
                </a:solidFill>
              </a:rPr>
              <a:t>to convert String to </a:t>
            </a:r>
            <a:r>
              <a:rPr lang="en-US" altLang="en-US" sz="2400" dirty="0" err="1">
                <a:solidFill>
                  <a:srgbClr val="0070C0"/>
                </a:solidFill>
              </a:rPr>
              <a:t>Int</a:t>
            </a:r>
            <a:r>
              <a:rPr lang="en-US" altLang="en-US" sz="2400" dirty="0">
                <a:solidFill>
                  <a:srgbClr val="0070C0"/>
                </a:solidFill>
              </a:rPr>
              <a:t>,</a:t>
            </a:r>
          </a:p>
          <a:p>
            <a:pPr marL="0" indent="0" algn="ctr"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How </a:t>
            </a:r>
            <a:r>
              <a:rPr lang="en-US" altLang="en-US" sz="2400" dirty="0">
                <a:solidFill>
                  <a:srgbClr val="0070C0"/>
                </a:solidFill>
              </a:rPr>
              <a:t>to parse String to </a:t>
            </a:r>
            <a:r>
              <a:rPr lang="en-US" altLang="en-US" sz="2400" dirty="0" err="1">
                <a:solidFill>
                  <a:srgbClr val="0070C0"/>
                </a:solidFill>
              </a:rPr>
              <a:t>Int</a:t>
            </a:r>
            <a:r>
              <a:rPr lang="en-US" altLang="en-US" sz="2400" dirty="0">
                <a:solidFill>
                  <a:srgbClr val="0070C0"/>
                </a:solidFill>
              </a:rPr>
              <a:t>}</a:t>
            </a:r>
            <a:endParaRPr lang="en-US" altLang="en-US" sz="2800" dirty="0"/>
          </a:p>
          <a:p>
            <a:pPr marL="0" indent="0">
              <a:buNone/>
            </a:pPr>
            <a:r>
              <a:rPr lang="en-US" altLang="en-US" sz="2400" dirty="0" smtClean="0"/>
              <a:t>	</a:t>
            </a:r>
          </a:p>
          <a:p>
            <a:pPr marL="0" indent="0"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408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questions: ALGORITHM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8245" y="1438102"/>
            <a:ext cx="8054755" cy="503889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altLang="en-US" sz="3600" dirty="0" smtClean="0"/>
              <a:t> Step 1: Calculate </a:t>
            </a:r>
            <a:r>
              <a:rPr lang="en-US" altLang="en-US" sz="3600" dirty="0" smtClean="0"/>
              <a:t>total similar score </a:t>
            </a:r>
            <a:r>
              <a:rPr lang="en-US" altLang="en-US" sz="3600" dirty="0" smtClean="0"/>
              <a:t>of </a:t>
            </a:r>
            <a:r>
              <a:rPr lang="en-US" altLang="en-US" sz="3600" dirty="0" smtClean="0"/>
              <a:t>  		each </a:t>
            </a:r>
            <a:r>
              <a:rPr lang="en-US" altLang="en-US" sz="3600" dirty="0" smtClean="0"/>
              <a:t>element in </a:t>
            </a:r>
            <a:r>
              <a:rPr lang="en-US" altLang="en-US" sz="3600" dirty="0" smtClean="0"/>
              <a:t>set.</a:t>
            </a:r>
          </a:p>
          <a:p>
            <a:pPr marL="128016" lvl="1" indent="0">
              <a:buNone/>
            </a:pP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Calculate similar score of 2 strings.</a:t>
            </a:r>
          </a:p>
          <a:p>
            <a:pPr marL="310896" lvl="2" indent="0">
              <a:buNone/>
            </a:pPr>
            <a:r>
              <a:rPr lang="en-US" altLang="en-US" sz="2800" dirty="0" smtClean="0"/>
              <a:t>	</a:t>
            </a:r>
            <a:r>
              <a:rPr lang="en-US" altLang="en-US" sz="2800" dirty="0" smtClean="0">
                <a:solidFill>
                  <a:srgbClr val="0070C0"/>
                </a:solidFill>
              </a:rPr>
              <a:t>What </a:t>
            </a:r>
            <a:r>
              <a:rPr lang="en-US" altLang="en-US" sz="2800" dirty="0">
                <a:solidFill>
                  <a:srgbClr val="0070C0"/>
                </a:solidFill>
              </a:rPr>
              <a:t>is </a:t>
            </a:r>
            <a:r>
              <a:rPr lang="en-US" altLang="en-US" sz="2800" dirty="0" smtClean="0">
                <a:solidFill>
                  <a:srgbClr val="0070C0"/>
                </a:solidFill>
              </a:rPr>
              <a:t>abstraction </a:t>
            </a:r>
            <a:r>
              <a:rPr lang="en-US" altLang="en-US" sz="2800" dirty="0">
                <a:solidFill>
                  <a:srgbClr val="0070C0"/>
                </a:solidFill>
              </a:rPr>
              <a:t>in </a:t>
            </a:r>
            <a:r>
              <a:rPr lang="en-US" altLang="en-US" sz="2800" dirty="0" smtClean="0">
                <a:solidFill>
                  <a:srgbClr val="0070C0"/>
                </a:solidFill>
              </a:rPr>
              <a:t>OOP </a:t>
            </a:r>
          </a:p>
          <a:p>
            <a:pPr marL="310896" lvl="2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S1={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wh,ha,at,ti,is,sa,ab,bs,st,tr,ra,ac,ct,ti,io,on,ni,in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pPr marL="310896" lvl="2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no,oo,op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10896" lvl="2" indent="0"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	</a:t>
            </a:r>
            <a:r>
              <a:rPr lang="en-US" altLang="en-US" sz="2800" dirty="0">
                <a:solidFill>
                  <a:srgbClr val="0070C0"/>
                </a:solidFill>
              </a:rPr>
              <a:t> What is inheritance in </a:t>
            </a:r>
            <a:r>
              <a:rPr lang="en-US" altLang="en-US" sz="2800" dirty="0" smtClean="0">
                <a:solidFill>
                  <a:srgbClr val="0070C0"/>
                </a:solidFill>
              </a:rPr>
              <a:t>OOP</a:t>
            </a:r>
          </a:p>
          <a:p>
            <a:pPr marL="310896" lvl="2" indent="0">
              <a:buNone/>
            </a:pPr>
            <a:r>
              <a:rPr lang="en-US" alt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S2=</a:t>
            </a:r>
            <a:r>
              <a:rPr lang="en-US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wh,ha,at,ti,is,si,in,nh,he,er,ri,it,ta,an,nc,ce,ei,no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,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oo,op</a:t>
            </a:r>
            <a:r>
              <a:rPr lang="en-US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endParaRPr lang="en-US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altLang="en-US" sz="2800" dirty="0" smtClean="0"/>
          </a:p>
          <a:p>
            <a:pPr marL="0" indent="0">
              <a:buNone/>
            </a:pP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3803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19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INTRODUCTION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164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questions: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8096" y="1371600"/>
                <a:ext cx="8071104" cy="4937760"/>
              </a:xfrm>
            </p:spPr>
            <p:txBody>
              <a:bodyPr/>
              <a:lstStyle/>
              <a:p>
                <a:r>
                  <a:rPr lang="en-US" sz="2800" dirty="0" smtClean="0"/>
                  <a:t>Find number interaction of 2 Strings</a:t>
                </a:r>
              </a:p>
              <a:p>
                <a:r>
                  <a:rPr lang="en-US" sz="3600" dirty="0" smtClean="0"/>
                  <a:t>{</a:t>
                </a:r>
                <a:r>
                  <a:rPr lang="en-US" sz="36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wh,ha,at,ti,is,in,no,oo,op</a:t>
                </a:r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} </a:t>
                </a:r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= </a:t>
                </a:r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9</a:t>
                </a:r>
              </a:p>
              <a:p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* S1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 S2 = 9</a:t>
                </a:r>
              </a:p>
              <a:p>
                <a:r>
                  <a:rPr lang="en-US" sz="2800" dirty="0"/>
                  <a:t>Find number union of 2 </a:t>
                </a:r>
                <a:r>
                  <a:rPr lang="en-US" sz="2800" dirty="0" smtClean="0"/>
                  <a:t>Strings</a:t>
                </a:r>
              </a:p>
              <a:p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{</a:t>
                </a:r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wh,ha,at,ti,is,in,no,oo,op,sa,ab,bs,st,tr,ra,ac,ct,io,on,ni,nh,he,er,ri,it,ta,an,nc,ce,ei} = 31</a:t>
                </a:r>
              </a:p>
              <a:p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* S1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 S2 = 31</a:t>
                </a:r>
              </a:p>
              <a:p>
                <a:endParaRPr lang="en-US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endParaRPr lang="en-US" sz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1371600"/>
                <a:ext cx="8071104" cy="4937760"/>
              </a:xfrm>
              <a:blipFill rotWithShape="1">
                <a:blip r:embed="rId3"/>
                <a:stretch>
                  <a:fillRect l="-1737" t="-2099" r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36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questions: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 smtClean="0"/>
                  <a:t>Calculate similar score</a:t>
                </a:r>
                <a:endParaRPr lang="en-US" sz="3200" b="1" i="1" dirty="0" smtClean="0"/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𝒑𝒂𝒊𝒓</m:t>
                        </m:r>
                        <m:d>
                          <m:d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𝒑𝒂𝒊𝒓</m:t>
                        </m:r>
                        <m:d>
                          <m:d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𝒑𝒂𝒊𝒓</m:t>
                        </m:r>
                        <m:d>
                          <m:d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𝒑𝒂𝒊𝒓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)|</m:t>
                        </m:r>
                      </m:den>
                    </m:f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𝒔𝒊𝒎𝒊𝒍𝒂𝒓𝒊𝒕𝒚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 smtClean="0"/>
                  <a:t> </a:t>
                </a:r>
                <a:r>
                  <a:rPr lang="en-US" sz="3600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den>
                    </m:f>
                  </m:oMath>
                </a14:m>
                <a:r>
                  <a:rPr lang="en-US" sz="3200" dirty="0" smtClean="0"/>
                  <a:t> = 0.29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54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2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questions: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sz="2800" dirty="0"/>
              <a:t> Calculate </a:t>
            </a:r>
            <a:r>
              <a:rPr lang="en-US" altLang="en-US" sz="2800" dirty="0" smtClean="0"/>
              <a:t>total </a:t>
            </a:r>
            <a:r>
              <a:rPr lang="en-US" altLang="en-US" sz="2800" dirty="0"/>
              <a:t>similar score of </a:t>
            </a:r>
            <a:r>
              <a:rPr lang="en-US" altLang="en-US" sz="2800" dirty="0" smtClean="0"/>
              <a:t>each </a:t>
            </a:r>
            <a:r>
              <a:rPr lang="en-US" altLang="en-US" sz="2800" dirty="0"/>
              <a:t>element in set</a:t>
            </a:r>
            <a:r>
              <a:rPr lang="en-US" altLang="en-US" sz="2800" dirty="0" smtClean="0"/>
              <a:t>.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	A  =  {What </a:t>
            </a:r>
            <a:r>
              <a:rPr lang="en-US" altLang="en-US" sz="2400" dirty="0">
                <a:solidFill>
                  <a:srgbClr val="0070C0"/>
                </a:solidFill>
              </a:rPr>
              <a:t>is abstraction in OOP,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		How </a:t>
            </a:r>
            <a:r>
              <a:rPr lang="en-US" altLang="en-US" sz="2400" dirty="0">
                <a:solidFill>
                  <a:srgbClr val="0070C0"/>
                </a:solidFill>
              </a:rPr>
              <a:t>to convert String to </a:t>
            </a:r>
            <a:r>
              <a:rPr lang="en-US" altLang="en-US" sz="2400" dirty="0" err="1">
                <a:solidFill>
                  <a:srgbClr val="0070C0"/>
                </a:solidFill>
              </a:rPr>
              <a:t>Int</a:t>
            </a:r>
            <a:r>
              <a:rPr lang="en-US" altLang="en-US" sz="2400" dirty="0">
                <a:solidFill>
                  <a:srgbClr val="0070C0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		What </a:t>
            </a:r>
            <a:r>
              <a:rPr lang="en-US" altLang="en-US" sz="2400" dirty="0">
                <a:solidFill>
                  <a:srgbClr val="0070C0"/>
                </a:solidFill>
              </a:rPr>
              <a:t>is inheritance in OOP,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		How </a:t>
            </a:r>
            <a:r>
              <a:rPr lang="en-US" altLang="en-US" sz="2400" dirty="0">
                <a:solidFill>
                  <a:srgbClr val="0070C0"/>
                </a:solidFill>
              </a:rPr>
              <a:t>to parse String to </a:t>
            </a:r>
            <a:r>
              <a:rPr lang="en-US" altLang="en-US" sz="2400" dirty="0" err="1">
                <a:solidFill>
                  <a:srgbClr val="0070C0"/>
                </a:solidFill>
              </a:rPr>
              <a:t>Int</a:t>
            </a:r>
            <a:r>
              <a:rPr lang="en-US" altLang="en-US" sz="2400" dirty="0" smtClean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	</a:t>
            </a:r>
            <a:r>
              <a:rPr lang="en-US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A1 =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abstraction in </a:t>
            </a:r>
            <a:r>
              <a:rPr lang="en-US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OOP</a:t>
            </a:r>
            <a:endParaRPr lang="en-US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A2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How to convert String to </a:t>
            </a:r>
            <a:r>
              <a:rPr lang="en-US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A3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What is inheritance in </a:t>
            </a:r>
            <a:r>
              <a:rPr lang="en-US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OOP 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A4 </a:t>
            </a: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How to parse String to </a:t>
            </a:r>
            <a:r>
              <a:rPr lang="en-US" alt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endParaRPr lang="en-US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2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questions: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Calculate total score of A1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TotalA1 = similarity(A1,A2) + similarity(A1,A3) + 	       similarity(A1,A4)</a:t>
            </a:r>
          </a:p>
          <a:p>
            <a:pPr marL="0" indent="0">
              <a:buNone/>
            </a:pPr>
            <a:r>
              <a:rPr lang="en-US" sz="2800" dirty="0" smtClean="0"/>
              <a:t>             = 0.079 + 0.29 + 0.083 = 0.452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TotalA2 = similarity(A2,A1) </a:t>
            </a:r>
            <a:r>
              <a:rPr lang="en-US" sz="2800" dirty="0"/>
              <a:t>+ </a:t>
            </a:r>
            <a:r>
              <a:rPr lang="en-US" sz="2800" dirty="0" smtClean="0"/>
              <a:t>similarity(A2,A3</a:t>
            </a:r>
            <a:r>
              <a:rPr lang="en-US" sz="2800" dirty="0"/>
              <a:t>) + 	       </a:t>
            </a:r>
            <a:r>
              <a:rPr lang="en-US" sz="2800" dirty="0" smtClean="0"/>
              <a:t>similarity(A2,A4)</a:t>
            </a:r>
          </a:p>
          <a:p>
            <a:pPr marL="0" indent="0">
              <a:buNone/>
            </a:pPr>
            <a:r>
              <a:rPr lang="en-US" sz="2800" dirty="0"/>
              <a:t>	 </a:t>
            </a:r>
            <a:r>
              <a:rPr lang="en-US" sz="2800" dirty="0" smtClean="0"/>
              <a:t>   = 0.079 + 0.0512 + 0.52 = 0.65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47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questions: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TotalA3 </a:t>
            </a:r>
            <a:r>
              <a:rPr lang="en-US" sz="2800" dirty="0"/>
              <a:t>= </a:t>
            </a:r>
            <a:r>
              <a:rPr lang="en-US" sz="2800" dirty="0" smtClean="0"/>
              <a:t>similarity(A3,A1</a:t>
            </a:r>
            <a:r>
              <a:rPr lang="en-US" sz="2800" dirty="0"/>
              <a:t>) + </a:t>
            </a:r>
            <a:r>
              <a:rPr lang="en-US" sz="2800" dirty="0" smtClean="0"/>
              <a:t>similarity(A3,A2) </a:t>
            </a:r>
            <a:r>
              <a:rPr lang="en-US" sz="2800" dirty="0"/>
              <a:t>+ 	      </a:t>
            </a:r>
            <a:r>
              <a:rPr lang="en-US" sz="2800" dirty="0" smtClean="0"/>
              <a:t>similarity(A3,A4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	   </a:t>
            </a:r>
            <a:r>
              <a:rPr lang="en-US" sz="2800" dirty="0" smtClean="0"/>
              <a:t>= 0.29 + </a:t>
            </a:r>
            <a:r>
              <a:rPr lang="en-US" sz="2800" dirty="0"/>
              <a:t>0.0512 + </a:t>
            </a:r>
            <a:r>
              <a:rPr lang="en-US" sz="2800" dirty="0" smtClean="0"/>
              <a:t>0.086 </a:t>
            </a:r>
            <a:r>
              <a:rPr lang="en-US" sz="2800" dirty="0"/>
              <a:t>= </a:t>
            </a:r>
            <a:r>
              <a:rPr lang="en-US" sz="2800" dirty="0" smtClean="0"/>
              <a:t>0.43</a:t>
            </a:r>
          </a:p>
          <a:p>
            <a:pPr marL="0" indent="0">
              <a:buNone/>
            </a:pPr>
            <a:r>
              <a:rPr lang="en-US" sz="2800" dirty="0" smtClean="0"/>
              <a:t>TotalA4 </a:t>
            </a:r>
            <a:r>
              <a:rPr lang="en-US" sz="2800" dirty="0"/>
              <a:t>= </a:t>
            </a:r>
            <a:r>
              <a:rPr lang="en-US" sz="2800" dirty="0" smtClean="0"/>
              <a:t>similarity(A4,A1</a:t>
            </a:r>
            <a:r>
              <a:rPr lang="en-US" sz="2800" dirty="0"/>
              <a:t>) + </a:t>
            </a:r>
            <a:r>
              <a:rPr lang="en-US" sz="2800" dirty="0" smtClean="0"/>
              <a:t>similarity(A4,A2</a:t>
            </a:r>
            <a:r>
              <a:rPr lang="en-US" sz="2800" dirty="0"/>
              <a:t>) + 	      </a:t>
            </a:r>
            <a:r>
              <a:rPr lang="en-US" sz="2800" dirty="0" smtClean="0"/>
              <a:t>similarity(A4,A3)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   = </a:t>
            </a:r>
            <a:r>
              <a:rPr lang="en-US" sz="2800" dirty="0" smtClean="0"/>
              <a:t>0.083 </a:t>
            </a:r>
            <a:r>
              <a:rPr lang="en-US" sz="2800" dirty="0"/>
              <a:t>+ </a:t>
            </a:r>
            <a:r>
              <a:rPr lang="en-US" sz="2800" dirty="0" smtClean="0"/>
              <a:t>0.52 </a:t>
            </a:r>
            <a:r>
              <a:rPr lang="en-US" sz="2800" dirty="0"/>
              <a:t>+ 0.086 = </a:t>
            </a:r>
            <a:r>
              <a:rPr lang="en-US" sz="2800" dirty="0" smtClean="0"/>
              <a:t>0.689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questions: ALGORITHM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8245" y="1438102"/>
            <a:ext cx="8054755" cy="503889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altLang="en-US" sz="3600" dirty="0" smtClean="0"/>
              <a:t> Step </a:t>
            </a:r>
            <a:r>
              <a:rPr lang="en-US" altLang="en-US" sz="3600" dirty="0"/>
              <a:t>2: A</a:t>
            </a:r>
            <a:r>
              <a:rPr lang="en-US" sz="3600" dirty="0"/>
              <a:t>rrange </a:t>
            </a:r>
            <a:r>
              <a:rPr lang="en-US" altLang="en-US" sz="3600" dirty="0" smtClean="0"/>
              <a:t>set by </a:t>
            </a:r>
            <a:r>
              <a:rPr lang="en-US" sz="3600" dirty="0"/>
              <a:t>ascending </a:t>
            </a:r>
            <a:r>
              <a:rPr lang="en-US" altLang="en-US" sz="3600" dirty="0" smtClean="0"/>
              <a:t>total 	similar score of each element .</a:t>
            </a:r>
          </a:p>
          <a:p>
            <a:pPr marL="128016" lvl="1" indent="0">
              <a:buNone/>
            </a:pPr>
            <a:r>
              <a:rPr lang="en-US" altLang="en-US" sz="2400" dirty="0" smtClean="0"/>
              <a:t>	</a:t>
            </a:r>
            <a:r>
              <a:rPr lang="en-US" altLang="en-US" sz="2800" dirty="0" smtClean="0"/>
              <a:t>After step 1 we have a set and similar score of 	each element</a:t>
            </a:r>
          </a:p>
          <a:p>
            <a:pPr marL="0" indent="0">
              <a:buNone/>
            </a:pPr>
            <a:r>
              <a:rPr lang="en-US" altLang="en-US" sz="2800" dirty="0"/>
              <a:t>	</a:t>
            </a:r>
            <a:r>
              <a:rPr lang="en-US" altLang="en-US" sz="2400" dirty="0">
                <a:solidFill>
                  <a:srgbClr val="0070C0"/>
                </a:solidFill>
              </a:rPr>
              <a:t>A  =  {What is abstraction in OOP,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		How to convert String to </a:t>
            </a:r>
            <a:r>
              <a:rPr lang="en-US" altLang="en-US" sz="2400" dirty="0" err="1">
                <a:solidFill>
                  <a:srgbClr val="0070C0"/>
                </a:solidFill>
              </a:rPr>
              <a:t>Int</a:t>
            </a:r>
            <a:r>
              <a:rPr lang="en-US" altLang="en-US" sz="2400" dirty="0">
                <a:solidFill>
                  <a:srgbClr val="0070C0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		What is inheritance in OOP,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		How to parse String to </a:t>
            </a:r>
            <a:r>
              <a:rPr lang="en-US" altLang="en-US" sz="2400" dirty="0" err="1">
                <a:solidFill>
                  <a:srgbClr val="0070C0"/>
                </a:solidFill>
              </a:rPr>
              <a:t>Int</a:t>
            </a:r>
            <a:r>
              <a:rPr lang="en-US" altLang="en-US" sz="2400" dirty="0" smtClean="0">
                <a:solidFill>
                  <a:srgbClr val="0070C0"/>
                </a:solidFill>
              </a:rPr>
              <a:t>}</a:t>
            </a:r>
            <a:endParaRPr lang="en-US" altLang="en-US" sz="2800" dirty="0" smtClean="0"/>
          </a:p>
          <a:p>
            <a:pPr marL="0" indent="0">
              <a:buNone/>
            </a:pPr>
            <a:r>
              <a:rPr lang="en-US" altLang="en-US" sz="2800" dirty="0"/>
              <a:t>	</a:t>
            </a:r>
            <a:endParaRPr lang="en-US" alt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47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questions: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362200"/>
            <a:ext cx="6915151" cy="394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B  </a:t>
            </a:r>
            <a:r>
              <a:rPr lang="en-US" altLang="en-US" sz="2800" dirty="0">
                <a:solidFill>
                  <a:srgbClr val="0070C0"/>
                </a:solidFill>
              </a:rPr>
              <a:t>=  </a:t>
            </a:r>
            <a:r>
              <a:rPr lang="en-US" altLang="en-US" sz="2800" dirty="0" smtClean="0">
                <a:solidFill>
                  <a:srgbClr val="0070C0"/>
                </a:solidFill>
              </a:rPr>
              <a:t>{</a:t>
            </a:r>
            <a:r>
              <a:rPr lang="en-US" altLang="en-US" sz="2800" dirty="0">
                <a:solidFill>
                  <a:srgbClr val="0070C0"/>
                </a:solidFill>
              </a:rPr>
              <a:t>What is inheritance in </a:t>
            </a:r>
            <a:r>
              <a:rPr lang="en-US" altLang="en-US" sz="2800" dirty="0" smtClean="0">
                <a:solidFill>
                  <a:srgbClr val="0070C0"/>
                </a:solidFill>
              </a:rPr>
              <a:t>OOP  </a:t>
            </a:r>
            <a:r>
              <a:rPr lang="en-US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[0.43]</a:t>
            </a:r>
            <a:r>
              <a:rPr lang="en-US" altLang="en-US" sz="2800" dirty="0" smtClean="0">
                <a:solidFill>
                  <a:srgbClr val="0070C0"/>
                </a:solidFill>
              </a:rPr>
              <a:t>,</a:t>
            </a:r>
            <a:endParaRPr lang="en-US" alt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	</a:t>
            </a:r>
            <a:r>
              <a:rPr lang="en-US" altLang="en-US" sz="2800" dirty="0" smtClean="0">
                <a:solidFill>
                  <a:srgbClr val="0070C0"/>
                </a:solidFill>
              </a:rPr>
              <a:t>What </a:t>
            </a:r>
            <a:r>
              <a:rPr lang="en-US" altLang="en-US" sz="2800" dirty="0">
                <a:solidFill>
                  <a:srgbClr val="0070C0"/>
                </a:solidFill>
              </a:rPr>
              <a:t>is abstraction in </a:t>
            </a:r>
            <a:r>
              <a:rPr lang="en-US" altLang="en-US" sz="2800" dirty="0" smtClean="0">
                <a:solidFill>
                  <a:srgbClr val="0070C0"/>
                </a:solidFill>
              </a:rPr>
              <a:t>OOP </a:t>
            </a:r>
            <a:r>
              <a:rPr lang="en-US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[0.45]</a:t>
            </a:r>
            <a:r>
              <a:rPr lang="en-US" altLang="en-US" sz="2800" dirty="0" smtClean="0">
                <a:solidFill>
                  <a:srgbClr val="0070C0"/>
                </a:solidFill>
              </a:rPr>
              <a:t>,</a:t>
            </a:r>
            <a:endParaRPr lang="en-US" alt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en-US" sz="2800" dirty="0">
                <a:solidFill>
                  <a:srgbClr val="0070C0"/>
                </a:solidFill>
              </a:rPr>
              <a:t>	</a:t>
            </a:r>
            <a:r>
              <a:rPr lang="en-US" altLang="en-US" sz="2800" dirty="0" smtClean="0">
                <a:solidFill>
                  <a:srgbClr val="0070C0"/>
                </a:solidFill>
              </a:rPr>
              <a:t>How </a:t>
            </a:r>
            <a:r>
              <a:rPr lang="en-US" altLang="en-US" sz="2800" dirty="0">
                <a:solidFill>
                  <a:srgbClr val="0070C0"/>
                </a:solidFill>
              </a:rPr>
              <a:t>to convert String to </a:t>
            </a:r>
            <a:r>
              <a:rPr lang="en-US" altLang="en-US" sz="2800" dirty="0" smtClean="0">
                <a:solidFill>
                  <a:srgbClr val="0070C0"/>
                </a:solidFill>
              </a:rPr>
              <a:t>Int  </a:t>
            </a:r>
            <a:r>
              <a:rPr lang="en-US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[0.65]</a:t>
            </a:r>
            <a:r>
              <a:rPr lang="en-US" altLang="en-US" sz="2800" dirty="0" smtClean="0">
                <a:solidFill>
                  <a:srgbClr val="0070C0"/>
                </a:solidFill>
              </a:rPr>
              <a:t>, </a:t>
            </a:r>
            <a:endParaRPr lang="en-US" alt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en-US" sz="2800" dirty="0">
                <a:solidFill>
                  <a:srgbClr val="0070C0"/>
                </a:solidFill>
              </a:rPr>
              <a:t>	</a:t>
            </a:r>
            <a:r>
              <a:rPr lang="en-US" altLang="en-US" sz="2800" dirty="0" smtClean="0">
                <a:solidFill>
                  <a:srgbClr val="0070C0"/>
                </a:solidFill>
              </a:rPr>
              <a:t>How </a:t>
            </a:r>
            <a:r>
              <a:rPr lang="en-US" altLang="en-US" sz="2800" dirty="0">
                <a:solidFill>
                  <a:srgbClr val="0070C0"/>
                </a:solidFill>
              </a:rPr>
              <a:t>to parse String to </a:t>
            </a:r>
            <a:r>
              <a:rPr lang="en-US" altLang="en-US" sz="2800" dirty="0" smtClean="0">
                <a:solidFill>
                  <a:srgbClr val="0070C0"/>
                </a:solidFill>
              </a:rPr>
              <a:t>Int    </a:t>
            </a:r>
            <a:r>
              <a:rPr lang="en-US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[0.69]</a:t>
            </a:r>
            <a:r>
              <a:rPr lang="en-US" altLang="en-US" sz="2800" dirty="0" smtClean="0">
                <a:solidFill>
                  <a:srgbClr val="0070C0"/>
                </a:solidFill>
              </a:rPr>
              <a:t>}</a:t>
            </a:r>
            <a:endParaRPr lang="en-US" alt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9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71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FUTURE PLAN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864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MOBILE APP</a:t>
            </a:r>
            <a:endParaRPr lang="en-US" dirty="0"/>
          </a:p>
        </p:txBody>
      </p:sp>
      <p:pic>
        <p:nvPicPr>
          <p:cNvPr id="5122" name="Picture 2" descr="C:\Users\Minh\Downloads\1439455722_an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6400"/>
            <a:ext cx="3859213" cy="385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3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classroom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219456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86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96872"/>
            <a:ext cx="7918704" cy="9096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Q&amp;A Platform for educators?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439" y="4419600"/>
            <a:ext cx="8052161" cy="18897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sz="3200" dirty="0" smtClean="0"/>
              <a:t>Q&amp;A Platform for Educators (QAPE) is an online website where users can exchange information and other educational articles or materials</a:t>
            </a:r>
            <a:endParaRPr lang="en-US" altLang="en-US" sz="2800" dirty="0" smtClean="0"/>
          </a:p>
        </p:txBody>
      </p:sp>
      <p:pic>
        <p:nvPicPr>
          <p:cNvPr id="3074" name="Picture 2" descr="C:\Users\Minh\Desktop\Wongas-straight-talking-Qn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964" y="1219200"/>
            <a:ext cx="4000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CHATTING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219456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71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Q&amp;A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9103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6872"/>
            <a:ext cx="8458200" cy="909628"/>
          </a:xfrm>
        </p:spPr>
        <p:txBody>
          <a:bodyPr>
            <a:noAutofit/>
          </a:bodyPr>
          <a:lstStyle/>
          <a:p>
            <a:r>
              <a:rPr lang="en-US" sz="3900" dirty="0" smtClean="0"/>
              <a:t>Who are users of Q&amp;A Platform for Educators?</a:t>
            </a:r>
            <a:endParaRPr lang="en-US" sz="3900" dirty="0"/>
          </a:p>
        </p:txBody>
      </p:sp>
      <p:pic>
        <p:nvPicPr>
          <p:cNvPr id="4104" name="Picture 8" descr="C:\Users\Minh\Desktop\flat-faces-icons-circle-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94945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1200" y="1615966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295400" y="3429000"/>
            <a:ext cx="3175361" cy="272796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altLang="en-US" sz="3800" dirty="0" smtClean="0"/>
              <a:t>    Teacher</a:t>
            </a:r>
          </a:p>
          <a:p>
            <a:pPr algn="just">
              <a:buFont typeface="Courier New" pitchFamily="49" charset="0"/>
              <a:buChar char="o"/>
            </a:pPr>
            <a:r>
              <a:rPr lang="en-US" altLang="en-US" sz="3200" dirty="0" smtClean="0"/>
              <a:t>Teacher</a:t>
            </a:r>
          </a:p>
          <a:p>
            <a:pPr algn="just">
              <a:buFont typeface="Courier New" pitchFamily="49" charset="0"/>
              <a:buChar char="o"/>
            </a:pPr>
            <a:r>
              <a:rPr lang="en-US" altLang="en-US" sz="3200" dirty="0" smtClean="0"/>
              <a:t>Lecturer</a:t>
            </a:r>
          </a:p>
          <a:p>
            <a:pPr algn="just">
              <a:buFont typeface="Courier New" pitchFamily="49" charset="0"/>
              <a:buChar char="o"/>
            </a:pPr>
            <a:r>
              <a:rPr lang="en-US" altLang="en-US" sz="3200" dirty="0" smtClean="0"/>
              <a:t>Professionals</a:t>
            </a:r>
          </a:p>
          <a:p>
            <a:pPr algn="just">
              <a:buFont typeface="Courier New" pitchFamily="49" charset="0"/>
              <a:buChar char="o"/>
            </a:pPr>
            <a:r>
              <a:rPr lang="en-US" altLang="en-US" sz="3200" dirty="0" smtClean="0"/>
              <a:t>Experienced person</a:t>
            </a:r>
          </a:p>
          <a:p>
            <a:pPr marL="0" indent="0" algn="just">
              <a:buNone/>
            </a:pPr>
            <a:endParaRPr lang="en-US" altLang="en-US" sz="2800" dirty="0" smtClean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483772" y="3429000"/>
            <a:ext cx="3507828" cy="2727960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Tw Cen MT" panose="020B0602020104020603" pitchFamily="34" charset="0"/>
              <a:buNone/>
            </a:pPr>
            <a:r>
              <a:rPr lang="en-US" altLang="en-US" sz="3800" dirty="0" smtClean="0"/>
              <a:t>    Student</a:t>
            </a:r>
          </a:p>
          <a:p>
            <a:pPr algn="just">
              <a:buFont typeface="Courier New" pitchFamily="49" charset="0"/>
              <a:buChar char="o"/>
            </a:pPr>
            <a:r>
              <a:rPr lang="en-US" altLang="en-US" sz="2900" dirty="0" smtClean="0"/>
              <a:t>Student</a:t>
            </a:r>
          </a:p>
          <a:p>
            <a:pPr algn="just">
              <a:buFont typeface="Courier New" pitchFamily="49" charset="0"/>
              <a:buChar char="o"/>
            </a:pPr>
            <a:r>
              <a:rPr lang="en-US" altLang="en-US" sz="2900" dirty="0" smtClean="0"/>
              <a:t>Beginner</a:t>
            </a:r>
          </a:p>
          <a:p>
            <a:pPr>
              <a:buFont typeface="Courier New" pitchFamily="49" charset="0"/>
              <a:buChar char="o"/>
            </a:pPr>
            <a:r>
              <a:rPr lang="en-US" altLang="en-US" sz="2900" dirty="0" smtClean="0"/>
              <a:t>Person who wants to broaden his knowledge</a:t>
            </a:r>
          </a:p>
          <a:p>
            <a:pPr marL="0" indent="0" algn="just">
              <a:buFont typeface="Tw Cen MT" panose="020B0602020104020603" pitchFamily="34" charset="0"/>
              <a:buNone/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20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6872"/>
            <a:ext cx="8458200" cy="909628"/>
          </a:xfrm>
        </p:spPr>
        <p:txBody>
          <a:bodyPr>
            <a:noAutofit/>
          </a:bodyPr>
          <a:lstStyle/>
          <a:p>
            <a:r>
              <a:rPr lang="en-US" sz="3900" dirty="0" smtClean="0"/>
              <a:t>Why is Q&amp;A Platform for educators?</a:t>
            </a:r>
            <a:endParaRPr lang="en-US" sz="39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08245" y="1438101"/>
            <a:ext cx="5311555" cy="4962699"/>
          </a:xfrm>
        </p:spPr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3600" dirty="0" smtClean="0"/>
              <a:t>  </a:t>
            </a:r>
            <a:r>
              <a:rPr lang="en-US" altLang="en-US" sz="3600" dirty="0" smtClean="0"/>
              <a:t>Problem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altLang="en-US" sz="3200" dirty="0"/>
              <a:t> </a:t>
            </a:r>
            <a:r>
              <a:rPr lang="en-US" altLang="en-US" sz="3200" dirty="0" smtClean="0"/>
              <a:t>Some students feel shy when asking at school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altLang="en-US" sz="3200" dirty="0"/>
              <a:t> </a:t>
            </a:r>
            <a:r>
              <a:rPr lang="en-US" altLang="en-US" sz="3200" dirty="0" smtClean="0"/>
              <a:t>Lack of school time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altLang="en-US" sz="3200" dirty="0"/>
              <a:t> </a:t>
            </a:r>
            <a:r>
              <a:rPr lang="en-US" altLang="en-US" sz="3200" dirty="0" smtClean="0"/>
              <a:t>It’s difficult to get more ideas from experienced people or professionals</a:t>
            </a:r>
            <a:endParaRPr lang="en-US" altLang="en-US" sz="3200" dirty="0"/>
          </a:p>
        </p:txBody>
      </p:sp>
      <p:pic>
        <p:nvPicPr>
          <p:cNvPr id="5122" name="Picture 2" descr="C:\Users\Minh\Desktop\most_sh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43000"/>
            <a:ext cx="226983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Minh\Desktop\icon-professional-servic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10000"/>
            <a:ext cx="259397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51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6872"/>
            <a:ext cx="8458200" cy="909628"/>
          </a:xfrm>
        </p:spPr>
        <p:txBody>
          <a:bodyPr>
            <a:noAutofit/>
          </a:bodyPr>
          <a:lstStyle/>
          <a:p>
            <a:r>
              <a:rPr lang="en-US" sz="3900" dirty="0" smtClean="0"/>
              <a:t>Why is Q&amp;A Platform for educators?</a:t>
            </a:r>
            <a:endParaRPr lang="en-US" sz="39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08245" y="1438101"/>
            <a:ext cx="7902355" cy="3057699"/>
          </a:xfrm>
        </p:spPr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3600" dirty="0" smtClean="0"/>
              <a:t>  </a:t>
            </a:r>
            <a:r>
              <a:rPr lang="en-US" altLang="en-US" sz="3600" dirty="0" smtClean="0"/>
              <a:t>Problem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altLang="en-US" sz="3200" dirty="0"/>
              <a:t> </a:t>
            </a:r>
            <a:r>
              <a:rPr lang="en-US" altLang="en-US" sz="3200" dirty="0" smtClean="0"/>
              <a:t>Almost existed Q&amp;A websites do not support true teaching and studying environment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altLang="en-US" sz="3200" dirty="0" smtClean="0"/>
              <a:t> They do not focus on education or only focus on one major of education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99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6872"/>
            <a:ext cx="8458200" cy="909628"/>
          </a:xfrm>
        </p:spPr>
        <p:txBody>
          <a:bodyPr>
            <a:noAutofit/>
          </a:bodyPr>
          <a:lstStyle/>
          <a:p>
            <a:r>
              <a:rPr lang="en-US" sz="3900" dirty="0" smtClean="0"/>
              <a:t>HOW does Q&amp;A PLATFORM for educators work?</a:t>
            </a:r>
            <a:endParaRPr lang="en-US" sz="39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452" y="4359828"/>
            <a:ext cx="1447800" cy="1621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652" y="2285976"/>
            <a:ext cx="28384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94" y="1539992"/>
            <a:ext cx="7620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52" y="1539992"/>
            <a:ext cx="824142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13" y="5431387"/>
            <a:ext cx="10001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52" y="4852866"/>
            <a:ext cx="1447800" cy="1286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381" y="1539992"/>
            <a:ext cx="824142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274" y="2916753"/>
            <a:ext cx="113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Teacher A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322309" y="1815979"/>
            <a:ext cx="227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 A’s classroom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317191" y="6183868"/>
            <a:ext cx="109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 B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422794" y="290726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 A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340987" y="606130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 B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148433" y="5119205"/>
            <a:ext cx="105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</a:t>
            </a:r>
            <a:endParaRPr lang="en-US" b="1" dirty="0"/>
          </a:p>
        </p:txBody>
      </p:sp>
      <p:sp>
        <p:nvSpPr>
          <p:cNvPr id="18" name="Right Arrow 17"/>
          <p:cNvSpPr/>
          <p:nvPr/>
        </p:nvSpPr>
        <p:spPr>
          <a:xfrm rot="906831">
            <a:off x="2094693" y="2204445"/>
            <a:ext cx="1168879" cy="4016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 rot="20444045">
            <a:off x="5616586" y="2321800"/>
            <a:ext cx="1152384" cy="416499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435138" y="5422447"/>
            <a:ext cx="1207028" cy="4016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 rot="1390475">
            <a:off x="5897575" y="4653089"/>
            <a:ext cx="1303480" cy="416499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4486452" y="4367658"/>
            <a:ext cx="352424" cy="751547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815450">
            <a:off x="2331607" y="1926042"/>
            <a:ext cx="627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owns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20406640">
            <a:off x="5572474" y="2043364"/>
            <a:ext cx="1146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 invited 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1449093">
            <a:off x="6064154" y="4438067"/>
            <a:ext cx="1482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equests to join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30244" y="5113117"/>
            <a:ext cx="1798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 invited to answer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25537" y="4726537"/>
            <a:ext cx="1056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elongs 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1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71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SCOPE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0159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1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1089</Words>
  <Application>Microsoft Office PowerPoint</Application>
  <PresentationFormat>On-screen Show (4:3)</PresentationFormat>
  <Paragraphs>259</Paragraphs>
  <Slides>41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Office Theme</vt:lpstr>
      <vt:lpstr>Integral</vt:lpstr>
      <vt:lpstr>1_Integral</vt:lpstr>
      <vt:lpstr>Q&amp;A PLATFORM FOR EDUCATORS</vt:lpstr>
      <vt:lpstr>Out line</vt:lpstr>
      <vt:lpstr>PowerPoint Presentation</vt:lpstr>
      <vt:lpstr>What is Q&amp;A Platform for educators?</vt:lpstr>
      <vt:lpstr>Who are users of Q&amp;A Platform for Educators?</vt:lpstr>
      <vt:lpstr>Why is Q&amp;A Platform for educators?</vt:lpstr>
      <vt:lpstr>Why is Q&amp;A Platform for educators?</vt:lpstr>
      <vt:lpstr>HOW does Q&amp;A PLATFORM for educators work?</vt:lpstr>
      <vt:lpstr>PowerPoint Presentation</vt:lpstr>
      <vt:lpstr>System</vt:lpstr>
      <vt:lpstr>General features</vt:lpstr>
      <vt:lpstr>Teacher</vt:lpstr>
      <vt:lpstr>Student</vt:lpstr>
      <vt:lpstr>PowerPoint Presentation</vt:lpstr>
      <vt:lpstr>NEWS feed</vt:lpstr>
      <vt:lpstr>NEWS feed: Algorithm</vt:lpstr>
      <vt:lpstr>NEWS FEED: Algorithm</vt:lpstr>
      <vt:lpstr>NEWS FEED: Algorithm</vt:lpstr>
      <vt:lpstr>NEWS FEED: ALGORITHM</vt:lpstr>
      <vt:lpstr>NEWS FEED: ALGORITHM</vt:lpstr>
      <vt:lpstr>Create classroom and invite student</vt:lpstr>
      <vt:lpstr>Join classroom and request to join</vt:lpstr>
      <vt:lpstr>create question</vt:lpstr>
      <vt:lpstr>ANSWER (REAL TIME), Accept AN ANSWER  &amp; REQURIE answers</vt:lpstr>
      <vt:lpstr>invite another teacher</vt:lpstr>
      <vt:lpstr>Upload material – Add material to folder</vt:lpstr>
      <vt:lpstr>Merge questions –  answer Multi questions </vt:lpstr>
      <vt:lpstr>Merge questions: ALGORITHM</vt:lpstr>
      <vt:lpstr>Merge questions: ALGORITHM</vt:lpstr>
      <vt:lpstr>Merge questions: ALGORITHM</vt:lpstr>
      <vt:lpstr>Merge questions: ALGORITHM</vt:lpstr>
      <vt:lpstr>Merge questions: ALGORITHM</vt:lpstr>
      <vt:lpstr>Merge questions: ALGORITHM</vt:lpstr>
      <vt:lpstr>Merge questions: ALGORITHM</vt:lpstr>
      <vt:lpstr>Merge questions: ALGORITHM</vt:lpstr>
      <vt:lpstr>Merge questions: ALGORITHM</vt:lpstr>
      <vt:lpstr>PowerPoint Presentation</vt:lpstr>
      <vt:lpstr>ANDROID MOBILE APP</vt:lpstr>
      <vt:lpstr>Private classroom</vt:lpstr>
      <vt:lpstr>CHATTING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 &amp; A PLATFORM FOR EDUCATORS</dc:title>
  <dc:creator>Minh Kha</dc:creator>
  <cp:lastModifiedBy>Minh Kha</cp:lastModifiedBy>
  <cp:revision>58</cp:revision>
  <dcterms:created xsi:type="dcterms:W3CDTF">2015-08-12T06:03:40Z</dcterms:created>
  <dcterms:modified xsi:type="dcterms:W3CDTF">2015-08-13T08:01:58Z</dcterms:modified>
</cp:coreProperties>
</file>