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256" r:id="rId4"/>
    <p:sldId id="258" r:id="rId5"/>
    <p:sldId id="265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9" r:id="rId17"/>
    <p:sldId id="321" r:id="rId18"/>
    <p:sldId id="322" r:id="rId19"/>
    <p:sldId id="314" r:id="rId20"/>
    <p:sldId id="315" r:id="rId21"/>
    <p:sldId id="316" r:id="rId22"/>
    <p:sldId id="317" r:id="rId23"/>
    <p:sldId id="318" r:id="rId24"/>
    <p:sldId id="323" r:id="rId25"/>
    <p:sldId id="320" r:id="rId26"/>
    <p:sldId id="27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2" r:id="rId35"/>
    <p:sldId id="333" r:id="rId36"/>
    <p:sldId id="334" r:id="rId37"/>
    <p:sldId id="335" r:id="rId38"/>
    <p:sldId id="336" r:id="rId39"/>
    <p:sldId id="337" r:id="rId40"/>
    <p:sldId id="358" r:id="rId41"/>
    <p:sldId id="338" r:id="rId42"/>
    <p:sldId id="339" r:id="rId43"/>
    <p:sldId id="340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41" r:id="rId57"/>
    <p:sldId id="355" r:id="rId58"/>
    <p:sldId id="35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>
        <p:scale>
          <a:sx n="100" d="100"/>
          <a:sy n="100" d="100"/>
        </p:scale>
        <p:origin x="360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CDC17-60F3-4365-A3EF-0953BA9351EF}" type="doc">
      <dgm:prSet loTypeId="urn:microsoft.com/office/officeart/2005/8/layout/vList3" loCatId="list" qsTypeId="urn:microsoft.com/office/officeart/2005/8/quickstyle/simple5" qsCatId="simple" csTypeId="urn:microsoft.com/office/officeart/2005/8/colors/accent0_3" csCatId="mainScheme" phldr="1"/>
      <dgm:spPr/>
    </dgm:pt>
    <dgm:pt modelId="{CF4B4A7C-A893-4E6A-9AA0-02EDA57F229E}">
      <dgm:prSet phldrT="[Text]" custT="1"/>
      <dgm:spPr/>
      <dgm:t>
        <a:bodyPr/>
        <a:lstStyle/>
        <a:p>
          <a:r>
            <a:rPr lang="en-US" sz="4800" dirty="0" smtClean="0"/>
            <a:t>Features</a:t>
          </a:r>
          <a:endParaRPr lang="en-US" sz="4800" dirty="0"/>
        </a:p>
      </dgm:t>
    </dgm:pt>
    <dgm:pt modelId="{434759DF-AE86-422A-92F7-B44541C4A3AF}" type="parTrans" cxnId="{AFF7217E-9A82-4C64-8785-58CF6302049E}">
      <dgm:prSet/>
      <dgm:spPr/>
      <dgm:t>
        <a:bodyPr/>
        <a:lstStyle/>
        <a:p>
          <a:endParaRPr lang="en-US"/>
        </a:p>
      </dgm:t>
    </dgm:pt>
    <dgm:pt modelId="{B467C95C-2FCF-43A4-903F-CF66F73019D0}" type="sibTrans" cxnId="{AFF7217E-9A82-4C64-8785-58CF6302049E}">
      <dgm:prSet/>
      <dgm:spPr/>
      <dgm:t>
        <a:bodyPr/>
        <a:lstStyle/>
        <a:p>
          <a:endParaRPr lang="en-US"/>
        </a:p>
      </dgm:t>
    </dgm:pt>
    <dgm:pt modelId="{C30C121D-246E-40A7-B418-9448326D0729}">
      <dgm:prSet phldrT="[Text]" custT="1"/>
      <dgm:spPr/>
      <dgm:t>
        <a:bodyPr/>
        <a:lstStyle/>
        <a:p>
          <a:r>
            <a:rPr lang="en-US" sz="4800" dirty="0" smtClean="0"/>
            <a:t>Teacher</a:t>
          </a:r>
          <a:endParaRPr lang="en-US" sz="4800" dirty="0"/>
        </a:p>
      </dgm:t>
    </dgm:pt>
    <dgm:pt modelId="{F29C9E2A-4357-4200-BDC2-1A60FC2540BB}" type="parTrans" cxnId="{1888C324-1A50-4A25-BCDE-95C89CBDCF08}">
      <dgm:prSet/>
      <dgm:spPr/>
      <dgm:t>
        <a:bodyPr/>
        <a:lstStyle/>
        <a:p>
          <a:endParaRPr lang="en-US"/>
        </a:p>
      </dgm:t>
    </dgm:pt>
    <dgm:pt modelId="{5FB8A5BB-CFD9-4BA5-8269-04FD126A2ACB}" type="sibTrans" cxnId="{1888C324-1A50-4A25-BCDE-95C89CBDCF08}">
      <dgm:prSet/>
      <dgm:spPr/>
      <dgm:t>
        <a:bodyPr/>
        <a:lstStyle/>
        <a:p>
          <a:endParaRPr lang="en-US"/>
        </a:p>
      </dgm:t>
    </dgm:pt>
    <dgm:pt modelId="{CD24DCDD-28FC-4BA2-8A65-DB97EE68F7CF}">
      <dgm:prSet phldrT="[Text]" custT="1"/>
      <dgm:spPr/>
      <dgm:t>
        <a:bodyPr/>
        <a:lstStyle/>
        <a:p>
          <a:r>
            <a:rPr lang="en-US" sz="4800" dirty="0" smtClean="0"/>
            <a:t>Student</a:t>
          </a:r>
          <a:endParaRPr lang="en-US" sz="5600" dirty="0"/>
        </a:p>
      </dgm:t>
    </dgm:pt>
    <dgm:pt modelId="{A2A5C708-495D-4F88-8DBA-2E48F162C7D2}" type="parTrans" cxnId="{A773BB28-D0E8-4912-BCFC-DCD2D87B10D6}">
      <dgm:prSet/>
      <dgm:spPr/>
      <dgm:t>
        <a:bodyPr/>
        <a:lstStyle/>
        <a:p>
          <a:endParaRPr lang="en-US"/>
        </a:p>
      </dgm:t>
    </dgm:pt>
    <dgm:pt modelId="{30C2FFB6-935E-493D-9EC9-305383C60972}" type="sibTrans" cxnId="{A773BB28-D0E8-4912-BCFC-DCD2D87B10D6}">
      <dgm:prSet/>
      <dgm:spPr/>
      <dgm:t>
        <a:bodyPr/>
        <a:lstStyle/>
        <a:p>
          <a:endParaRPr lang="en-US"/>
        </a:p>
      </dgm:t>
    </dgm:pt>
    <dgm:pt modelId="{1F261858-9FA9-49EE-B7CB-3C0AE60728C0}" type="pres">
      <dgm:prSet presAssocID="{F76CDC17-60F3-4365-A3EF-0953BA9351EF}" presName="linearFlow" presStyleCnt="0">
        <dgm:presLayoutVars>
          <dgm:dir/>
          <dgm:resizeHandles val="exact"/>
        </dgm:presLayoutVars>
      </dgm:prSet>
      <dgm:spPr/>
    </dgm:pt>
    <dgm:pt modelId="{C7962027-9CF4-4E53-B9BC-ABFC879CB4A8}" type="pres">
      <dgm:prSet presAssocID="{CF4B4A7C-A893-4E6A-9AA0-02EDA57F229E}" presName="composite" presStyleCnt="0"/>
      <dgm:spPr/>
    </dgm:pt>
    <dgm:pt modelId="{FF59A65D-658E-48E0-9584-70ACA342C957}" type="pres">
      <dgm:prSet presAssocID="{CF4B4A7C-A893-4E6A-9AA0-02EDA57F229E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47F7AF-FA67-4B72-946E-EC807767BA96}" type="pres">
      <dgm:prSet presAssocID="{CF4B4A7C-A893-4E6A-9AA0-02EDA57F229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75E3B-61F6-4D73-BC90-7A28BD98EA46}" type="pres">
      <dgm:prSet presAssocID="{B467C95C-2FCF-43A4-903F-CF66F73019D0}" presName="spacing" presStyleCnt="0"/>
      <dgm:spPr/>
    </dgm:pt>
    <dgm:pt modelId="{5EA6ABA4-FF49-41E8-AFD9-509400AFAFF6}" type="pres">
      <dgm:prSet presAssocID="{C30C121D-246E-40A7-B418-9448326D0729}" presName="composite" presStyleCnt="0"/>
      <dgm:spPr/>
    </dgm:pt>
    <dgm:pt modelId="{38600F54-083E-4D92-974B-F7961A85B2C3}" type="pres">
      <dgm:prSet presAssocID="{C30C121D-246E-40A7-B418-9448326D0729}" presName="imgShp" presStyleLbl="fgImgPlace1" presStyleIdx="1" presStyleCnt="3" custLinFactY="29945" custLinFactNeighborY="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BF4055-F860-4A52-9A74-6987FCDA543E}" type="pres">
      <dgm:prSet presAssocID="{C30C121D-246E-40A7-B418-9448326D0729}" presName="txShp" presStyleLbl="node1" presStyleIdx="1" presStyleCnt="3" custLinFactY="2994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B337-E167-448C-899F-F58129405757}" type="pres">
      <dgm:prSet presAssocID="{5FB8A5BB-CFD9-4BA5-8269-04FD126A2ACB}" presName="spacing" presStyleCnt="0"/>
      <dgm:spPr/>
    </dgm:pt>
    <dgm:pt modelId="{B1D3717F-3D87-4E4F-992C-8BD5E85ECDAE}" type="pres">
      <dgm:prSet presAssocID="{CD24DCDD-28FC-4BA2-8A65-DB97EE68F7CF}" presName="composite" presStyleCnt="0"/>
      <dgm:spPr/>
    </dgm:pt>
    <dgm:pt modelId="{84A6ACCF-00BE-4C25-A029-DB12495B0A82}" type="pres">
      <dgm:prSet presAssocID="{CD24DCDD-28FC-4BA2-8A65-DB97EE68F7CF}" presName="imgShp" presStyleLbl="fgImgPlace1" presStyleIdx="2" presStyleCnt="3" custLinFactY="-28117" custLinFactNeighborX="2396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A53C12-C760-4A00-9576-C10E4A693A57}" type="pres">
      <dgm:prSet presAssocID="{CD24DCDD-28FC-4BA2-8A65-DB97EE68F7CF}" presName="txShp" presStyleLbl="node1" presStyleIdx="2" presStyleCnt="3" custLinFactY="-28117" custLinFactNeighborX="56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03A0A-6D9B-474E-918D-5A5200956441}" type="presOf" srcId="{CF4B4A7C-A893-4E6A-9AA0-02EDA57F229E}" destId="{A847F7AF-FA67-4B72-946E-EC807767BA96}" srcOrd="0" destOrd="0" presId="urn:microsoft.com/office/officeart/2005/8/layout/vList3"/>
    <dgm:cxn modelId="{03F4B75B-B8B0-4F60-A2BD-5254850D33F0}" type="presOf" srcId="{F76CDC17-60F3-4365-A3EF-0953BA9351EF}" destId="{1F261858-9FA9-49EE-B7CB-3C0AE60728C0}" srcOrd="0" destOrd="0" presId="urn:microsoft.com/office/officeart/2005/8/layout/vList3"/>
    <dgm:cxn modelId="{AFF7217E-9A82-4C64-8785-58CF6302049E}" srcId="{F76CDC17-60F3-4365-A3EF-0953BA9351EF}" destId="{CF4B4A7C-A893-4E6A-9AA0-02EDA57F229E}" srcOrd="0" destOrd="0" parTransId="{434759DF-AE86-422A-92F7-B44541C4A3AF}" sibTransId="{B467C95C-2FCF-43A4-903F-CF66F73019D0}"/>
    <dgm:cxn modelId="{1888C324-1A50-4A25-BCDE-95C89CBDCF08}" srcId="{F76CDC17-60F3-4365-A3EF-0953BA9351EF}" destId="{C30C121D-246E-40A7-B418-9448326D0729}" srcOrd="1" destOrd="0" parTransId="{F29C9E2A-4357-4200-BDC2-1A60FC2540BB}" sibTransId="{5FB8A5BB-CFD9-4BA5-8269-04FD126A2ACB}"/>
    <dgm:cxn modelId="{A773BB28-D0E8-4912-BCFC-DCD2D87B10D6}" srcId="{F76CDC17-60F3-4365-A3EF-0953BA9351EF}" destId="{CD24DCDD-28FC-4BA2-8A65-DB97EE68F7CF}" srcOrd="2" destOrd="0" parTransId="{A2A5C708-495D-4F88-8DBA-2E48F162C7D2}" sibTransId="{30C2FFB6-935E-493D-9EC9-305383C60972}"/>
    <dgm:cxn modelId="{8684E0EE-5C32-4C74-AF3B-AB7230873BEF}" type="presOf" srcId="{C30C121D-246E-40A7-B418-9448326D0729}" destId="{1ABF4055-F860-4A52-9A74-6987FCDA543E}" srcOrd="0" destOrd="0" presId="urn:microsoft.com/office/officeart/2005/8/layout/vList3"/>
    <dgm:cxn modelId="{ECE06613-D35C-4DE2-AA02-7127FCF2F8BB}" type="presOf" srcId="{CD24DCDD-28FC-4BA2-8A65-DB97EE68F7CF}" destId="{EEA53C12-C760-4A00-9576-C10E4A693A57}" srcOrd="0" destOrd="0" presId="urn:microsoft.com/office/officeart/2005/8/layout/vList3"/>
    <dgm:cxn modelId="{A75AA290-620C-4DD2-8D88-C2E4640ED7D0}" type="presParOf" srcId="{1F261858-9FA9-49EE-B7CB-3C0AE60728C0}" destId="{C7962027-9CF4-4E53-B9BC-ABFC879CB4A8}" srcOrd="0" destOrd="0" presId="urn:microsoft.com/office/officeart/2005/8/layout/vList3"/>
    <dgm:cxn modelId="{FBF28878-C806-415C-AB6C-C3D789A2E1B1}" type="presParOf" srcId="{C7962027-9CF4-4E53-B9BC-ABFC879CB4A8}" destId="{FF59A65D-658E-48E0-9584-70ACA342C957}" srcOrd="0" destOrd="0" presId="urn:microsoft.com/office/officeart/2005/8/layout/vList3"/>
    <dgm:cxn modelId="{86DAF0B9-5C6F-442D-A95C-5A6F2BE705FA}" type="presParOf" srcId="{C7962027-9CF4-4E53-B9BC-ABFC879CB4A8}" destId="{A847F7AF-FA67-4B72-946E-EC807767BA96}" srcOrd="1" destOrd="0" presId="urn:microsoft.com/office/officeart/2005/8/layout/vList3"/>
    <dgm:cxn modelId="{99E626E4-925B-4742-B71A-65C14BCE8013}" type="presParOf" srcId="{1F261858-9FA9-49EE-B7CB-3C0AE60728C0}" destId="{07875E3B-61F6-4D73-BC90-7A28BD98EA46}" srcOrd="1" destOrd="0" presId="urn:microsoft.com/office/officeart/2005/8/layout/vList3"/>
    <dgm:cxn modelId="{D7F593F9-5CD6-4312-9E89-4E8C98C8B9FB}" type="presParOf" srcId="{1F261858-9FA9-49EE-B7CB-3C0AE60728C0}" destId="{5EA6ABA4-FF49-41E8-AFD9-509400AFAFF6}" srcOrd="2" destOrd="0" presId="urn:microsoft.com/office/officeart/2005/8/layout/vList3"/>
    <dgm:cxn modelId="{64CAE952-B56B-4A49-A994-5BE6CA3B2713}" type="presParOf" srcId="{5EA6ABA4-FF49-41E8-AFD9-509400AFAFF6}" destId="{38600F54-083E-4D92-974B-F7961A85B2C3}" srcOrd="0" destOrd="0" presId="urn:microsoft.com/office/officeart/2005/8/layout/vList3"/>
    <dgm:cxn modelId="{BDCEAEB2-5A02-4FE0-8EDE-8CA56E24BD81}" type="presParOf" srcId="{5EA6ABA4-FF49-41E8-AFD9-509400AFAFF6}" destId="{1ABF4055-F860-4A52-9A74-6987FCDA543E}" srcOrd="1" destOrd="0" presId="urn:microsoft.com/office/officeart/2005/8/layout/vList3"/>
    <dgm:cxn modelId="{17E3BA73-4268-4AA8-8134-585DFF3CCF02}" type="presParOf" srcId="{1F261858-9FA9-49EE-B7CB-3C0AE60728C0}" destId="{850EB337-E167-448C-899F-F58129405757}" srcOrd="3" destOrd="0" presId="urn:microsoft.com/office/officeart/2005/8/layout/vList3"/>
    <dgm:cxn modelId="{F10BF0E1-B07D-4605-84EF-609345ACCA3F}" type="presParOf" srcId="{1F261858-9FA9-49EE-B7CB-3C0AE60728C0}" destId="{B1D3717F-3D87-4E4F-992C-8BD5E85ECDAE}" srcOrd="4" destOrd="0" presId="urn:microsoft.com/office/officeart/2005/8/layout/vList3"/>
    <dgm:cxn modelId="{CE020E27-F713-4FAE-9EAC-CC8F3C482A3D}" type="presParOf" srcId="{B1D3717F-3D87-4E4F-992C-8BD5E85ECDAE}" destId="{84A6ACCF-00BE-4C25-A029-DB12495B0A82}" srcOrd="0" destOrd="0" presId="urn:microsoft.com/office/officeart/2005/8/layout/vList3"/>
    <dgm:cxn modelId="{44BCEC49-24AB-47E0-BB3D-2EF1C9FCF55D}" type="presParOf" srcId="{B1D3717F-3D87-4E4F-992C-8BD5E85ECDAE}" destId="{EEA53C12-C760-4A00-9576-C10E4A693A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7F7AF-FA67-4B72-946E-EC807767BA96}">
      <dsp:nvSpPr>
        <dsp:cNvPr id="0" name=""/>
        <dsp:cNvSpPr/>
      </dsp:nvSpPr>
      <dsp:spPr>
        <a:xfrm rot="10800000">
          <a:off x="1496947" y="1063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Features</a:t>
          </a:r>
          <a:endParaRPr lang="en-US" sz="4800" kern="1200" dirty="0"/>
        </a:p>
      </dsp:txBody>
      <dsp:txXfrm rot="10800000">
        <a:off x="1779255" y="1063"/>
        <a:ext cx="4539988" cy="1129234"/>
      </dsp:txXfrm>
    </dsp:sp>
    <dsp:sp modelId="{FF59A65D-658E-48E0-9584-70ACA342C957}">
      <dsp:nvSpPr>
        <dsp:cNvPr id="0" name=""/>
        <dsp:cNvSpPr/>
      </dsp:nvSpPr>
      <dsp:spPr>
        <a:xfrm>
          <a:off x="932329" y="1063"/>
          <a:ext cx="1129234" cy="11292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BF4055-F860-4A52-9A74-6987FCDA543E}">
      <dsp:nvSpPr>
        <dsp:cNvPr id="0" name=""/>
        <dsp:cNvSpPr/>
      </dsp:nvSpPr>
      <dsp:spPr>
        <a:xfrm rot="10800000">
          <a:off x="1496947" y="2934765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Teacher</a:t>
          </a:r>
          <a:endParaRPr lang="en-US" sz="4800" kern="1200" dirty="0"/>
        </a:p>
      </dsp:txBody>
      <dsp:txXfrm rot="10800000">
        <a:off x="1779255" y="2934765"/>
        <a:ext cx="4539988" cy="1129234"/>
      </dsp:txXfrm>
    </dsp:sp>
    <dsp:sp modelId="{38600F54-083E-4D92-974B-F7961A85B2C3}">
      <dsp:nvSpPr>
        <dsp:cNvPr id="0" name=""/>
        <dsp:cNvSpPr/>
      </dsp:nvSpPr>
      <dsp:spPr>
        <a:xfrm>
          <a:off x="932329" y="2934765"/>
          <a:ext cx="1129234" cy="11292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A53C12-C760-4A00-9576-C10E4A693A57}">
      <dsp:nvSpPr>
        <dsp:cNvPr id="0" name=""/>
        <dsp:cNvSpPr/>
      </dsp:nvSpPr>
      <dsp:spPr>
        <a:xfrm rot="10800000">
          <a:off x="1524000" y="1486960"/>
          <a:ext cx="4822296" cy="1129234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7961" tIns="182880" rIns="341376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Student</a:t>
          </a:r>
          <a:endParaRPr lang="en-US" sz="5600" kern="1200" dirty="0"/>
        </a:p>
      </dsp:txBody>
      <dsp:txXfrm rot="10800000">
        <a:off x="1806308" y="1486960"/>
        <a:ext cx="4539988" cy="1129234"/>
      </dsp:txXfrm>
    </dsp:sp>
    <dsp:sp modelId="{84A6ACCF-00BE-4C25-A029-DB12495B0A82}">
      <dsp:nvSpPr>
        <dsp:cNvPr id="0" name=""/>
        <dsp:cNvSpPr/>
      </dsp:nvSpPr>
      <dsp:spPr>
        <a:xfrm>
          <a:off x="959386" y="1486960"/>
          <a:ext cx="1129234" cy="112923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dk2">
              <a:tint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DC2B-016A-47EA-BD44-C639A2D9AEF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3CE5-A8FC-40D7-AC47-D3262106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se chia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mot tap hop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la S1 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r>
              <a:rPr lang="en-US" dirty="0" smtClean="0"/>
              <a:t> O(log(m)</a:t>
            </a:r>
            <a:r>
              <a:rPr lang="en-US" baseline="0" dirty="0" smtClean="0"/>
              <a:t> +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{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 </a:t>
            </a:r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{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wh,ha,at,ti,is,in,no,oo,op,sa,ab,bs,st,tr,ra,ac,ct,io,on,ni,nh,he,er,ri,it,ta,an,nc,ce,ei} = 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Chung</a:t>
            </a:r>
            <a:r>
              <a:rPr lang="en-US" baseline="0" dirty="0" smtClean="0"/>
              <a:t> ta se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diem going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cap con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Tinh</a:t>
            </a:r>
            <a:r>
              <a:rPr lang="en-US" baseline="0" dirty="0" smtClean="0"/>
              <a:t> tong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day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tinh</a:t>
            </a:r>
            <a:r>
              <a:rPr lang="en-US" dirty="0" smtClean="0"/>
              <a:t> tong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Tong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  se bang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A1,A2 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A1,A3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A1,4</a:t>
            </a:r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de cap o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. Chung ta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hinh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Sap </a:t>
            </a:r>
            <a:r>
              <a:rPr lang="en-US" dirty="0" err="1" smtClean="0"/>
              <a:t>xep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baseline="0" dirty="0" smtClean="0"/>
              <a:t> tap hop 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tong diem going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accept 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checkbox want answer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accept 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bik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: publisher ( he thong web ) . Topic ( co the la mot lop hoc ,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, </a:t>
            </a:r>
            <a:r>
              <a:rPr lang="en-US" baseline="0" dirty="0" err="1" smtClean="0"/>
              <a:t>hoac</a:t>
            </a:r>
            <a:r>
              <a:rPr lang="en-US" baseline="0" dirty="0" smtClean="0"/>
              <a:t> la mot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) . Subscriber (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cuoi</a:t>
            </a:r>
            <a:r>
              <a:rPr lang="en-US" baseline="0" dirty="0" smtClean="0"/>
              <a:t> ) 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Subscriber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mot topic  ( o day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ky</a:t>
            </a:r>
            <a:r>
              <a:rPr lang="en-US" baseline="0" dirty="0" smtClean="0"/>
              <a:t> co the la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nhap</a:t>
            </a:r>
            <a:r>
              <a:rPr lang="en-US" baseline="0" dirty="0" smtClean="0"/>
              <a:t> mot lop hoc ) 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co mot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lop hoc 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he thong se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topic 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do topic se </a:t>
            </a:r>
            <a:r>
              <a:rPr lang="en-US" baseline="0" dirty="0" err="1" smtClean="0"/>
              <a:t>chuyen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dung da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,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can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4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41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09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5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BA22-C3E1-4020-AB2C-F91EAFCFFA16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8/20/2015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4.png"/><Relationship Id="rId7" Type="http://schemas.openxmlformats.org/officeDocument/2006/relationships/image" Target="../media/image3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png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0.png"/><Relationship Id="rId5" Type="http://schemas.openxmlformats.org/officeDocument/2006/relationships/image" Target="../media/image48.jpe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jpeg"/><Relationship Id="rId5" Type="http://schemas.openxmlformats.org/officeDocument/2006/relationships/image" Target="../media/image45.jpe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3.pn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77018"/>
            <a:ext cx="8077200" cy="1470025"/>
          </a:xfrm>
        </p:spPr>
        <p:txBody>
          <a:bodyPr/>
          <a:lstStyle/>
          <a:p>
            <a:r>
              <a:rPr lang="en-US" dirty="0" smtClean="0"/>
              <a:t>Q&amp;A PLATFORM FOR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029200"/>
            <a:ext cx="5943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Supervisor: </a:t>
            </a:r>
            <a:r>
              <a:rPr lang="en-US" sz="2400" b="1" dirty="0" smtClean="0">
                <a:solidFill>
                  <a:schemeClr val="tx1"/>
                </a:solidFill>
              </a:rPr>
              <a:t>Mr. Nguyen </a:t>
            </a:r>
            <a:r>
              <a:rPr lang="en-US" sz="2400" b="1" dirty="0" err="1" smtClean="0">
                <a:solidFill>
                  <a:schemeClr val="tx1"/>
                </a:solidFill>
              </a:rPr>
              <a:t>Huy</a:t>
            </a:r>
            <a:r>
              <a:rPr lang="en-US" sz="2400" b="1" smtClean="0">
                <a:solidFill>
                  <a:schemeClr val="tx1"/>
                </a:solidFill>
              </a:rPr>
              <a:t> Hung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Team members: </a:t>
            </a:r>
            <a:r>
              <a:rPr lang="en-US" sz="2400" b="1" smtClean="0">
                <a:solidFill>
                  <a:schemeClr val="tx1"/>
                </a:solidFill>
              </a:rPr>
              <a:t>Kha Hoang Minh</a:t>
            </a:r>
            <a:r>
              <a:rPr lang="en-US" sz="2400" smtClean="0">
                <a:solidFill>
                  <a:schemeClr val="tx1"/>
                </a:solidFill>
              </a:rPr>
              <a:t> (Leader)</a:t>
            </a:r>
            <a:br>
              <a:rPr lang="en-US" sz="240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		          </a:t>
            </a:r>
            <a:r>
              <a:rPr lang="en-US" sz="2400" b="1" smtClean="0">
                <a:solidFill>
                  <a:schemeClr val="tx1"/>
                </a:solidFill>
              </a:rPr>
              <a:t>Truong Nhu Khang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inh\Desktop\Education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8"/>
          <a:stretch/>
        </p:blipFill>
        <p:spPr bwMode="auto">
          <a:xfrm>
            <a:off x="0" y="0"/>
            <a:ext cx="9144000" cy="30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Teachers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Lecturers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Experienced people or professionals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122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2" y="4436028"/>
            <a:ext cx="1447800" cy="16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52" y="2362176"/>
            <a:ext cx="28384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94" y="1616192"/>
            <a:ext cx="762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2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3" y="5507587"/>
            <a:ext cx="1000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2" y="4929066"/>
            <a:ext cx="1447800" cy="128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81" y="16161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3274" y="2992953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Teacher 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22309" y="1892179"/>
            <a:ext cx="22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A’s classroom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17191" y="626006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22794" y="29834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40987" y="61375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48433" y="519540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906831">
            <a:off x="2094693" y="2280645"/>
            <a:ext cx="1168879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 rot="20444045">
            <a:off x="5616586" y="2398000"/>
            <a:ext cx="1152384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35138" y="5498647"/>
            <a:ext cx="1207028" cy="4016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390475">
            <a:off x="5897575" y="4729289"/>
            <a:ext cx="1303480" cy="416499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4486452" y="4443858"/>
            <a:ext cx="352424" cy="751547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815450">
            <a:off x="2331607" y="2002242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406640">
            <a:off x="5572474" y="2119564"/>
            <a:ext cx="114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449093">
            <a:off x="6064154" y="4514267"/>
            <a:ext cx="148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equests to join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0244" y="5189317"/>
            <a:ext cx="1798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 answer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5537" y="4802737"/>
            <a:ext cx="1056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elongs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0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SCOPE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8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7000137"/>
              </p:ext>
            </p:extLst>
          </p:nvPr>
        </p:nvGraphicFramePr>
        <p:xfrm>
          <a:off x="1143000" y="2032000"/>
          <a:ext cx="72515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2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1026" name="Picture 2" descr="C:\Users\Minh\Desktop\questions-and-answer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2" y="1905000"/>
            <a:ext cx="4434052" cy="33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Post a question &amp; answer a question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3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Require and accept an answer</a:t>
            </a:r>
            <a:endParaRPr lang="en-US" altLang="en-US" sz="3600" dirty="0"/>
          </a:p>
        </p:txBody>
      </p:sp>
      <p:pic>
        <p:nvPicPr>
          <p:cNvPr id="2050" name="Picture 2" descr="C:\Users\Minh\Downloads\1439841788_tick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48" y="22860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Follow teacher</a:t>
            </a:r>
            <a:endParaRPr lang="en-US" altLang="en-US" sz="3600" dirty="0"/>
          </a:p>
        </p:txBody>
      </p:sp>
      <p:pic>
        <p:nvPicPr>
          <p:cNvPr id="3074" name="Picture 2" descr="C:\Users\Minh\Downloads\1439841944_Socialmedia_icons_MySpac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42" y="1702588"/>
            <a:ext cx="3326612" cy="33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1" y="1699960"/>
            <a:ext cx="5817893" cy="387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047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News feed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90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7" y="57544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Real time notification and discussion</a:t>
            </a:r>
            <a:endParaRPr lang="en-US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38400"/>
            <a:ext cx="6745847" cy="3122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Minh\Pictures\My Screen Shots\Screen Shot 08-17-15 at 06.55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295462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830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mergeable questions</a:t>
            </a:r>
            <a:endParaRPr lang="en-US" altLang="en-US" sz="3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2285" y="1665802"/>
            <a:ext cx="6112283" cy="3975393"/>
            <a:chOff x="1122285" y="1665802"/>
            <a:chExt cx="6112283" cy="3975393"/>
          </a:xfrm>
        </p:grpSpPr>
        <p:pic>
          <p:nvPicPr>
            <p:cNvPr id="5122" name="Picture 2" descr="C:\Users\Minh\Pictures\My Screen Shots\Screen Shot 08-17-15 at 07.25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285" y="1665802"/>
              <a:ext cx="6112283" cy="3975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7400" y="1826128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629805"/>
              <a:ext cx="1143000" cy="215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>
            <a:stCxn id="5" idx="2"/>
            <a:endCxn id="5123" idx="0"/>
          </p:cNvCxnSpPr>
          <p:nvPr/>
        </p:nvCxnSpPr>
        <p:spPr>
          <a:xfrm>
            <a:off x="6438900" y="2041634"/>
            <a:ext cx="1018026" cy="549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" idx="0"/>
            <a:endCxn id="5123" idx="2"/>
          </p:cNvCxnSpPr>
          <p:nvPr/>
        </p:nvCxnSpPr>
        <p:spPr>
          <a:xfrm flipV="1">
            <a:off x="6438900" y="3190875"/>
            <a:ext cx="1018026" cy="438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38" y="2590800"/>
            <a:ext cx="20097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2972"/>
            <a:ext cx="7290054" cy="90962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09800"/>
            <a:ext cx="7290055" cy="409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1. Scenario Problem</a:t>
            </a:r>
          </a:p>
          <a:p>
            <a:pPr marL="0" indent="0">
              <a:buNone/>
            </a:pPr>
            <a:r>
              <a:rPr lang="en-US" sz="3200" b="1" dirty="0" smtClean="0"/>
              <a:t>2. Our Solution</a:t>
            </a:r>
          </a:p>
          <a:p>
            <a:pPr marL="0" indent="0">
              <a:buNone/>
            </a:pPr>
            <a:r>
              <a:rPr lang="en-US" sz="3200" b="1" dirty="0" smtClean="0"/>
              <a:t>3. Scope</a:t>
            </a:r>
          </a:p>
          <a:p>
            <a:pPr marL="0" indent="0">
              <a:buNone/>
            </a:pPr>
            <a:r>
              <a:rPr lang="en-US" sz="3200" b="1" dirty="0"/>
              <a:t>4</a:t>
            </a:r>
            <a:r>
              <a:rPr lang="en-US" sz="3200" b="1" dirty="0" smtClean="0"/>
              <a:t>. Demonstration</a:t>
            </a:r>
          </a:p>
          <a:p>
            <a:pPr marL="0" indent="0">
              <a:buNone/>
            </a:pPr>
            <a:r>
              <a:rPr lang="en-US" sz="3200" b="1" dirty="0"/>
              <a:t>5</a:t>
            </a:r>
            <a:r>
              <a:rPr lang="en-US" sz="3200" b="1" dirty="0" smtClean="0"/>
              <a:t>. Future plan</a:t>
            </a:r>
          </a:p>
          <a:p>
            <a:pPr marL="0" indent="0">
              <a:buNone/>
            </a:pPr>
            <a:r>
              <a:rPr lang="en-US" sz="3200" b="1" dirty="0"/>
              <a:t>6</a:t>
            </a:r>
            <a:r>
              <a:rPr lang="en-US" sz="3200" b="1" dirty="0" smtClean="0"/>
              <a:t>. Q &amp; 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Suggest </a:t>
            </a:r>
            <a:br>
              <a:rPr lang="en-US" altLang="en-US" sz="3600" dirty="0" smtClean="0"/>
            </a:br>
            <a:r>
              <a:rPr lang="en-US" altLang="en-US" sz="3600" dirty="0" smtClean="0"/>
              <a:t>related questions, articles and materials</a:t>
            </a:r>
            <a:endParaRPr lang="en-US" altLang="en-US" sz="3600" dirty="0"/>
          </a:p>
        </p:txBody>
      </p:sp>
      <p:pic>
        <p:nvPicPr>
          <p:cNvPr id="6146" name="Picture 2" descr="C:\Users\Minh\Pictures\My Screen Shots\Screen Shot 08-17-15 at 07.35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1623847"/>
            <a:ext cx="7214948" cy="371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557048" y="555824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Notify the teacher via e-mail</a:t>
            </a:r>
            <a:endParaRPr lang="en-US" altLang="en-US" sz="3600" dirty="0"/>
          </a:p>
        </p:txBody>
      </p:sp>
      <p:pic>
        <p:nvPicPr>
          <p:cNvPr id="7170" name="Picture 2" descr="C:\Users\Minh\Pictures\My Screen Shots\Screen Shot 08-17-15 at 07.3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" y="2209800"/>
            <a:ext cx="8226260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Student</a:t>
            </a:r>
            <a:endParaRPr lang="en-US" sz="4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099" y="2444759"/>
            <a:ext cx="1990906" cy="11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1408" y="2215186"/>
            <a:ext cx="1424117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050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Request to join classroom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5603133" y="4189274"/>
            <a:ext cx="1940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Add material to folder</a:t>
            </a:r>
            <a:endParaRPr lang="en-US" alt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9050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03134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| </a:t>
            </a:r>
            <a:r>
              <a:rPr lang="en-US" sz="4400" dirty="0" smtClean="0"/>
              <a:t>Teacher</a:t>
            </a:r>
            <a:endParaRPr lang="en-US" sz="4400" dirty="0"/>
          </a:p>
        </p:txBody>
      </p:sp>
      <p:pic>
        <p:nvPicPr>
          <p:cNvPr id="8194" name="Picture 2" descr="C:\Users\Minh\Desktop\project-management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868"/>
          <a:stretch/>
        </p:blipFill>
        <p:spPr bwMode="auto">
          <a:xfrm>
            <a:off x="228600" y="2209798"/>
            <a:ext cx="2100957" cy="16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8799"/>
          <a:stretch/>
        </p:blipFill>
        <p:spPr bwMode="auto">
          <a:xfrm>
            <a:off x="2864641" y="2514600"/>
            <a:ext cx="1581422" cy="9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4" t="9379" r="26500" b="12579"/>
          <a:stretch/>
        </p:blipFill>
        <p:spPr bwMode="auto">
          <a:xfrm>
            <a:off x="7335805" y="2299138"/>
            <a:ext cx="1330391" cy="14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Minh\Desktop\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24" y="2209800"/>
            <a:ext cx="1752600" cy="14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3962400"/>
            <a:ext cx="22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Manage </a:t>
            </a:r>
            <a:br>
              <a:rPr lang="en-US" altLang="en-US" sz="3600" dirty="0" smtClean="0"/>
            </a:br>
            <a:r>
              <a:rPr lang="en-US" altLang="en-US" sz="3600" dirty="0" smtClean="0"/>
              <a:t>classroom</a:t>
            </a:r>
            <a:endParaRPr lang="en-US" alt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025462"/>
            <a:ext cx="2129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Invite student </a:t>
            </a:r>
            <a:br>
              <a:rPr lang="en-US" altLang="en-US" sz="3600" dirty="0" smtClean="0"/>
            </a:br>
            <a:r>
              <a:rPr lang="en-US" altLang="en-US" sz="3600" dirty="0" smtClean="0"/>
              <a:t>or teacher</a:t>
            </a:r>
            <a:endParaRPr lang="en-US" alt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4908891" y="4114800"/>
            <a:ext cx="194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Upload material</a:t>
            </a:r>
            <a:endParaRPr lang="en-US" alt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7010400" y="4114800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en-US" sz="3600" dirty="0" smtClean="0"/>
              <a:t>Merge questions</a:t>
            </a:r>
            <a:endParaRPr lang="en-US" alt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2257855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1828800"/>
            <a:ext cx="2129104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8891" y="1828800"/>
            <a:ext cx="1940666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1828800"/>
            <a:ext cx="1981200" cy="411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6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6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08" y="2454347"/>
            <a:ext cx="1447800" cy="1447800"/>
          </a:xfrm>
          <a:prstGeom prst="rect">
            <a:avLst/>
          </a:prstGeom>
        </p:spPr>
      </p:pic>
      <p:pic>
        <p:nvPicPr>
          <p:cNvPr id="10" name="Picture 2" descr="C:\Users\Minh\Desktop\0613-news-feed_y3yta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7"/>
          <a:stretch/>
        </p:blipFill>
        <p:spPr bwMode="auto">
          <a:xfrm>
            <a:off x="4315907" y="2580315"/>
            <a:ext cx="1684867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615" y="14631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5" y="435875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8" y="5540447"/>
            <a:ext cx="1379537" cy="11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1989275" y="4358751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2425308" y="4358752"/>
            <a:ext cx="152400" cy="118169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3710" y="4564877"/>
            <a:ext cx="1520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Provide </a:t>
            </a:r>
            <a:br>
              <a:rPr lang="en-US" sz="2200" dirty="0" smtClean="0"/>
            </a:br>
            <a:r>
              <a:rPr lang="en-US" sz="2200" dirty="0" smtClean="0"/>
              <a:t>ordered list</a:t>
            </a:r>
            <a:br>
              <a:rPr lang="en-US" sz="2200" dirty="0" smtClean="0"/>
            </a:br>
            <a:r>
              <a:rPr lang="en-US" sz="2200" dirty="0" smtClean="0"/>
              <a:t>of questions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111" y="4395601"/>
            <a:ext cx="1895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/>
              <a:t>Update</a:t>
            </a:r>
            <a:br>
              <a:rPr lang="en-US" sz="2200" dirty="0" smtClean="0"/>
            </a:br>
            <a:r>
              <a:rPr lang="en-US" sz="2200" dirty="0" smtClean="0"/>
              <a:t>list of questions</a:t>
            </a:r>
            <a:br>
              <a:rPr lang="en-US" sz="2200" dirty="0" smtClean="0"/>
            </a:br>
            <a:r>
              <a:rPr lang="en-US" sz="2200" dirty="0" smtClean="0"/>
              <a:t>every </a:t>
            </a:r>
            <a:br>
              <a:rPr lang="en-US" sz="2200" dirty="0" smtClean="0"/>
            </a:br>
            <a:r>
              <a:rPr lang="en-US" sz="2200" dirty="0" smtClean="0"/>
              <a:t>30 minutes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5458" y="386345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8499" y="3863452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 screen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54097" y="311151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5023" y="5982881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Teacher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>
            <a:off x="3056262" y="2996763"/>
            <a:ext cx="109035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305907">
            <a:off x="6230447" y="2299696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4" name="Left Arrow 23"/>
          <p:cNvSpPr/>
          <p:nvPr/>
        </p:nvSpPr>
        <p:spPr>
          <a:xfrm rot="20410368">
            <a:off x="6091608" y="2684616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770034">
            <a:off x="6096916" y="4072915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91138" y="2603265"/>
            <a:ext cx="102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Display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 rot="1489233">
            <a:off x="6430146" y="3692221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3400" y="914399"/>
            <a:ext cx="649041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3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08245" y="2286000"/>
            <a:ext cx="774995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Problems: </a:t>
            </a:r>
            <a:r>
              <a:rPr lang="en-US" altLang="en-US" sz="3600" dirty="0" smtClean="0"/>
              <a:t>How to display suitable questions for each individual user?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82570" y="3634061"/>
            <a:ext cx="7749955" cy="147133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 smtClean="0"/>
              <a:t>Solution: </a:t>
            </a:r>
            <a:r>
              <a:rPr lang="en-US" altLang="en-US" sz="3600" dirty="0" smtClean="0"/>
              <a:t>Evaluate question’s score base on the importance of a question. </a:t>
            </a:r>
          </a:p>
        </p:txBody>
      </p:sp>
    </p:spTree>
    <p:extLst>
      <p:ext uri="{BB962C8B-B14F-4D97-AF65-F5344CB8AC3E}">
        <p14:creationId xmlns:p14="http://schemas.microsoft.com/office/powerpoint/2010/main" val="38415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 smtClean="0"/>
              <a:t>Step 1: Separate questions into 3 groups</a:t>
            </a:r>
          </a:p>
        </p:txBody>
      </p:sp>
    </p:spTree>
    <p:extLst>
      <p:ext uri="{BB962C8B-B14F-4D97-AF65-F5344CB8AC3E}">
        <p14:creationId xmlns:p14="http://schemas.microsoft.com/office/powerpoint/2010/main" val="2464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(1/4)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46866" y="3917537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evron 8"/>
          <p:cNvSpPr/>
          <p:nvPr/>
        </p:nvSpPr>
        <p:spPr>
          <a:xfrm flipH="1">
            <a:off x="2312103" y="2234388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015" y="1985934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joined classrooms or owned classrooms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 flipH="1">
            <a:off x="2312103" y="395901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3015" y="371056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followed teachers</a:t>
            </a:r>
            <a:endParaRPr lang="en-US" sz="2800" dirty="0"/>
          </a:p>
        </p:txBody>
      </p:sp>
      <p:sp>
        <p:nvSpPr>
          <p:cNvPr id="13" name="Chevron 12"/>
          <p:cNvSpPr/>
          <p:nvPr/>
        </p:nvSpPr>
        <p:spPr>
          <a:xfrm flipH="1">
            <a:off x="2318459" y="5645597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370" y="5617221"/>
            <a:ext cx="548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user’s specialty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019" y="215818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259" y="5755441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429000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2: Calculate question’s score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40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SCENARIO PROBLEM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(2/4)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8245" y="2057400"/>
            <a:ext cx="7749955" cy="36207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en-US" sz="3400" dirty="0" smtClean="0"/>
              <a:t>For each question in a group, question’s score is calculated based on: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400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US" altLang="en-US" sz="36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315200" cy="16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(3/4)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968011"/>
            <a:ext cx="8054755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Save to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 rot="679441">
            <a:off x="3173382" y="2773208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 feed| </a:t>
            </a:r>
            <a:r>
              <a:rPr lang="en-US" sz="4400" dirty="0" smtClean="0"/>
              <a:t>Algorithm (4/4)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1828800"/>
            <a:ext cx="8054755" cy="9444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4</a:t>
            </a:r>
            <a:r>
              <a:rPr lang="en-US" altLang="en-US" sz="3600" dirty="0" smtClean="0"/>
              <a:t>: </a:t>
            </a:r>
            <a:r>
              <a:rPr lang="en-US" altLang="en-US" sz="3900" dirty="0" smtClean="0"/>
              <a:t>Get</a:t>
            </a:r>
            <a:r>
              <a:rPr lang="en-US" altLang="en-US" sz="3600" dirty="0" smtClean="0"/>
              <a:t> ordered list of question </a:t>
            </a:r>
            <a:br>
              <a:rPr lang="en-US" altLang="en-US" sz="3600" dirty="0" smtClean="0"/>
            </a:br>
            <a:r>
              <a:rPr lang="en-US" altLang="en-US" sz="3600" dirty="0" smtClean="0"/>
              <a:t>from Redis DB</a:t>
            </a:r>
          </a:p>
        </p:txBody>
      </p:sp>
      <p:pic>
        <p:nvPicPr>
          <p:cNvPr id="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74861"/>
            <a:ext cx="2304421" cy="19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Down Arrow 9"/>
          <p:cNvSpPr/>
          <p:nvPr/>
        </p:nvSpPr>
        <p:spPr>
          <a:xfrm rot="17292177">
            <a:off x="2703208" y="2976055"/>
            <a:ext cx="2010090" cy="1189192"/>
          </a:xfrm>
          <a:prstGeom prst="curvedDownArrow">
            <a:avLst>
              <a:gd name="adj1" fmla="val 25000"/>
              <a:gd name="adj2" fmla="val 402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classroom &amp; invite student</a:t>
            </a:r>
            <a:endParaRPr lang="en-US" sz="4400" dirty="0"/>
          </a:p>
        </p:txBody>
      </p:sp>
      <p:pic>
        <p:nvPicPr>
          <p:cNvPr id="9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7310" y="3459307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2904672" y="26289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8521" y="22205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4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867400" y="1941877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96682" y="3384452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08696" y="2743200"/>
            <a:ext cx="25400" cy="1597587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46" y="452953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50965" y="332641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441551" y="5596336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(to join classroom)</a:t>
            </a:r>
            <a:endParaRPr lang="en-US" sz="2200" b="1" dirty="0"/>
          </a:p>
        </p:txBody>
      </p:sp>
      <p:sp>
        <p:nvSpPr>
          <p:cNvPr id="21" name="Right Arrow 20"/>
          <p:cNvSpPr/>
          <p:nvPr/>
        </p:nvSpPr>
        <p:spPr>
          <a:xfrm rot="1846484">
            <a:off x="2138536" y="4230130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7864">
            <a:off x="2578932" y="374695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00" y="428874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4898200" y="4895994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21451" y="452953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9605" y="5984839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557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9" grpId="0"/>
      <p:bldP spid="20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JOIN CLASSROOM &amp; REQUEST TO JOIN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63030" y="30790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8" name="Right Arrow 27"/>
          <p:cNvSpPr/>
          <p:nvPr/>
        </p:nvSpPr>
        <p:spPr>
          <a:xfrm>
            <a:off x="2959777" y="22676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39682" y="18593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66739" y="3048000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32" name="Picture 3" descr="C:\Users\Minh\Desktop\Invite-Via-E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51" y="3916237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386368" y="4998902"/>
            <a:ext cx="3652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join </a:t>
            </a:r>
            <a:br>
              <a:rPr lang="en-US" sz="2200" b="1" dirty="0" smtClean="0"/>
            </a:br>
            <a:r>
              <a:rPr lang="en-US" sz="2200" b="1" dirty="0" smtClean="0"/>
              <a:t>C++ programming language </a:t>
            </a:r>
            <a:br>
              <a:rPr lang="en-US" sz="2200" b="1" dirty="0" smtClean="0"/>
            </a:br>
            <a:r>
              <a:rPr lang="en-US" sz="2200" b="1" dirty="0" smtClean="0"/>
              <a:t>classroom)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1846484">
            <a:off x="2193641" y="386891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887864">
            <a:off x="2544978" y="3507216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5663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5663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83666" y="6324600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0" name="Down Arrow 39"/>
          <p:cNvSpPr/>
          <p:nvPr/>
        </p:nvSpPr>
        <p:spPr>
          <a:xfrm>
            <a:off x="6816020" y="3842391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8962" y="4057489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2" name="Up Arrow 41"/>
          <p:cNvSpPr/>
          <p:nvPr/>
        </p:nvSpPr>
        <p:spPr>
          <a:xfrm>
            <a:off x="7088455" y="3810000"/>
            <a:ext cx="205273" cy="9258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08968" y="4082272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8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3" grpId="0"/>
      <p:bldP spid="34" grpId="0" animBg="1"/>
      <p:bldP spid="35" grpId="0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Question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3510" y="330291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23" name="Right Arrow 22"/>
          <p:cNvSpPr/>
          <p:nvPr/>
        </p:nvSpPr>
        <p:spPr>
          <a:xfrm>
            <a:off x="2965632" y="2410700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69481" y="2002394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67890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9607" y="3048370"/>
            <a:ext cx="385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Question</a:t>
            </a:r>
            <a:br>
              <a:rPr lang="en-US" sz="2200" b="1" dirty="0" smtClean="0"/>
            </a:br>
            <a:r>
              <a:rPr lang="en-US" sz="2200" b="1" dirty="0" smtClean="0"/>
              <a:t>(in Teacher A’s Java classroom)</a:t>
            </a:r>
            <a:endParaRPr lang="en-US" sz="2200" b="1" dirty="0"/>
          </a:p>
        </p:txBody>
      </p:sp>
      <p:pic>
        <p:nvPicPr>
          <p:cNvPr id="4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76999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383665" y="63509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46" name="Down Arrow 45"/>
          <p:cNvSpPr/>
          <p:nvPr/>
        </p:nvSpPr>
        <p:spPr>
          <a:xfrm>
            <a:off x="6931088" y="3798534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36361" y="404602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48" name="Picture 2" descr="C:\Users\Minh\Desktop\How-To-Get-On-Reality-TV-Common-Casting-Ques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3" y="1429798"/>
            <a:ext cx="1610342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/>
      <p:bldP spid="45" grpId="0"/>
      <p:bldP spid="46" grpId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 (REAL TIME), Accept AN ANSWER </a:t>
            </a:r>
            <a:br>
              <a:rPr lang="en-US" dirty="0"/>
            </a:br>
            <a:r>
              <a:rPr lang="en-US" dirty="0"/>
              <a:t>&amp; REQURIE answers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28896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5350" y="3869877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pic>
        <p:nvPicPr>
          <p:cNvPr id="18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85288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41790" y="3838314"/>
            <a:ext cx="3098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Student A’s question)</a:t>
            </a:r>
            <a:endParaRPr lang="en-US" sz="2200" b="1" dirty="0"/>
          </a:p>
        </p:txBody>
      </p:sp>
      <p:sp>
        <p:nvSpPr>
          <p:cNvPr id="20" name="Right Arrow 19"/>
          <p:cNvSpPr/>
          <p:nvPr/>
        </p:nvSpPr>
        <p:spPr>
          <a:xfrm>
            <a:off x="2245748" y="3068644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89034" y="2662812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75305" y="384687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22286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5445934" y="2808596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89220" y="2402764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60365" y="325719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45934" y="3230880"/>
            <a:ext cx="133565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14546" r="8246" b="20559"/>
          <a:stretch/>
        </p:blipFill>
        <p:spPr bwMode="auto">
          <a:xfrm>
            <a:off x="3277153" y="5440680"/>
            <a:ext cx="303276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7451274">
            <a:off x="5586351" y="488143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61307" y="4729103"/>
            <a:ext cx="199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Require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20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7" grpId="0"/>
      <p:bldP spid="30" grpId="0" animBg="1"/>
      <p:bldP spid="31" grpId="0"/>
      <p:bldP spid="32" grpId="0"/>
      <p:bldP spid="35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invite another teacher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9034" y="197405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2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47" y="201342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30068" y="3096090"/>
            <a:ext cx="399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answer Nguyen A’s question)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001740" y="2379883"/>
            <a:ext cx="149243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03763" y="197405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30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7" y="17276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977640" y="3308591"/>
            <a:ext cx="1301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B</a:t>
            </a:r>
            <a:endParaRPr lang="en-US" sz="2200" b="1" dirty="0"/>
          </a:p>
        </p:txBody>
      </p:sp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7" y="4178333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012937" y="5631359"/>
            <a:ext cx="315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Nguyen A’s question)</a:t>
            </a:r>
            <a:endParaRPr lang="en-US" sz="2200" b="1" dirty="0"/>
          </a:p>
        </p:txBody>
      </p:sp>
      <p:sp>
        <p:nvSpPr>
          <p:cNvPr id="34" name="Right Arrow 33"/>
          <p:cNvSpPr/>
          <p:nvPr/>
        </p:nvSpPr>
        <p:spPr>
          <a:xfrm rot="8916604">
            <a:off x="5462588" y="4237466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3213" y="429129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857725" y="571889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0" y="409488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Left Arrow 37"/>
          <p:cNvSpPr/>
          <p:nvPr/>
        </p:nvSpPr>
        <p:spPr>
          <a:xfrm>
            <a:off x="2330068" y="4578798"/>
            <a:ext cx="133565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41434" y="417416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2579" y="5028595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41" name="Right Arrow 40"/>
          <p:cNvSpPr/>
          <p:nvPr/>
        </p:nvSpPr>
        <p:spPr>
          <a:xfrm>
            <a:off x="2408315" y="484332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1" grpId="0"/>
      <p:bldP spid="33" grpId="0"/>
      <p:bldP spid="34" grpId="0" animBg="1"/>
      <p:bldP spid="35" grpId="0"/>
      <p:bldP spid="36" grpId="0"/>
      <p:bldP spid="38" grpId="0" animBg="1"/>
      <p:bldP spid="39" grpId="0"/>
      <p:bldP spid="40" grpId="0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Time  notification </a:t>
            </a:r>
            <a:r>
              <a:rPr lang="en-US" dirty="0"/>
              <a:t>&amp;</a:t>
            </a:r>
            <a:r>
              <a:rPr lang="en-US" dirty="0" smtClean="0"/>
              <a:t> discussion</a:t>
            </a:r>
            <a:endParaRPr lang="en-US" sz="4400" dirty="0"/>
          </a:p>
        </p:txBody>
      </p:sp>
      <p:sp>
        <p:nvSpPr>
          <p:cNvPr id="2" name="Rounded Rectangle 1"/>
          <p:cNvSpPr/>
          <p:nvPr/>
        </p:nvSpPr>
        <p:spPr>
          <a:xfrm>
            <a:off x="3958046" y="3276600"/>
            <a:ext cx="1590102" cy="87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class,question,article,user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34200" y="1981200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34200" y="4824424"/>
            <a:ext cx="1600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</a:p>
          <a:p>
            <a:pPr algn="ctr"/>
            <a:r>
              <a:rPr lang="en-US" dirty="0" smtClean="0"/>
              <a:t>(user)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8148" y="2841453"/>
            <a:ext cx="1496120" cy="74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995483">
            <a:off x="6003098" y="3168133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4" idx="1"/>
          </p:cNvCxnSpPr>
          <p:nvPr/>
        </p:nvCxnSpPr>
        <p:spPr>
          <a:xfrm flipH="1" flipV="1">
            <a:off x="5548150" y="3840764"/>
            <a:ext cx="1620394" cy="115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01479">
            <a:off x="6170598" y="4174971"/>
            <a:ext cx="10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3665" y="3234183"/>
            <a:ext cx="1418848" cy="975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</a:p>
          <a:p>
            <a:pPr algn="ctr"/>
            <a:r>
              <a:rPr lang="en-US" dirty="0" smtClean="0"/>
              <a:t>(System)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2" idx="1"/>
          </p:cNvCxnSpPr>
          <p:nvPr/>
        </p:nvCxnSpPr>
        <p:spPr>
          <a:xfrm flipV="1">
            <a:off x="2242513" y="3712795"/>
            <a:ext cx="1715533" cy="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1438" y="3333936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publishes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" idx="2"/>
          </p:cNvCxnSpPr>
          <p:nvPr/>
        </p:nvCxnSpPr>
        <p:spPr>
          <a:xfrm flipV="1">
            <a:off x="5548148" y="2552700"/>
            <a:ext cx="1386052" cy="681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64" y="3276599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5548148" y="4210080"/>
            <a:ext cx="1386052" cy="100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952458">
            <a:off x="5415768" y="2634455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4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6036">
            <a:off x="6242283" y="2304746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 rot="2137374">
            <a:off x="5370271" y="4601201"/>
            <a:ext cx="9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</a:t>
            </a:r>
          </a:p>
        </p:txBody>
      </p:sp>
      <p:pic>
        <p:nvPicPr>
          <p:cNvPr id="57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925">
            <a:off x="6100748" y="4928541"/>
            <a:ext cx="390920" cy="3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9" grpId="0"/>
      <p:bldP spid="38" grpId="0"/>
      <p:bldP spid="14" grpId="0" animBg="1"/>
      <p:bldP spid="45" grpId="0"/>
      <p:bldP spid="53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material </a:t>
            </a:r>
            <a:r>
              <a:rPr lang="en-US" dirty="0" smtClean="0"/>
              <a:t>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material to folder</a:t>
            </a:r>
            <a:endParaRPr lang="en-US" sz="4400" dirty="0"/>
          </a:p>
        </p:txBody>
      </p:sp>
      <p:pic>
        <p:nvPicPr>
          <p:cNvPr id="2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9" y="295895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95379" y="4543282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24" name="Right Arrow 23"/>
          <p:cNvSpPr/>
          <p:nvPr/>
        </p:nvSpPr>
        <p:spPr>
          <a:xfrm>
            <a:off x="2281018" y="3657799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20647" y="3238116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Upload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4488" y="4374006"/>
            <a:ext cx="32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Material</a:t>
            </a:r>
            <a:br>
              <a:rPr lang="en-US" sz="2200" b="1" dirty="0" smtClean="0"/>
            </a:br>
            <a:r>
              <a:rPr lang="en-US" sz="2200" b="1" dirty="0" smtClean="0"/>
              <a:t>(in Teacher A’s classroom)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31596" y="452988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691" y="290587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Minh\Downloads\1439458899_icon-55-document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15" y="2905161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Arrow 39"/>
          <p:cNvSpPr/>
          <p:nvPr/>
        </p:nvSpPr>
        <p:spPr>
          <a:xfrm>
            <a:off x="5037010" y="3657799"/>
            <a:ext cx="1492433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39460" y="3198884"/>
            <a:ext cx="1724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 to 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75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7" grpId="0"/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C:\Users\Minh\Desktop\most_s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1417497"/>
            <a:ext cx="3751438" cy="39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7048" y="532158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Feeling shy </a:t>
            </a:r>
            <a:r>
              <a:rPr lang="en-US" altLang="en-US" sz="3600" dirty="0"/>
              <a:t>when asking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at </a:t>
            </a:r>
            <a:r>
              <a:rPr lang="en-US" altLang="en-US" sz="3600" dirty="0"/>
              <a:t>school</a:t>
            </a:r>
          </a:p>
        </p:txBody>
      </p:sp>
    </p:spTree>
    <p:extLst>
      <p:ext uri="{BB962C8B-B14F-4D97-AF65-F5344CB8AC3E}">
        <p14:creationId xmlns:p14="http://schemas.microsoft.com/office/powerpoint/2010/main" val="27213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399" y="914399"/>
            <a:ext cx="8534401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</a:t>
            </a:r>
            <a:r>
              <a:rPr lang="en-US" dirty="0" smtClean="0"/>
              <a:t>&amp; answer </a:t>
            </a:r>
            <a:r>
              <a:rPr lang="en-US" dirty="0"/>
              <a:t>Multi questions </a:t>
            </a:r>
            <a:endParaRPr lang="en-US" sz="4400" dirty="0"/>
          </a:p>
        </p:txBody>
      </p:sp>
      <p:pic>
        <p:nvPicPr>
          <p:cNvPr id="16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5" y="163151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4655" y="3215839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8" name="Right Arrow 17"/>
          <p:cNvSpPr/>
          <p:nvPr/>
        </p:nvSpPr>
        <p:spPr>
          <a:xfrm>
            <a:off x="2240293" y="2330356"/>
            <a:ext cx="188602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347" y="1899469"/>
            <a:ext cx="194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Select questions</a:t>
            </a:r>
            <a:endParaRPr lang="en-US" sz="2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3910"/>
          <a:stretch/>
        </p:blipFill>
        <p:spPr bwMode="auto">
          <a:xfrm>
            <a:off x="4303876" y="1447800"/>
            <a:ext cx="1234440" cy="17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634621" y="3124200"/>
            <a:ext cx="2642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questions </a:t>
            </a:r>
            <a:br>
              <a:rPr lang="en-US" sz="2200" b="1" dirty="0" smtClean="0"/>
            </a:br>
            <a:r>
              <a:rPr lang="en-US" sz="2200" b="1" dirty="0" smtClean="0"/>
              <a:t>suggested by System</a:t>
            </a:r>
            <a:endParaRPr lang="en-US" sz="2200" b="1" dirty="0"/>
          </a:p>
        </p:txBody>
      </p:sp>
      <p:sp>
        <p:nvSpPr>
          <p:cNvPr id="27" name="Right Arrow 26"/>
          <p:cNvSpPr/>
          <p:nvPr/>
        </p:nvSpPr>
        <p:spPr>
          <a:xfrm>
            <a:off x="5701355" y="2450211"/>
            <a:ext cx="137979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5473" y="2019324"/>
            <a:ext cx="92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Merge</a:t>
            </a:r>
            <a:endParaRPr lang="en-US" sz="2200" dirty="0"/>
          </a:p>
        </p:txBody>
      </p:sp>
      <p:pic>
        <p:nvPicPr>
          <p:cNvPr id="30" name="Picture 3" descr="C:\Users\Minh\Desktop\users_group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22" y="4461067"/>
            <a:ext cx="1488221" cy="14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r="38782" b="29562"/>
          <a:stretch/>
        </p:blipFill>
        <p:spPr bwMode="auto">
          <a:xfrm rot="10800000">
            <a:off x="7408804" y="1643900"/>
            <a:ext cx="929641" cy="15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0" y="4540112"/>
            <a:ext cx="1574793" cy="12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070216" y="5842593"/>
            <a:ext cx="2642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Answers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(for list of questions)</a:t>
            </a:r>
            <a:endParaRPr lang="en-US" sz="2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59683" y="477429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95164" y="3227073"/>
            <a:ext cx="1156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Merging</a:t>
            </a:r>
            <a:endParaRPr lang="en-US" sz="2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03621" y="5831442"/>
            <a:ext cx="19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students</a:t>
            </a:r>
            <a:endParaRPr lang="en-US" sz="2200" b="1" dirty="0"/>
          </a:p>
        </p:txBody>
      </p:sp>
      <p:sp>
        <p:nvSpPr>
          <p:cNvPr id="42" name="Left Arrow 41"/>
          <p:cNvSpPr/>
          <p:nvPr/>
        </p:nvSpPr>
        <p:spPr>
          <a:xfrm>
            <a:off x="3541304" y="5205178"/>
            <a:ext cx="137979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7955712">
            <a:off x="6919155" y="4253163"/>
            <a:ext cx="1062015" cy="1273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28381" y="4038600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39601" y="4101386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cxnSp>
        <p:nvCxnSpPr>
          <p:cNvPr id="47" name="Straight Arrow Connector 46"/>
          <p:cNvCxnSpPr>
            <a:stCxn id="21" idx="2"/>
          </p:cNvCxnSpPr>
          <p:nvPr/>
        </p:nvCxnSpPr>
        <p:spPr>
          <a:xfrm>
            <a:off x="4956041" y="3893641"/>
            <a:ext cx="666649" cy="857184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7" grpId="0" animBg="1"/>
      <p:bldP spid="28" grpId="0"/>
      <p:bldP spid="33" grpId="0"/>
      <p:bldP spid="34" grpId="0"/>
      <p:bldP spid="35" grpId="0"/>
      <p:bldP spid="36" grpId="0"/>
      <p:bldP spid="42" grpId="0" animBg="1"/>
      <p:bldP spid="43" grpId="0" animBg="1"/>
      <p:bldP spid="45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6546" y="3021724"/>
            <a:ext cx="452100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A1 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/>
              <a:t>A3 = What is inheritance in OOP</a:t>
            </a:r>
          </a:p>
          <a:p>
            <a:pPr marL="0" indent="0">
              <a:buNone/>
            </a:pPr>
            <a:r>
              <a:rPr lang="en-US" altLang="en-US" sz="2400" dirty="0"/>
              <a:t>A4 = How to parse String to Int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00600" y="3021724"/>
            <a:ext cx="4903882" cy="208367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A3 = What is inheritance in </a:t>
            </a:r>
            <a:r>
              <a:rPr lang="en-US" altLang="en-US" sz="2400" dirty="0" smtClean="0"/>
              <a:t>OOP</a:t>
            </a:r>
          </a:p>
          <a:p>
            <a:pPr marL="0" indent="0">
              <a:buNone/>
            </a:pPr>
            <a:r>
              <a:rPr lang="en-US" altLang="en-US" sz="2400" dirty="0" smtClean="0"/>
              <a:t>A1 </a:t>
            </a:r>
            <a:r>
              <a:rPr lang="en-US" altLang="en-US" sz="2400" dirty="0"/>
              <a:t>= What is abstraction in OOP</a:t>
            </a:r>
          </a:p>
          <a:p>
            <a:pPr marL="0" indent="0">
              <a:buNone/>
            </a:pPr>
            <a:r>
              <a:rPr lang="en-US" altLang="en-US" sz="2400" dirty="0"/>
              <a:t>A2 = How to convert String to Int</a:t>
            </a:r>
          </a:p>
          <a:p>
            <a:pPr marL="0" indent="0">
              <a:buNone/>
            </a:pPr>
            <a:r>
              <a:rPr lang="en-US" altLang="en-US" sz="2400" dirty="0" smtClean="0"/>
              <a:t>A4 </a:t>
            </a:r>
            <a:r>
              <a:rPr lang="en-US" altLang="en-US" sz="2400" dirty="0"/>
              <a:t>= How to parse String to Int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91154" y="3604391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546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Set 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02117" y="2209800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568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" grpId="0" animBg="1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1: </a:t>
            </a:r>
            <a:r>
              <a:rPr lang="en-US" altLang="en-US" sz="3600" dirty="0"/>
              <a:t>Calculate </a:t>
            </a:r>
            <a:r>
              <a:rPr lang="en-US" altLang="en-US" sz="3600" dirty="0" smtClean="0"/>
              <a:t>similarity between</a:t>
            </a:r>
            <a:br>
              <a:rPr lang="en-US" altLang="en-US" sz="3600" dirty="0" smtClean="0"/>
            </a:br>
            <a:r>
              <a:rPr lang="en-US" altLang="en-US" sz="3600" dirty="0" smtClean="0"/>
              <a:t>	  each two elements in Set A</a:t>
            </a:r>
          </a:p>
        </p:txBody>
      </p:sp>
    </p:spTree>
    <p:extLst>
      <p:ext uri="{BB962C8B-B14F-4D97-AF65-F5344CB8AC3E}">
        <p14:creationId xmlns:p14="http://schemas.microsoft.com/office/powerpoint/2010/main" val="254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A1 = </a:t>
            </a:r>
            <a:r>
              <a:rPr lang="en-US" altLang="en-US" sz="3600" dirty="0"/>
              <a:t>What is abstraction in OOP</a:t>
            </a: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wh,ha,at,ti,is,sa,ab,bs,st,tr,ra,ac,ct,ti,io,on,ni,in,no,oo,op</a:t>
                </a:r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4"/>
                <a:stretch>
                  <a:fillRect t="-7101" r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09672" y="3218688"/>
            <a:ext cx="585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73096" y="3988019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8584" y="3218688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24784" y="3983736"/>
            <a:ext cx="43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1088" y="3218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6096" y="3980688"/>
            <a:ext cx="292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93592" y="3218688"/>
            <a:ext cx="368808" cy="3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178427" y="3978875"/>
            <a:ext cx="320714" cy="9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27432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en-US" sz="3600" dirty="0" smtClean="0"/>
              <a:t>A3 = </a:t>
            </a:r>
            <a:r>
              <a:rPr lang="en-US" altLang="en-US" sz="3600" dirty="0"/>
              <a:t>What is inheritance in OOP</a:t>
            </a:r>
          </a:p>
          <a:p>
            <a:pPr marL="0" indent="0" algn="ctr">
              <a:buNone/>
            </a:pPr>
            <a:endParaRPr lang="en-US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1089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alt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wh,ha,at,ti,is,si,in,nh,he,er,ri,it,ta,an,nc,ce,ei,no,oo,op</a:t>
                </a:r>
                <a:r>
                  <a:rPr lang="en-US" alt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828" y="3505200"/>
                <a:ext cx="6648626" cy="2057400"/>
              </a:xfrm>
              <a:prstGeom prst="rect">
                <a:avLst/>
              </a:prstGeom>
              <a:blipFill rotWithShape="1">
                <a:blip r:embed="rId3"/>
                <a:stretch>
                  <a:fillRect t="-7101"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840310" y="3528848"/>
            <a:ext cx="509446" cy="91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3600" dirty="0" smtClean="0"/>
                  <a:t>Find number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36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𝒆𝒍𝒆𝒎𝒆𝒏𝒕</m:t>
                      </m:r>
                      <m:d>
                        <m:dPr>
                          <m:ctrlPr>
                            <a:rPr lang="en-US" sz="36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6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/>
                        </a:rPr>
                        <m:t>=</m:t>
                      </m:r>
                      <m:r>
                        <a:rPr lang="en-US" sz="3600" b="1" i="1" smtClean="0">
                          <a:latin typeface="Cambria Math"/>
                        </a:rPr>
                        <m:t>𝟑𝟏</m:t>
                      </m:r>
                    </m:oMath>
                  </m:oMathPara>
                </a14:m>
                <a:endParaRPr lang="en-US" altLang="en-US" sz="3600" b="1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1" y="3124200"/>
                <a:ext cx="8054755" cy="1524000"/>
              </a:xfrm>
              <a:prstGeom prst="rect">
                <a:avLst/>
              </a:prstGeom>
              <a:blipFill rotWithShape="1">
                <a:blip r:embed="rId4"/>
                <a:stretch>
                  <a:fillRect t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0170" y="2209800"/>
            <a:ext cx="8054755" cy="762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Calculate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𝒆𝒍𝒆𝒎𝒆𝒏𝒕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en-US" sz="3200" dirty="0" smtClean="0"/>
                  <a:t> = 0.29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7290055" cy="29565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(1/3)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0.29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7290055" cy="1143000"/>
              </a:xfrm>
              <a:prstGeom prst="rect">
                <a:avLst/>
              </a:prstGeom>
              <a:blipFill rotWithShape="1">
                <a:blip r:embed="rId4"/>
                <a:stretch>
                  <a:fillRect t="-1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</a:t>
                </a:r>
                <a:r>
                  <a:rPr lang="en-US" sz="3200" dirty="0" smtClean="0"/>
                  <a:t>0.079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600" dirty="0"/>
                  <a:t>= </a:t>
                </a:r>
                <a:r>
                  <a:rPr lang="en-US" sz="3200" dirty="0" smtClean="0"/>
                  <a:t>0.083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19400"/>
                <a:ext cx="7290055" cy="3200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9981" y="3124200"/>
            <a:ext cx="8054755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2</a:t>
            </a:r>
            <a:r>
              <a:rPr lang="en-US" altLang="en-US" sz="3600" dirty="0" smtClean="0"/>
              <a:t>: Calculate score of each element </a:t>
            </a:r>
            <a:br>
              <a:rPr lang="en-US" altLang="en-US" sz="3600" dirty="0" smtClean="0"/>
            </a:br>
            <a:r>
              <a:rPr lang="en-US" altLang="en-US" sz="3600" dirty="0" smtClean="0"/>
              <a:t>	     in set A</a:t>
            </a:r>
          </a:p>
        </p:txBody>
      </p:sp>
    </p:spTree>
    <p:extLst>
      <p:ext uri="{BB962C8B-B14F-4D97-AF65-F5344CB8AC3E}">
        <p14:creationId xmlns:p14="http://schemas.microsoft.com/office/powerpoint/2010/main" val="345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57048" y="5678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Lack of school’s time</a:t>
            </a:r>
            <a:endParaRPr lang="en-US" altLang="en-US" sz="3600" dirty="0"/>
          </a:p>
        </p:txBody>
      </p:sp>
      <p:pic>
        <p:nvPicPr>
          <p:cNvPr id="1026" name="Picture 2" descr="C:\Users\Minh\Pictures\My Screen Shots\Screen Shot 08-17-15 at 05.3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0" y="1728282"/>
            <a:ext cx="6340475" cy="36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(2/3)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</m:t>
                      </m:r>
                      <m:r>
                        <a:rPr lang="en-US" sz="2400" b="1" i="1" smtClean="0">
                          <a:latin typeface="Cambria Math"/>
                        </a:rPr>
                        <m:t>𝒔𝒄𝒐𝒓𝒆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𝑻𝒐𝒕𝒂𝒍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> </a:t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</m:t>
                    </m:r>
                    <m:r>
                      <a:rPr lang="en-US" sz="2400" b="1" i="1" smtClean="0">
                        <a:latin typeface="Cambria Math"/>
                      </a:rPr>
                      <m:t>  =</m:t>
                    </m:r>
                    <m:r>
                      <a:rPr lang="en-US" sz="2400" b="1" i="1" smtClean="0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𝒔𝒊𝒎𝒊𝒍𝒂𝒓𝒊𝒕𝒚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𝟎𝟕𝟗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𝟐𝟗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𝟎𝟖𝟑</m:t>
                      </m:r>
                    </m:oMath>
                  </m:oMathPara>
                </a14:m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  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 i="1"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latin typeface="Cambria Math"/>
                      </a:rPr>
                      <m:t>𝟒𝟓𝟐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	</a:t>
                </a:r>
                <a:r>
                  <a:rPr lang="en-US" sz="3200" dirty="0" smtClean="0"/>
                  <a:t>	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4000" cy="4038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0.452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0386"/>
                <a:ext cx="4305300" cy="725214"/>
              </a:xfrm>
              <a:prstGeom prst="rect">
                <a:avLst/>
              </a:prstGeom>
              <a:blipFill rotWithShape="1">
                <a:blip r:embed="rId4"/>
                <a:stretch>
                  <a:fillRect t="-16807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0.65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0.43</a:t>
                </a:r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𝒔𝒄𝒐𝒓𝒆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200" dirty="0" smtClean="0"/>
                  <a:t>0.689</a:t>
                </a:r>
                <a:endParaRPr lang="en-US" sz="3200" dirty="0"/>
              </a:p>
              <a:p>
                <a:pPr marL="0" indent="0">
                  <a:buFont typeface="Tw Cen MT" panose="020B0602020104020603" pitchFamily="34" charset="0"/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52800"/>
                <a:ext cx="4305300" cy="3087414"/>
              </a:xfrm>
              <a:prstGeom prst="rect">
                <a:avLst/>
              </a:prstGeom>
              <a:blipFill rotWithShape="1">
                <a:blip r:embed="rId5"/>
                <a:stretch>
                  <a:fillRect t="-3953"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 smtClean="0"/>
              <a:t>Algorithm (3/3)</a:t>
            </a:r>
            <a:endParaRPr lang="en-US" sz="4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803" y="3124200"/>
            <a:ext cx="746549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/>
              <a:t>Step </a:t>
            </a:r>
            <a:r>
              <a:rPr lang="en-US" altLang="en-US" sz="3600" dirty="0" smtClean="0"/>
              <a:t>3: Order set A by score ascending</a:t>
            </a:r>
          </a:p>
        </p:txBody>
      </p:sp>
    </p:spTree>
    <p:extLst>
      <p:ext uri="{BB962C8B-B14F-4D97-AF65-F5344CB8AC3E}">
        <p14:creationId xmlns:p14="http://schemas.microsoft.com/office/powerpoint/2010/main" val="882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merge| </a:t>
            </a:r>
            <a:r>
              <a:rPr lang="en-US" sz="4400" dirty="0"/>
              <a:t>Algorithm (3/3)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2427" y="3200400"/>
            <a:ext cx="7694090" cy="25908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/>
              <a:t>A3 = What is inheritance in </a:t>
            </a:r>
            <a:r>
              <a:rPr lang="en-US" altLang="en-US" sz="3200" dirty="0" smtClean="0"/>
              <a:t>OOP [0.43]</a:t>
            </a:r>
          </a:p>
          <a:p>
            <a:pPr marL="0" indent="0">
              <a:buNone/>
            </a:pPr>
            <a:r>
              <a:rPr lang="en-US" altLang="en-US" sz="3200" dirty="0" smtClean="0"/>
              <a:t>A1 </a:t>
            </a:r>
            <a:r>
              <a:rPr lang="en-US" altLang="en-US" sz="3200" dirty="0"/>
              <a:t>= What is abstraction in </a:t>
            </a:r>
            <a:r>
              <a:rPr lang="en-US" altLang="en-US" sz="3200" dirty="0" smtClean="0"/>
              <a:t>OOP [0.452]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A2 = How to convert String to </a:t>
            </a:r>
            <a:r>
              <a:rPr lang="en-US" altLang="en-US" sz="3200" dirty="0" smtClean="0"/>
              <a:t>Int [0.65]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A4 </a:t>
            </a:r>
            <a:r>
              <a:rPr lang="en-US" altLang="en-US" sz="3200" dirty="0"/>
              <a:t>= How to parse String to </a:t>
            </a:r>
            <a:r>
              <a:rPr lang="en-US" altLang="en-US" sz="3200" dirty="0" smtClean="0"/>
              <a:t>Int [0,689]</a:t>
            </a:r>
            <a:endParaRPr lang="en-US" alt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86607" y="2199842"/>
            <a:ext cx="4141881" cy="6557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Result of set A</a:t>
            </a:r>
          </a:p>
        </p:txBody>
      </p:sp>
    </p:spTree>
    <p:extLst>
      <p:ext uri="{BB962C8B-B14F-4D97-AF65-F5344CB8AC3E}">
        <p14:creationId xmlns:p14="http://schemas.microsoft.com/office/powerpoint/2010/main" val="3662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0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plan</a:t>
            </a:r>
            <a:endParaRPr lang="en-US" sz="4400" dirty="0"/>
          </a:p>
        </p:txBody>
      </p:sp>
      <p:pic>
        <p:nvPicPr>
          <p:cNvPr id="7" name="Picture 2" descr="C:\Users\Minh\Downloads\1439455722_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5" y="1785421"/>
            <a:ext cx="2364873" cy="23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283" y="2057400"/>
            <a:ext cx="1820917" cy="18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926" y="2098784"/>
            <a:ext cx="1738148" cy="17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41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Private classroom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04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Chatting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4600" y="4150294"/>
            <a:ext cx="27432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 smtClean="0"/>
              <a:t>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27306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 &amp; A</a:t>
            </a:r>
            <a:endParaRPr lang="en-US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5" name="TextBox 4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Ideas </a:t>
            </a:r>
            <a:r>
              <a:rPr lang="en-US" altLang="en-US" sz="3600" dirty="0"/>
              <a:t>from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experienced </a:t>
            </a:r>
            <a:r>
              <a:rPr lang="en-US" altLang="en-US" sz="3600" dirty="0"/>
              <a:t>people or professionals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310" y="2295453"/>
            <a:ext cx="6340475" cy="25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2050" name="Picture 2" descr="C:\Users\Minh\Desktop\72415v4-max-450x4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6" b="32000"/>
          <a:stretch/>
        </p:blipFill>
        <p:spPr bwMode="auto">
          <a:xfrm>
            <a:off x="5275627" y="3585329"/>
            <a:ext cx="2718053" cy="10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h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4" y="3768391"/>
            <a:ext cx="3542675" cy="8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nh\Desktop\yahoo-answers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t="8190" r="7615" b="6466"/>
          <a:stretch/>
        </p:blipFill>
        <p:spPr bwMode="auto">
          <a:xfrm>
            <a:off x="5846379" y="1792065"/>
            <a:ext cx="1576551" cy="15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nh\Desktop\stackoverflow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7" y="2054139"/>
            <a:ext cx="456565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2303" y="533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3600" dirty="0" smtClean="0"/>
              <a:t>Need </a:t>
            </a:r>
            <a:r>
              <a:rPr lang="en-US" altLang="en-US" sz="3600" dirty="0"/>
              <a:t>t</a:t>
            </a:r>
            <a:r>
              <a:rPr lang="en-US" altLang="en-US" sz="3600" dirty="0" smtClean="0"/>
              <a:t>rue teaching &amp; studying environment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1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OUR SOLUTION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6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8903" y="-1"/>
            <a:ext cx="9172903" cy="777240"/>
            <a:chOff x="-28903" y="-1"/>
            <a:chExt cx="9172903" cy="777240"/>
          </a:xfrm>
        </p:grpSpPr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-28903" y="-1"/>
              <a:ext cx="9172903" cy="777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indent="1714500">
                <a:lnSpc>
                  <a:spcPct val="15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</a:rPr>
                <a:t>Q&amp;A Platform for Educators</a:t>
              </a:r>
              <a:endParaRPr lang="en-US" sz="2800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4" b="10156"/>
            <a:stretch/>
          </p:blipFill>
          <p:spPr bwMode="auto">
            <a:xfrm>
              <a:off x="328246" y="95250"/>
              <a:ext cx="1024128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533400" y="914399"/>
            <a:ext cx="7290054" cy="78818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348" y="178360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38048" y="4495800"/>
            <a:ext cx="7239000" cy="1828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900" dirty="0" smtClean="0"/>
              <a:t>Students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Beginners</a:t>
            </a:r>
          </a:p>
          <a:p>
            <a:pPr marL="0" indent="0" algn="ctr">
              <a:buNone/>
            </a:pPr>
            <a:r>
              <a:rPr lang="en-US" altLang="en-US" sz="2900" dirty="0" smtClean="0"/>
              <a:t>People who want to broaden their knowledge</a:t>
            </a:r>
          </a:p>
          <a:p>
            <a:pPr marL="0" indent="0" algn="ctr">
              <a:buNone/>
            </a:pPr>
            <a:endParaRPr lang="en-US" altLang="en-US" sz="2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38048" y="3678620"/>
            <a:ext cx="7239000" cy="664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800" b="1" dirty="0" smtClean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982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1661</Words>
  <Application>Microsoft Office PowerPoint</Application>
  <PresentationFormat>On-screen Show (4:3)</PresentationFormat>
  <Paragraphs>334</Paragraphs>
  <Slides>56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Office Theme</vt:lpstr>
      <vt:lpstr>Integral</vt:lpstr>
      <vt:lpstr>1_Integral</vt:lpstr>
      <vt:lpstr>Q&amp;A PLATFORM FOR EDUCATORS</vt:lpstr>
      <vt:lpstr>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PLATFORM FOR EDUCATORS</dc:title>
  <dc:creator>Minh Kha</dc:creator>
  <cp:lastModifiedBy>Minh Kha</cp:lastModifiedBy>
  <cp:revision>110</cp:revision>
  <dcterms:created xsi:type="dcterms:W3CDTF">2015-08-12T06:03:40Z</dcterms:created>
  <dcterms:modified xsi:type="dcterms:W3CDTF">2015-08-20T11:13:51Z</dcterms:modified>
</cp:coreProperties>
</file>