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60"/>
  </p:notesMasterIdLst>
  <p:sldIdLst>
    <p:sldId id="256" r:id="rId4"/>
    <p:sldId id="258" r:id="rId5"/>
    <p:sldId id="265" r:id="rId6"/>
    <p:sldId id="304" r:id="rId7"/>
    <p:sldId id="305" r:id="rId8"/>
    <p:sldId id="306" r:id="rId9"/>
    <p:sldId id="307" r:id="rId10"/>
    <p:sldId id="309" r:id="rId11"/>
    <p:sldId id="308" r:id="rId12"/>
    <p:sldId id="310" r:id="rId13"/>
    <p:sldId id="311" r:id="rId14"/>
    <p:sldId id="312" r:id="rId15"/>
    <p:sldId id="313" r:id="rId16"/>
    <p:sldId id="319" r:id="rId17"/>
    <p:sldId id="321" r:id="rId18"/>
    <p:sldId id="322" r:id="rId19"/>
    <p:sldId id="314" r:id="rId20"/>
    <p:sldId id="315" r:id="rId21"/>
    <p:sldId id="316" r:id="rId22"/>
    <p:sldId id="317" r:id="rId23"/>
    <p:sldId id="318" r:id="rId24"/>
    <p:sldId id="323" r:id="rId25"/>
    <p:sldId id="320" r:id="rId26"/>
    <p:sldId id="271" r:id="rId27"/>
    <p:sldId id="324" r:id="rId28"/>
    <p:sldId id="325" r:id="rId29"/>
    <p:sldId id="326" r:id="rId30"/>
    <p:sldId id="327" r:id="rId31"/>
    <p:sldId id="329" r:id="rId32"/>
    <p:sldId id="328" r:id="rId33"/>
    <p:sldId id="330" r:id="rId34"/>
    <p:sldId id="332" r:id="rId35"/>
    <p:sldId id="333" r:id="rId36"/>
    <p:sldId id="334" r:id="rId37"/>
    <p:sldId id="335" r:id="rId38"/>
    <p:sldId id="336" r:id="rId39"/>
    <p:sldId id="337" r:id="rId40"/>
    <p:sldId id="358" r:id="rId41"/>
    <p:sldId id="338" r:id="rId42"/>
    <p:sldId id="339" r:id="rId43"/>
    <p:sldId id="340" r:id="rId44"/>
    <p:sldId id="343" r:id="rId45"/>
    <p:sldId id="344" r:id="rId46"/>
    <p:sldId id="345" r:id="rId47"/>
    <p:sldId id="346" r:id="rId48"/>
    <p:sldId id="347" r:id="rId49"/>
    <p:sldId id="348" r:id="rId50"/>
    <p:sldId id="349" r:id="rId51"/>
    <p:sldId id="350" r:id="rId52"/>
    <p:sldId id="351" r:id="rId53"/>
    <p:sldId id="352" r:id="rId54"/>
    <p:sldId id="353" r:id="rId55"/>
    <p:sldId id="354" r:id="rId56"/>
    <p:sldId id="341" r:id="rId57"/>
    <p:sldId id="355" r:id="rId58"/>
    <p:sldId id="356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94" autoAdjust="0"/>
  </p:normalViewPr>
  <p:slideViewPr>
    <p:cSldViewPr>
      <p:cViewPr>
        <p:scale>
          <a:sx n="90" d="100"/>
          <a:sy n="90" d="100"/>
        </p:scale>
        <p:origin x="-720" y="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presProps" Target="pres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6CDC17-60F3-4365-A3EF-0953BA9351EF}" type="doc">
      <dgm:prSet loTypeId="urn:microsoft.com/office/officeart/2005/8/layout/vList3" loCatId="list" qsTypeId="urn:microsoft.com/office/officeart/2005/8/quickstyle/simple5" qsCatId="simple" csTypeId="urn:microsoft.com/office/officeart/2005/8/colors/accent0_3" csCatId="mainScheme" phldr="1"/>
      <dgm:spPr/>
    </dgm:pt>
    <dgm:pt modelId="{CF4B4A7C-A893-4E6A-9AA0-02EDA57F229E}">
      <dgm:prSet phldrT="[Text]" custT="1"/>
      <dgm:spPr/>
      <dgm:t>
        <a:bodyPr/>
        <a:lstStyle/>
        <a:p>
          <a:r>
            <a:rPr lang="en-US" sz="4800" dirty="0" smtClean="0"/>
            <a:t>Features</a:t>
          </a:r>
          <a:endParaRPr lang="en-US" sz="4800" dirty="0"/>
        </a:p>
      </dgm:t>
    </dgm:pt>
    <dgm:pt modelId="{434759DF-AE86-422A-92F7-B44541C4A3AF}" type="parTrans" cxnId="{AFF7217E-9A82-4C64-8785-58CF6302049E}">
      <dgm:prSet/>
      <dgm:spPr/>
      <dgm:t>
        <a:bodyPr/>
        <a:lstStyle/>
        <a:p>
          <a:endParaRPr lang="en-US"/>
        </a:p>
      </dgm:t>
    </dgm:pt>
    <dgm:pt modelId="{B467C95C-2FCF-43A4-903F-CF66F73019D0}" type="sibTrans" cxnId="{AFF7217E-9A82-4C64-8785-58CF6302049E}">
      <dgm:prSet/>
      <dgm:spPr/>
      <dgm:t>
        <a:bodyPr/>
        <a:lstStyle/>
        <a:p>
          <a:endParaRPr lang="en-US"/>
        </a:p>
      </dgm:t>
    </dgm:pt>
    <dgm:pt modelId="{C30C121D-246E-40A7-B418-9448326D0729}">
      <dgm:prSet phldrT="[Text]" custT="1"/>
      <dgm:spPr/>
      <dgm:t>
        <a:bodyPr/>
        <a:lstStyle/>
        <a:p>
          <a:r>
            <a:rPr lang="en-US" sz="4800" dirty="0" smtClean="0"/>
            <a:t>Teacher</a:t>
          </a:r>
          <a:endParaRPr lang="en-US" sz="4800" dirty="0"/>
        </a:p>
      </dgm:t>
    </dgm:pt>
    <dgm:pt modelId="{F29C9E2A-4357-4200-BDC2-1A60FC2540BB}" type="parTrans" cxnId="{1888C324-1A50-4A25-BCDE-95C89CBDCF08}">
      <dgm:prSet/>
      <dgm:spPr/>
      <dgm:t>
        <a:bodyPr/>
        <a:lstStyle/>
        <a:p>
          <a:endParaRPr lang="en-US"/>
        </a:p>
      </dgm:t>
    </dgm:pt>
    <dgm:pt modelId="{5FB8A5BB-CFD9-4BA5-8269-04FD126A2ACB}" type="sibTrans" cxnId="{1888C324-1A50-4A25-BCDE-95C89CBDCF08}">
      <dgm:prSet/>
      <dgm:spPr/>
      <dgm:t>
        <a:bodyPr/>
        <a:lstStyle/>
        <a:p>
          <a:endParaRPr lang="en-US"/>
        </a:p>
      </dgm:t>
    </dgm:pt>
    <dgm:pt modelId="{CD24DCDD-28FC-4BA2-8A65-DB97EE68F7CF}">
      <dgm:prSet phldrT="[Text]" custT="1"/>
      <dgm:spPr/>
      <dgm:t>
        <a:bodyPr/>
        <a:lstStyle/>
        <a:p>
          <a:r>
            <a:rPr lang="en-US" sz="4800" dirty="0" smtClean="0"/>
            <a:t>Student</a:t>
          </a:r>
          <a:endParaRPr lang="en-US" sz="5600" dirty="0"/>
        </a:p>
      </dgm:t>
    </dgm:pt>
    <dgm:pt modelId="{A2A5C708-495D-4F88-8DBA-2E48F162C7D2}" type="parTrans" cxnId="{A773BB28-D0E8-4912-BCFC-DCD2D87B10D6}">
      <dgm:prSet/>
      <dgm:spPr/>
      <dgm:t>
        <a:bodyPr/>
        <a:lstStyle/>
        <a:p>
          <a:endParaRPr lang="en-US"/>
        </a:p>
      </dgm:t>
    </dgm:pt>
    <dgm:pt modelId="{30C2FFB6-935E-493D-9EC9-305383C60972}" type="sibTrans" cxnId="{A773BB28-D0E8-4912-BCFC-DCD2D87B10D6}">
      <dgm:prSet/>
      <dgm:spPr/>
      <dgm:t>
        <a:bodyPr/>
        <a:lstStyle/>
        <a:p>
          <a:endParaRPr lang="en-US"/>
        </a:p>
      </dgm:t>
    </dgm:pt>
    <dgm:pt modelId="{1F261858-9FA9-49EE-B7CB-3C0AE60728C0}" type="pres">
      <dgm:prSet presAssocID="{F76CDC17-60F3-4365-A3EF-0953BA9351EF}" presName="linearFlow" presStyleCnt="0">
        <dgm:presLayoutVars>
          <dgm:dir/>
          <dgm:resizeHandles val="exact"/>
        </dgm:presLayoutVars>
      </dgm:prSet>
      <dgm:spPr/>
    </dgm:pt>
    <dgm:pt modelId="{C7962027-9CF4-4E53-B9BC-ABFC879CB4A8}" type="pres">
      <dgm:prSet presAssocID="{CF4B4A7C-A893-4E6A-9AA0-02EDA57F229E}" presName="composite" presStyleCnt="0"/>
      <dgm:spPr/>
    </dgm:pt>
    <dgm:pt modelId="{FF59A65D-658E-48E0-9584-70ACA342C957}" type="pres">
      <dgm:prSet presAssocID="{CF4B4A7C-A893-4E6A-9AA0-02EDA57F229E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847F7AF-FA67-4B72-946E-EC807767BA96}" type="pres">
      <dgm:prSet presAssocID="{CF4B4A7C-A893-4E6A-9AA0-02EDA57F229E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875E3B-61F6-4D73-BC90-7A28BD98EA46}" type="pres">
      <dgm:prSet presAssocID="{B467C95C-2FCF-43A4-903F-CF66F73019D0}" presName="spacing" presStyleCnt="0"/>
      <dgm:spPr/>
    </dgm:pt>
    <dgm:pt modelId="{5EA6ABA4-FF49-41E8-AFD9-509400AFAFF6}" type="pres">
      <dgm:prSet presAssocID="{C30C121D-246E-40A7-B418-9448326D0729}" presName="composite" presStyleCnt="0"/>
      <dgm:spPr/>
    </dgm:pt>
    <dgm:pt modelId="{38600F54-083E-4D92-974B-F7961A85B2C3}" type="pres">
      <dgm:prSet presAssocID="{C30C121D-246E-40A7-B418-9448326D0729}" presName="imgShp" presStyleLbl="fgImgPlace1" presStyleIdx="1" presStyleCnt="3" custLinFactY="29945" custLinFactNeighborY="100000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ABF4055-F860-4A52-9A74-6987FCDA543E}" type="pres">
      <dgm:prSet presAssocID="{C30C121D-246E-40A7-B418-9448326D0729}" presName="txShp" presStyleLbl="node1" presStyleIdx="1" presStyleCnt="3" custLinFactY="29945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EB337-E167-448C-899F-F58129405757}" type="pres">
      <dgm:prSet presAssocID="{5FB8A5BB-CFD9-4BA5-8269-04FD126A2ACB}" presName="spacing" presStyleCnt="0"/>
      <dgm:spPr/>
    </dgm:pt>
    <dgm:pt modelId="{B1D3717F-3D87-4E4F-992C-8BD5E85ECDAE}" type="pres">
      <dgm:prSet presAssocID="{CD24DCDD-28FC-4BA2-8A65-DB97EE68F7CF}" presName="composite" presStyleCnt="0"/>
      <dgm:spPr/>
    </dgm:pt>
    <dgm:pt modelId="{84A6ACCF-00BE-4C25-A029-DB12495B0A82}" type="pres">
      <dgm:prSet presAssocID="{CD24DCDD-28FC-4BA2-8A65-DB97EE68F7CF}" presName="imgShp" presStyleLbl="fgImgPlace1" presStyleIdx="2" presStyleCnt="3" custLinFactY="-28117" custLinFactNeighborX="2396" custLinFactNeighborY="-100000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EA53C12-C760-4A00-9576-C10E4A693A57}" type="pres">
      <dgm:prSet presAssocID="{CD24DCDD-28FC-4BA2-8A65-DB97EE68F7CF}" presName="txShp" presStyleLbl="node1" presStyleIdx="2" presStyleCnt="3" custLinFactY="-28117" custLinFactNeighborX="561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403A0A-6D9B-474E-918D-5A5200956441}" type="presOf" srcId="{CF4B4A7C-A893-4E6A-9AA0-02EDA57F229E}" destId="{A847F7AF-FA67-4B72-946E-EC807767BA96}" srcOrd="0" destOrd="0" presId="urn:microsoft.com/office/officeart/2005/8/layout/vList3"/>
    <dgm:cxn modelId="{03F4B75B-B8B0-4F60-A2BD-5254850D33F0}" type="presOf" srcId="{F76CDC17-60F3-4365-A3EF-0953BA9351EF}" destId="{1F261858-9FA9-49EE-B7CB-3C0AE60728C0}" srcOrd="0" destOrd="0" presId="urn:microsoft.com/office/officeart/2005/8/layout/vList3"/>
    <dgm:cxn modelId="{AFF7217E-9A82-4C64-8785-58CF6302049E}" srcId="{F76CDC17-60F3-4365-A3EF-0953BA9351EF}" destId="{CF4B4A7C-A893-4E6A-9AA0-02EDA57F229E}" srcOrd="0" destOrd="0" parTransId="{434759DF-AE86-422A-92F7-B44541C4A3AF}" sibTransId="{B467C95C-2FCF-43A4-903F-CF66F73019D0}"/>
    <dgm:cxn modelId="{1888C324-1A50-4A25-BCDE-95C89CBDCF08}" srcId="{F76CDC17-60F3-4365-A3EF-0953BA9351EF}" destId="{C30C121D-246E-40A7-B418-9448326D0729}" srcOrd="1" destOrd="0" parTransId="{F29C9E2A-4357-4200-BDC2-1A60FC2540BB}" sibTransId="{5FB8A5BB-CFD9-4BA5-8269-04FD126A2ACB}"/>
    <dgm:cxn modelId="{A773BB28-D0E8-4912-BCFC-DCD2D87B10D6}" srcId="{F76CDC17-60F3-4365-A3EF-0953BA9351EF}" destId="{CD24DCDD-28FC-4BA2-8A65-DB97EE68F7CF}" srcOrd="2" destOrd="0" parTransId="{A2A5C708-495D-4F88-8DBA-2E48F162C7D2}" sibTransId="{30C2FFB6-935E-493D-9EC9-305383C60972}"/>
    <dgm:cxn modelId="{8684E0EE-5C32-4C74-AF3B-AB7230873BEF}" type="presOf" srcId="{C30C121D-246E-40A7-B418-9448326D0729}" destId="{1ABF4055-F860-4A52-9A74-6987FCDA543E}" srcOrd="0" destOrd="0" presId="urn:microsoft.com/office/officeart/2005/8/layout/vList3"/>
    <dgm:cxn modelId="{ECE06613-D35C-4DE2-AA02-7127FCF2F8BB}" type="presOf" srcId="{CD24DCDD-28FC-4BA2-8A65-DB97EE68F7CF}" destId="{EEA53C12-C760-4A00-9576-C10E4A693A57}" srcOrd="0" destOrd="0" presId="urn:microsoft.com/office/officeart/2005/8/layout/vList3"/>
    <dgm:cxn modelId="{A75AA290-620C-4DD2-8D88-C2E4640ED7D0}" type="presParOf" srcId="{1F261858-9FA9-49EE-B7CB-3C0AE60728C0}" destId="{C7962027-9CF4-4E53-B9BC-ABFC879CB4A8}" srcOrd="0" destOrd="0" presId="urn:microsoft.com/office/officeart/2005/8/layout/vList3"/>
    <dgm:cxn modelId="{FBF28878-C806-415C-AB6C-C3D789A2E1B1}" type="presParOf" srcId="{C7962027-9CF4-4E53-B9BC-ABFC879CB4A8}" destId="{FF59A65D-658E-48E0-9584-70ACA342C957}" srcOrd="0" destOrd="0" presId="urn:microsoft.com/office/officeart/2005/8/layout/vList3"/>
    <dgm:cxn modelId="{86DAF0B9-5C6F-442D-A95C-5A6F2BE705FA}" type="presParOf" srcId="{C7962027-9CF4-4E53-B9BC-ABFC879CB4A8}" destId="{A847F7AF-FA67-4B72-946E-EC807767BA96}" srcOrd="1" destOrd="0" presId="urn:microsoft.com/office/officeart/2005/8/layout/vList3"/>
    <dgm:cxn modelId="{99E626E4-925B-4742-B71A-65C14BCE8013}" type="presParOf" srcId="{1F261858-9FA9-49EE-B7CB-3C0AE60728C0}" destId="{07875E3B-61F6-4D73-BC90-7A28BD98EA46}" srcOrd="1" destOrd="0" presId="urn:microsoft.com/office/officeart/2005/8/layout/vList3"/>
    <dgm:cxn modelId="{D7F593F9-5CD6-4312-9E89-4E8C98C8B9FB}" type="presParOf" srcId="{1F261858-9FA9-49EE-B7CB-3C0AE60728C0}" destId="{5EA6ABA4-FF49-41E8-AFD9-509400AFAFF6}" srcOrd="2" destOrd="0" presId="urn:microsoft.com/office/officeart/2005/8/layout/vList3"/>
    <dgm:cxn modelId="{64CAE952-B56B-4A49-A994-5BE6CA3B2713}" type="presParOf" srcId="{5EA6ABA4-FF49-41E8-AFD9-509400AFAFF6}" destId="{38600F54-083E-4D92-974B-F7961A85B2C3}" srcOrd="0" destOrd="0" presId="urn:microsoft.com/office/officeart/2005/8/layout/vList3"/>
    <dgm:cxn modelId="{BDCEAEB2-5A02-4FE0-8EDE-8CA56E24BD81}" type="presParOf" srcId="{5EA6ABA4-FF49-41E8-AFD9-509400AFAFF6}" destId="{1ABF4055-F860-4A52-9A74-6987FCDA543E}" srcOrd="1" destOrd="0" presId="urn:microsoft.com/office/officeart/2005/8/layout/vList3"/>
    <dgm:cxn modelId="{17E3BA73-4268-4AA8-8134-585DFF3CCF02}" type="presParOf" srcId="{1F261858-9FA9-49EE-B7CB-3C0AE60728C0}" destId="{850EB337-E167-448C-899F-F58129405757}" srcOrd="3" destOrd="0" presId="urn:microsoft.com/office/officeart/2005/8/layout/vList3"/>
    <dgm:cxn modelId="{F10BF0E1-B07D-4605-84EF-609345ACCA3F}" type="presParOf" srcId="{1F261858-9FA9-49EE-B7CB-3C0AE60728C0}" destId="{B1D3717F-3D87-4E4F-992C-8BD5E85ECDAE}" srcOrd="4" destOrd="0" presId="urn:microsoft.com/office/officeart/2005/8/layout/vList3"/>
    <dgm:cxn modelId="{CE020E27-F713-4FAE-9EAC-CC8F3C482A3D}" type="presParOf" srcId="{B1D3717F-3D87-4E4F-992C-8BD5E85ECDAE}" destId="{84A6ACCF-00BE-4C25-A029-DB12495B0A82}" srcOrd="0" destOrd="0" presId="urn:microsoft.com/office/officeart/2005/8/layout/vList3"/>
    <dgm:cxn modelId="{44BCEC49-24AB-47E0-BB3D-2EF1C9FCF55D}" type="presParOf" srcId="{B1D3717F-3D87-4E4F-992C-8BD5E85ECDAE}" destId="{EEA53C12-C760-4A00-9576-C10E4A693A5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7F7AF-FA67-4B72-946E-EC807767BA96}">
      <dsp:nvSpPr>
        <dsp:cNvPr id="0" name=""/>
        <dsp:cNvSpPr/>
      </dsp:nvSpPr>
      <dsp:spPr>
        <a:xfrm rot="10800000">
          <a:off x="1496947" y="1063"/>
          <a:ext cx="4822296" cy="1129234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7961" tIns="182880" rIns="341376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Features</a:t>
          </a:r>
          <a:endParaRPr lang="en-US" sz="4800" kern="1200" dirty="0"/>
        </a:p>
      </dsp:txBody>
      <dsp:txXfrm rot="10800000">
        <a:off x="1779255" y="1063"/>
        <a:ext cx="4539988" cy="1129234"/>
      </dsp:txXfrm>
    </dsp:sp>
    <dsp:sp modelId="{FF59A65D-658E-48E0-9584-70ACA342C957}">
      <dsp:nvSpPr>
        <dsp:cNvPr id="0" name=""/>
        <dsp:cNvSpPr/>
      </dsp:nvSpPr>
      <dsp:spPr>
        <a:xfrm>
          <a:off x="932329" y="1063"/>
          <a:ext cx="1129234" cy="112923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tint val="50000"/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ABF4055-F860-4A52-9A74-6987FCDA543E}">
      <dsp:nvSpPr>
        <dsp:cNvPr id="0" name=""/>
        <dsp:cNvSpPr/>
      </dsp:nvSpPr>
      <dsp:spPr>
        <a:xfrm rot="10800000">
          <a:off x="1496947" y="2934765"/>
          <a:ext cx="4822296" cy="1129234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7961" tIns="182880" rIns="341376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Teacher</a:t>
          </a:r>
          <a:endParaRPr lang="en-US" sz="4800" kern="1200" dirty="0"/>
        </a:p>
      </dsp:txBody>
      <dsp:txXfrm rot="10800000">
        <a:off x="1779255" y="2934765"/>
        <a:ext cx="4539988" cy="1129234"/>
      </dsp:txXfrm>
    </dsp:sp>
    <dsp:sp modelId="{38600F54-083E-4D92-974B-F7961A85B2C3}">
      <dsp:nvSpPr>
        <dsp:cNvPr id="0" name=""/>
        <dsp:cNvSpPr/>
      </dsp:nvSpPr>
      <dsp:spPr>
        <a:xfrm>
          <a:off x="932329" y="2934765"/>
          <a:ext cx="1129234" cy="112923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tint val="50000"/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EA53C12-C760-4A00-9576-C10E4A693A57}">
      <dsp:nvSpPr>
        <dsp:cNvPr id="0" name=""/>
        <dsp:cNvSpPr/>
      </dsp:nvSpPr>
      <dsp:spPr>
        <a:xfrm rot="10800000">
          <a:off x="1524000" y="1486960"/>
          <a:ext cx="4822296" cy="1129234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7961" tIns="182880" rIns="341376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Student</a:t>
          </a:r>
          <a:endParaRPr lang="en-US" sz="5600" kern="1200" dirty="0"/>
        </a:p>
      </dsp:txBody>
      <dsp:txXfrm rot="10800000">
        <a:off x="1806308" y="1486960"/>
        <a:ext cx="4539988" cy="1129234"/>
      </dsp:txXfrm>
    </dsp:sp>
    <dsp:sp modelId="{84A6ACCF-00BE-4C25-A029-DB12495B0A82}">
      <dsp:nvSpPr>
        <dsp:cNvPr id="0" name=""/>
        <dsp:cNvSpPr/>
      </dsp:nvSpPr>
      <dsp:spPr>
        <a:xfrm>
          <a:off x="959386" y="1486960"/>
          <a:ext cx="1129234" cy="112923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tint val="50000"/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0DC2B-016A-47EA-BD44-C639A2D9AEF1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B3CE5-A8FC-40D7-AC47-D3262106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14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79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bieu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mat </a:t>
            </a:r>
            <a:r>
              <a:rPr lang="en-US" baseline="0" dirty="0" err="1" smtClean="0"/>
              <a:t>noi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chuoi</a:t>
            </a:r>
            <a:r>
              <a:rPr lang="en-US" baseline="0" dirty="0" smtClean="0"/>
              <a:t>,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chuoi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noi</a:t>
            </a:r>
            <a:r>
              <a:rPr lang="en-US" baseline="0" dirty="0" smtClean="0"/>
              <a:t> dung can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93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Dau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se chia </a:t>
            </a:r>
            <a:r>
              <a:rPr lang="en-US" baseline="0" dirty="0" err="1" smtClean="0"/>
              <a:t>chuoi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mot tap hop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goi</a:t>
            </a:r>
            <a:r>
              <a:rPr lang="en-US" baseline="0" dirty="0" smtClean="0"/>
              <a:t> la S1 , </a:t>
            </a:r>
            <a:r>
              <a:rPr lang="en-US" baseline="0" dirty="0" err="1" smtClean="0"/>
              <a:t>moi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duoc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chuoi</a:t>
            </a:r>
            <a:r>
              <a:rPr lang="en-US" baseline="0" dirty="0" smtClean="0"/>
              <a:t> mot </a:t>
            </a:r>
            <a:r>
              <a:rPr lang="en-US" baseline="0" dirty="0" err="1" smtClean="0"/>
              <a:t>cach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endParaRPr lang="en-US" baseline="0" dirty="0" smtClean="0"/>
          </a:p>
          <a:p>
            <a:r>
              <a:rPr lang="en-US" dirty="0" smtClean="0"/>
              <a:t> O(log(m)</a:t>
            </a:r>
            <a:r>
              <a:rPr lang="en-US" baseline="0" dirty="0" smtClean="0"/>
              <a:t> + 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40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{</a:t>
            </a:r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wh,ha,at,ti,is,in,no,oo,op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 </a:t>
            </a:r>
            <a:r>
              <a:rPr 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39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Cambria Math" panose="02040503050406030204" pitchFamily="18" charset="0"/>
              </a:rPr>
              <a:t>{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wh,ha,at,ti,is,in,no,oo,op,sa,ab,bs,st,tr,ra,ac,ct,io,on,ni,nh,he,er,ri,it,ta,an,nc,ce,ei} = 31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74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74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Chung</a:t>
            </a:r>
            <a:r>
              <a:rPr lang="en-US" baseline="0" dirty="0" smtClean="0"/>
              <a:t> ta se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duoc</a:t>
            </a:r>
            <a:r>
              <a:rPr lang="en-US" baseline="0" dirty="0" smtClean="0"/>
              <a:t> diem going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2 cap con </a:t>
            </a:r>
            <a:r>
              <a:rPr lang="en-US" baseline="0" dirty="0" err="1" smtClean="0"/>
              <a:t>lai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74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Tinh</a:t>
            </a:r>
            <a:r>
              <a:rPr lang="en-US" baseline="0" dirty="0" smtClean="0"/>
              <a:t> tong so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tap hop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00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74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 day </a:t>
            </a:r>
            <a:r>
              <a:rPr lang="en-US" dirty="0" err="1" smtClean="0"/>
              <a:t>chung</a:t>
            </a:r>
            <a:r>
              <a:rPr lang="en-US" dirty="0" smtClean="0"/>
              <a:t> ta </a:t>
            </a:r>
            <a:r>
              <a:rPr lang="en-US" dirty="0" err="1" smtClean="0"/>
              <a:t>tinh</a:t>
            </a:r>
            <a:r>
              <a:rPr lang="en-US" dirty="0" smtClean="0"/>
              <a:t> tong</a:t>
            </a:r>
            <a:r>
              <a:rPr lang="en-US" baseline="0" dirty="0" smtClean="0"/>
              <a:t>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.</a:t>
            </a:r>
          </a:p>
          <a:p>
            <a:r>
              <a:rPr lang="en-US" baseline="0" dirty="0" smtClean="0"/>
              <a:t>Tong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A1  se bang so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A1,A2  +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A1,A3 +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A1,4</a:t>
            </a:r>
          </a:p>
          <a:p>
            <a:r>
              <a:rPr lang="en-US" baseline="0" dirty="0" err="1" smtClean="0"/>
              <a:t>Ap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duoc</a:t>
            </a:r>
            <a:r>
              <a:rPr lang="en-US" baseline="0" dirty="0" smtClean="0"/>
              <a:t> de cap o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. Chung ta se </a:t>
            </a:r>
            <a:r>
              <a:rPr lang="en-US" baseline="0" dirty="0" err="1" smtClean="0"/>
              <a:t>duoc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man </a:t>
            </a:r>
            <a:r>
              <a:rPr lang="en-US" baseline="0" dirty="0" err="1" smtClean="0"/>
              <a:t>hinh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Ap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745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Sap </a:t>
            </a:r>
            <a:r>
              <a:rPr lang="en-US" dirty="0" err="1" smtClean="0"/>
              <a:t>xep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r>
              <a:rPr lang="en-US" baseline="0" dirty="0" smtClean="0"/>
              <a:t> tap hop A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giam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tong diem going </a:t>
            </a:r>
            <a:r>
              <a:rPr lang="en-US" baseline="0" dirty="0" err="1" smtClean="0"/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86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29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61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Giáo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.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accept 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checkbox want answer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60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.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nhấn</a:t>
            </a:r>
            <a:r>
              <a:rPr lang="en-US" baseline="0" dirty="0" smtClean="0"/>
              <a:t> accept 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bik</a:t>
            </a:r>
            <a:r>
              <a:rPr lang="en-US" baseline="0" dirty="0" smtClean="0"/>
              <a:t> rang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24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 thong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: publisher ( he thong web ) . Topic ( co the la mot lop hoc , mot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 , </a:t>
            </a:r>
            <a:r>
              <a:rPr lang="en-US" baseline="0" dirty="0" err="1" smtClean="0"/>
              <a:t>hoac</a:t>
            </a:r>
            <a:r>
              <a:rPr lang="en-US" baseline="0" dirty="0" smtClean="0"/>
              <a:t> la mot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dung ) . Subscriber ( la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cuoi</a:t>
            </a:r>
            <a:r>
              <a:rPr lang="en-US" baseline="0" dirty="0" smtClean="0"/>
              <a:t> ) 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Subscriber dang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mot topic  ( o day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dang </a:t>
            </a:r>
            <a:r>
              <a:rPr lang="en-US" baseline="0" dirty="0" err="1" smtClean="0"/>
              <a:t>ky</a:t>
            </a:r>
            <a:r>
              <a:rPr lang="en-US" baseline="0" dirty="0" smtClean="0"/>
              <a:t> co the la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nhap</a:t>
            </a:r>
            <a:r>
              <a:rPr lang="en-US" baseline="0" dirty="0" smtClean="0"/>
              <a:t> mot lop hoc ) 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neu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co mot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 </a:t>
            </a:r>
            <a:r>
              <a:rPr lang="en-US" baseline="0" dirty="0" err="1" smtClean="0"/>
              <a:t>duoc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lop hoc .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he thong se </a:t>
            </a:r>
            <a:r>
              <a:rPr lang="en-US" baseline="0" dirty="0" err="1" smtClean="0"/>
              <a:t>gui</a:t>
            </a:r>
            <a:r>
              <a:rPr lang="en-US" baseline="0" dirty="0" smtClean="0"/>
              <a:t> thong tin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 </a:t>
            </a:r>
            <a:r>
              <a:rPr lang="en-US" baseline="0" dirty="0" err="1" smtClean="0"/>
              <a:t>vua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toi</a:t>
            </a:r>
            <a:r>
              <a:rPr lang="en-US" baseline="0" dirty="0" smtClean="0"/>
              <a:t> topic  </a:t>
            </a:r>
            <a:r>
              <a:rPr lang="en-US" baseline="0" dirty="0" err="1" smtClean="0"/>
              <a:t>tuong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ung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do topic se </a:t>
            </a:r>
            <a:r>
              <a:rPr lang="en-US" baseline="0" dirty="0" err="1" smtClean="0"/>
              <a:t>chuyen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thong tin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 </a:t>
            </a:r>
            <a:r>
              <a:rPr lang="en-US" baseline="0" dirty="0" err="1" smtClean="0"/>
              <a:t>toi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dung da dang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topic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37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. 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17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gộp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75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Thuat</a:t>
            </a:r>
            <a:r>
              <a:rPr lang="en-US" dirty="0" smtClean="0"/>
              <a:t> </a:t>
            </a:r>
            <a:r>
              <a:rPr lang="en-US" dirty="0" err="1" smtClean="0"/>
              <a:t>toan</a:t>
            </a:r>
            <a:r>
              <a:rPr lang="en-US" baseline="0" dirty="0" smtClean="0"/>
              <a:t> sap </a:t>
            </a:r>
            <a:r>
              <a:rPr lang="en-US" baseline="0" dirty="0" err="1" smtClean="0"/>
              <a:t>xep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tieu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 </a:t>
            </a:r>
            <a:r>
              <a:rPr lang="en-US" baseline="0" dirty="0" err="1" smtClean="0"/>
              <a:t>dua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mat </a:t>
            </a:r>
            <a:r>
              <a:rPr lang="en-US" baseline="0" dirty="0" err="1" smtClean="0"/>
              <a:t>noi</a:t>
            </a:r>
            <a:r>
              <a:rPr lang="en-US" baseline="0" dirty="0" smtClean="0"/>
              <a:t> dung, </a:t>
            </a:r>
            <a:r>
              <a:rPr lang="en-US" baseline="0" dirty="0" err="1" smtClean="0"/>
              <a:t>nhung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tieu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 co </a:t>
            </a:r>
            <a:r>
              <a:rPr lang="en-US" baseline="0" dirty="0" err="1" smtClean="0"/>
              <a:t>noi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duoc</a:t>
            </a:r>
            <a:r>
              <a:rPr lang="en-US" baseline="0" dirty="0" smtClean="0"/>
              <a:t> sap </a:t>
            </a:r>
            <a:r>
              <a:rPr lang="en-US" baseline="0" dirty="0" err="1" smtClean="0"/>
              <a:t>xep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nhan</a:t>
            </a:r>
            <a:r>
              <a:rPr lang="en-US" baseline="0" dirty="0" smtClean="0"/>
              <a:t> 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1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7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8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8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3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8/20/2015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544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296872"/>
            <a:ext cx="7290054" cy="90962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7" y="1371600"/>
            <a:ext cx="7290055" cy="49377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8/20/2015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Advance database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453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3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8/20/2015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746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8/20/2015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812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8/20/2015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061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8/20/2015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401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8/20/2015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470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8/20/2015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00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573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8/20/2015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016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8/20/2015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35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2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8/20/2015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162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8/20/2015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640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296872"/>
            <a:ext cx="7290054" cy="90962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371600"/>
            <a:ext cx="7290055" cy="49377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8/20/2015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Advance database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33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8/20/2015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7413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8/20/2015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96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8/20/2015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92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8/20/2015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4099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8/20/2015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230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210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8/20/2015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8851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8/20/2015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167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8/20/2015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4628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8/20/2015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73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8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6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2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1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2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CBA22-C3E1-4020-AB2C-F91EAFCFFA16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0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137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1739900"/>
            <a:ext cx="7290055" cy="45694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8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fld id="{90298CD5-6C1E-4009-B41F-6DF62E31D3BE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 defTabSz="457200"/>
              <a:t>8/20/2015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2929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7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137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39900"/>
            <a:ext cx="7290055" cy="45694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fld id="{90298CD5-6C1E-4009-B41F-6DF62E31D3BE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 defTabSz="457200"/>
              <a:t>8/20/2015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2929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47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microsoft.com/office/2007/relationships/hdphoto" Target="../media/hdphoto2.wdp"/><Relationship Id="rId5" Type="http://schemas.openxmlformats.org/officeDocument/2006/relationships/image" Target="../media/image33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34.png"/><Relationship Id="rId7" Type="http://schemas.openxmlformats.org/officeDocument/2006/relationships/image" Target="../media/image3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microsoft.com/office/2007/relationships/hdphoto" Target="../media/hdphoto4.wdp"/><Relationship Id="rId5" Type="http://schemas.openxmlformats.org/officeDocument/2006/relationships/image" Target="../media/image35.png"/><Relationship Id="rId10" Type="http://schemas.microsoft.com/office/2007/relationships/hdphoto" Target="../media/hdphoto6.wdp"/><Relationship Id="rId4" Type="http://schemas.microsoft.com/office/2007/relationships/hdphoto" Target="../media/hdphoto3.wdp"/><Relationship Id="rId9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5.jpeg"/><Relationship Id="rId5" Type="http://schemas.openxmlformats.org/officeDocument/2006/relationships/image" Target="../media/image44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1.png"/><Relationship Id="rId5" Type="http://schemas.openxmlformats.org/officeDocument/2006/relationships/image" Target="../media/image46.pn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7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0.png"/><Relationship Id="rId5" Type="http://schemas.openxmlformats.org/officeDocument/2006/relationships/image" Target="../media/image48.jpeg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8.jpeg"/><Relationship Id="rId5" Type="http://schemas.openxmlformats.org/officeDocument/2006/relationships/image" Target="../media/image45.jpeg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1.png"/><Relationship Id="rId5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3" Type="http://schemas.openxmlformats.org/officeDocument/2006/relationships/image" Target="../media/image3.png"/><Relationship Id="rId7" Type="http://schemas.openxmlformats.org/officeDocument/2006/relationships/image" Target="../media/image5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6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77018"/>
            <a:ext cx="8077200" cy="1470025"/>
          </a:xfrm>
        </p:spPr>
        <p:txBody>
          <a:bodyPr/>
          <a:lstStyle/>
          <a:p>
            <a:r>
              <a:rPr lang="en-US" dirty="0" smtClean="0"/>
              <a:t>Q&amp;A PLATFORM FOR EDUCATORS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400" y="5029200"/>
            <a:ext cx="5943600" cy="14478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Supervisor: </a:t>
            </a:r>
            <a:r>
              <a:rPr lang="en-US" sz="2400" b="1" dirty="0" smtClean="0">
                <a:solidFill>
                  <a:schemeClr val="tx1"/>
                </a:solidFill>
              </a:rPr>
              <a:t>Mr. Nguyen Huy Hung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Team members: </a:t>
            </a:r>
            <a:r>
              <a:rPr lang="en-US" sz="2400" b="1" dirty="0" smtClean="0">
                <a:solidFill>
                  <a:schemeClr val="tx1"/>
                </a:solidFill>
              </a:rPr>
              <a:t>Kha Hoang Minh</a:t>
            </a:r>
            <a:r>
              <a:rPr lang="en-US" sz="2400" dirty="0" smtClean="0">
                <a:solidFill>
                  <a:schemeClr val="tx1"/>
                </a:solidFill>
              </a:rPr>
              <a:t> (Leader)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		          </a:t>
            </a:r>
            <a:r>
              <a:rPr lang="en-US" sz="2400" b="1" dirty="0" smtClean="0">
                <a:solidFill>
                  <a:schemeClr val="tx1"/>
                </a:solidFill>
              </a:rPr>
              <a:t>Truong Nhu Khang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Minh\Desktop\Education (1)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38"/>
          <a:stretch/>
        </p:blipFill>
        <p:spPr bwMode="auto">
          <a:xfrm>
            <a:off x="0" y="0"/>
            <a:ext cx="9144000" cy="30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55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OUR Solution</a:t>
            </a:r>
            <a:endParaRPr lang="en-US" dirty="0"/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9348" y="1783606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938048" y="4495800"/>
            <a:ext cx="7239000" cy="18288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2900" dirty="0" smtClean="0"/>
              <a:t>Teachers</a:t>
            </a:r>
          </a:p>
          <a:p>
            <a:pPr marL="0" indent="0" algn="ctr">
              <a:buNone/>
            </a:pPr>
            <a:r>
              <a:rPr lang="en-US" altLang="en-US" sz="2900" dirty="0" smtClean="0"/>
              <a:t>Lecturers</a:t>
            </a:r>
          </a:p>
          <a:p>
            <a:pPr marL="0" indent="0" algn="ctr">
              <a:buNone/>
            </a:pPr>
            <a:r>
              <a:rPr lang="en-US" altLang="en-US" sz="2900" dirty="0" smtClean="0"/>
              <a:t>Experienced people or professionals</a:t>
            </a:r>
          </a:p>
          <a:p>
            <a:pPr marL="0" indent="0" algn="ctr">
              <a:buNone/>
            </a:pPr>
            <a:endParaRPr lang="en-US" altLang="en-US" sz="2800" dirty="0" smtClean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938048" y="3678620"/>
            <a:ext cx="7239000" cy="6647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800" b="1" dirty="0" smtClean="0"/>
              <a:t>Teacher</a:t>
            </a:r>
          </a:p>
        </p:txBody>
      </p:sp>
    </p:spTree>
    <p:extLst>
      <p:ext uri="{BB962C8B-B14F-4D97-AF65-F5344CB8AC3E}">
        <p14:creationId xmlns:p14="http://schemas.microsoft.com/office/powerpoint/2010/main" val="121220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OUR Solution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452" y="4436028"/>
            <a:ext cx="1447800" cy="1621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652" y="2362176"/>
            <a:ext cx="283845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594" y="1616192"/>
            <a:ext cx="7620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52" y="1616192"/>
            <a:ext cx="824142" cy="129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413" y="5507587"/>
            <a:ext cx="10001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52" y="4929066"/>
            <a:ext cx="1447800" cy="1286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381" y="1616192"/>
            <a:ext cx="824142" cy="129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83274" y="2992953"/>
            <a:ext cx="1135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Teacher A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322309" y="1892179"/>
            <a:ext cx="227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 A’s classroom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317191" y="6260068"/>
            <a:ext cx="109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 B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422794" y="298346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Student A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340987" y="6137509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Student B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148433" y="5195405"/>
            <a:ext cx="105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Question</a:t>
            </a:r>
            <a:endParaRPr lang="en-US" b="1" dirty="0"/>
          </a:p>
        </p:txBody>
      </p:sp>
      <p:sp>
        <p:nvSpPr>
          <p:cNvPr id="26" name="Right Arrow 25"/>
          <p:cNvSpPr/>
          <p:nvPr/>
        </p:nvSpPr>
        <p:spPr>
          <a:xfrm rot="906831">
            <a:off x="2094693" y="2280645"/>
            <a:ext cx="1168879" cy="4016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Arrow 26"/>
          <p:cNvSpPr/>
          <p:nvPr/>
        </p:nvSpPr>
        <p:spPr>
          <a:xfrm rot="20444045">
            <a:off x="5616586" y="2398000"/>
            <a:ext cx="1152384" cy="416499"/>
          </a:xfrm>
          <a:prstGeom prst="lef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2435138" y="5498647"/>
            <a:ext cx="1207028" cy="4016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Arrow 28"/>
          <p:cNvSpPr/>
          <p:nvPr/>
        </p:nvSpPr>
        <p:spPr>
          <a:xfrm rot="1390475">
            <a:off x="5897575" y="4729289"/>
            <a:ext cx="1303480" cy="416499"/>
          </a:xfrm>
          <a:prstGeom prst="lef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/>
          <p:cNvSpPr/>
          <p:nvPr/>
        </p:nvSpPr>
        <p:spPr>
          <a:xfrm>
            <a:off x="4486452" y="4443858"/>
            <a:ext cx="352424" cy="751547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815450">
            <a:off x="2331607" y="2002242"/>
            <a:ext cx="627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owns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20406640">
            <a:off x="5572474" y="2119564"/>
            <a:ext cx="1146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 invited to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rot="1449093">
            <a:off x="6064154" y="4514267"/>
            <a:ext cx="1482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equests to join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30244" y="5189317"/>
            <a:ext cx="1798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 invited to answer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25537" y="4802737"/>
            <a:ext cx="1056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elongs to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30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194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SCOPE</a:t>
            </a:r>
            <a:endParaRPr lang="en-US" sz="5400" dirty="0"/>
          </a:p>
        </p:txBody>
      </p:sp>
      <p:grpSp>
        <p:nvGrpSpPr>
          <p:cNvPr id="5" name="Group 4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6" name="TextBox 5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7883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57000137"/>
              </p:ext>
            </p:extLst>
          </p:nvPr>
        </p:nvGraphicFramePr>
        <p:xfrm>
          <a:off x="1143000" y="2032000"/>
          <a:ext cx="725157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521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Features</a:t>
            </a:r>
            <a:endParaRPr lang="en-US" sz="4400" dirty="0"/>
          </a:p>
        </p:txBody>
      </p:sp>
      <p:pic>
        <p:nvPicPr>
          <p:cNvPr id="1026" name="Picture 2" descr="C:\Users\Minh\Desktop\questions-and-answers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522" y="1905000"/>
            <a:ext cx="4434052" cy="332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557048" y="5558241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Post a question &amp; answer a question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0636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Features</a:t>
            </a:r>
            <a:endParaRPr lang="en-US" sz="4400" dirty="0"/>
          </a:p>
        </p:txBody>
      </p:sp>
      <p:sp>
        <p:nvSpPr>
          <p:cNvPr id="22" name="Rectangle 21"/>
          <p:cNvSpPr/>
          <p:nvPr/>
        </p:nvSpPr>
        <p:spPr>
          <a:xfrm>
            <a:off x="557048" y="5558241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Require and accept an answer</a:t>
            </a:r>
            <a:endParaRPr lang="en-US" altLang="en-US" sz="3600" dirty="0"/>
          </a:p>
        </p:txBody>
      </p:sp>
      <p:pic>
        <p:nvPicPr>
          <p:cNvPr id="2050" name="Picture 2" descr="C:\Users\Minh\Downloads\1439841788_tick_blu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148" y="22860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69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Features</a:t>
            </a:r>
            <a:endParaRPr lang="en-US" sz="4400" dirty="0"/>
          </a:p>
        </p:txBody>
      </p:sp>
      <p:sp>
        <p:nvSpPr>
          <p:cNvPr id="22" name="Rectangle 21"/>
          <p:cNvSpPr/>
          <p:nvPr/>
        </p:nvSpPr>
        <p:spPr>
          <a:xfrm>
            <a:off x="557048" y="5558241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Follow teacher</a:t>
            </a:r>
            <a:endParaRPr lang="en-US" altLang="en-US" sz="3600" dirty="0"/>
          </a:p>
        </p:txBody>
      </p:sp>
      <p:pic>
        <p:nvPicPr>
          <p:cNvPr id="3074" name="Picture 2" descr="C:\Users\Minh\Downloads\1439841944_Socialmedia_icons_MySpac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242" y="1702588"/>
            <a:ext cx="3326612" cy="332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73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Features</a:t>
            </a:r>
            <a:endParaRPr lang="en-US" sz="4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601" y="1699960"/>
            <a:ext cx="5817893" cy="3878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7047" y="5830669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News feed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7903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Features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557047" y="5754469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Real time notification and discussion</a:t>
            </a:r>
            <a:endParaRPr lang="en-US" altLang="en-US" sz="3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2438400"/>
            <a:ext cx="6745847" cy="3122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C:\Users\Minh\Pictures\My Screen Shots\Screen Shot 08-17-15 at 06.55 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3295462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44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Features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557048" y="5830669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Suggest mergeable questions</a:t>
            </a:r>
            <a:endParaRPr lang="en-US" altLang="en-US" sz="36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22285" y="1665802"/>
            <a:ext cx="6112283" cy="3975393"/>
            <a:chOff x="1122285" y="1665802"/>
            <a:chExt cx="6112283" cy="3975393"/>
          </a:xfrm>
        </p:grpSpPr>
        <p:pic>
          <p:nvPicPr>
            <p:cNvPr id="5122" name="Picture 2" descr="C:\Users\Minh\Pictures\My Screen Shots\Screen Shot 08-17-15 at 07.25 P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285" y="1665802"/>
              <a:ext cx="6112283" cy="39753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5867400" y="1826128"/>
              <a:ext cx="1143000" cy="2155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67400" y="3629805"/>
              <a:ext cx="1143000" cy="2155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/>
          <p:cNvCxnSpPr>
            <a:stCxn id="5" idx="2"/>
            <a:endCxn id="5123" idx="0"/>
          </p:cNvCxnSpPr>
          <p:nvPr/>
        </p:nvCxnSpPr>
        <p:spPr>
          <a:xfrm>
            <a:off x="6438900" y="2041634"/>
            <a:ext cx="1018026" cy="5491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2" idx="0"/>
            <a:endCxn id="5123" idx="2"/>
          </p:cNvCxnSpPr>
          <p:nvPr/>
        </p:nvCxnSpPr>
        <p:spPr>
          <a:xfrm flipV="1">
            <a:off x="6438900" y="3190875"/>
            <a:ext cx="1018026" cy="4389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038" y="2590800"/>
            <a:ext cx="2009775" cy="600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47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42972"/>
            <a:ext cx="7290054" cy="909628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Out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7" y="2209800"/>
            <a:ext cx="7290055" cy="4099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1. Scenario Problem</a:t>
            </a:r>
          </a:p>
          <a:p>
            <a:pPr marL="0" indent="0">
              <a:buNone/>
            </a:pPr>
            <a:r>
              <a:rPr lang="en-US" sz="3200" b="1" dirty="0" smtClean="0"/>
              <a:t>2. Our Solution</a:t>
            </a:r>
          </a:p>
          <a:p>
            <a:pPr marL="0" indent="0">
              <a:buNone/>
            </a:pPr>
            <a:r>
              <a:rPr lang="en-US" sz="3200" b="1" dirty="0" smtClean="0"/>
              <a:t>3. Scope</a:t>
            </a:r>
          </a:p>
          <a:p>
            <a:pPr marL="0" indent="0">
              <a:buNone/>
            </a:pPr>
            <a:r>
              <a:rPr lang="en-US" sz="3200" b="1" dirty="0"/>
              <a:t>4</a:t>
            </a:r>
            <a:r>
              <a:rPr lang="en-US" sz="3200" b="1" dirty="0" smtClean="0"/>
              <a:t>. Demonstration</a:t>
            </a:r>
          </a:p>
          <a:p>
            <a:pPr marL="0" indent="0">
              <a:buNone/>
            </a:pPr>
            <a:r>
              <a:rPr lang="en-US" sz="3200" b="1" dirty="0"/>
              <a:t>5</a:t>
            </a:r>
            <a:r>
              <a:rPr lang="en-US" sz="3200" b="1" dirty="0" smtClean="0"/>
              <a:t>. Future plan</a:t>
            </a:r>
          </a:p>
          <a:p>
            <a:pPr marL="0" indent="0">
              <a:buNone/>
            </a:pPr>
            <a:r>
              <a:rPr lang="en-US" sz="3200" b="1" dirty="0"/>
              <a:t>6</a:t>
            </a:r>
            <a:r>
              <a:rPr lang="en-US" sz="3200" b="1" dirty="0" smtClean="0"/>
              <a:t>. Q &amp; A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6" name="TextBox 5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6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Features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557048" y="5558241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Suggest </a:t>
            </a:r>
            <a:br>
              <a:rPr lang="en-US" altLang="en-US" sz="3600" dirty="0" smtClean="0"/>
            </a:br>
            <a:r>
              <a:rPr lang="en-US" altLang="en-US" sz="3600" dirty="0" smtClean="0"/>
              <a:t>related questions, articles and materials</a:t>
            </a:r>
            <a:endParaRPr lang="en-US" altLang="en-US" sz="3600" dirty="0"/>
          </a:p>
        </p:txBody>
      </p:sp>
      <p:pic>
        <p:nvPicPr>
          <p:cNvPr id="6146" name="Picture 2" descr="C:\Users\Minh\Pictures\My Screen Shots\Screen Shot 08-17-15 at 07.35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74" y="1623847"/>
            <a:ext cx="7214948" cy="3710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46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Features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557048" y="5558241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Notify the teacher via e-mail</a:t>
            </a:r>
            <a:endParaRPr lang="en-US" altLang="en-US" sz="3600" dirty="0"/>
          </a:p>
        </p:txBody>
      </p:sp>
      <p:pic>
        <p:nvPicPr>
          <p:cNvPr id="7170" name="Picture 2" descr="C:\Users\Minh\Pictures\My Screen Shots\Screen Shot 08-17-15 at 07.39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18" y="2209800"/>
            <a:ext cx="8226260" cy="2828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Student</a:t>
            </a:r>
            <a:endParaRPr lang="en-US" sz="44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099" y="2444759"/>
            <a:ext cx="1990906" cy="119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1408" y="2215186"/>
            <a:ext cx="1424117" cy="142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905000" y="4025462"/>
            <a:ext cx="21291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altLang="en-US" sz="3600" dirty="0" smtClean="0"/>
              <a:t>Request to join classroom</a:t>
            </a:r>
            <a:endParaRPr lang="en-US" altLang="en-US" sz="3600" dirty="0"/>
          </a:p>
        </p:txBody>
      </p:sp>
      <p:sp>
        <p:nvSpPr>
          <p:cNvPr id="15" name="Rectangle 14"/>
          <p:cNvSpPr/>
          <p:nvPr/>
        </p:nvSpPr>
        <p:spPr>
          <a:xfrm>
            <a:off x="5603133" y="4189274"/>
            <a:ext cx="19406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altLang="en-US" sz="3600" dirty="0" smtClean="0"/>
              <a:t>Add material to folder</a:t>
            </a:r>
            <a:endParaRPr lang="en-US" alt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1905000" y="1828800"/>
            <a:ext cx="2129104" cy="4114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603134" y="1828800"/>
            <a:ext cx="1940666" cy="4114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2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Teacher</a:t>
            </a:r>
            <a:endParaRPr lang="en-US" sz="4400" dirty="0"/>
          </a:p>
        </p:txBody>
      </p:sp>
      <p:pic>
        <p:nvPicPr>
          <p:cNvPr id="8194" name="Picture 2" descr="C:\Users\Minh\Desktop\project-management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18" r="8868"/>
          <a:stretch/>
        </p:blipFill>
        <p:spPr bwMode="auto">
          <a:xfrm>
            <a:off x="228600" y="2209798"/>
            <a:ext cx="2100957" cy="16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395" b="18799"/>
          <a:stretch/>
        </p:blipFill>
        <p:spPr bwMode="auto">
          <a:xfrm>
            <a:off x="2864641" y="2514600"/>
            <a:ext cx="1581422" cy="99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Minh\Desktop\merge-logo.jpg"/>
          <p:cNvPicPr>
            <a:picLocks noChangeAspect="1" noChangeArrowheads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614" t="9379" r="26500" b="12579"/>
          <a:stretch/>
        </p:blipFill>
        <p:spPr bwMode="auto">
          <a:xfrm>
            <a:off x="7335805" y="2299138"/>
            <a:ext cx="1330391" cy="143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Minh\Desktop\downloa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924" y="2209800"/>
            <a:ext cx="1752600" cy="142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52400" y="3962400"/>
            <a:ext cx="22578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altLang="en-US" sz="3600" dirty="0" smtClean="0"/>
              <a:t>Manage </a:t>
            </a:r>
            <a:br>
              <a:rPr lang="en-US" altLang="en-US" sz="3600" dirty="0" smtClean="0"/>
            </a:br>
            <a:r>
              <a:rPr lang="en-US" altLang="en-US" sz="3600" dirty="0" smtClean="0"/>
              <a:t>classroom</a:t>
            </a:r>
            <a:endParaRPr lang="en-US" altLang="en-US" sz="3600" dirty="0"/>
          </a:p>
        </p:txBody>
      </p:sp>
      <p:sp>
        <p:nvSpPr>
          <p:cNvPr id="14" name="Rectangle 13"/>
          <p:cNvSpPr/>
          <p:nvPr/>
        </p:nvSpPr>
        <p:spPr>
          <a:xfrm>
            <a:off x="2590800" y="4025462"/>
            <a:ext cx="21291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altLang="en-US" sz="3600" dirty="0" smtClean="0"/>
              <a:t>Invite student </a:t>
            </a:r>
            <a:br>
              <a:rPr lang="en-US" altLang="en-US" sz="3600" dirty="0" smtClean="0"/>
            </a:br>
            <a:r>
              <a:rPr lang="en-US" altLang="en-US" sz="3600" dirty="0" smtClean="0"/>
              <a:t>or teacher</a:t>
            </a:r>
            <a:endParaRPr lang="en-US" altLang="en-US" sz="3600" dirty="0"/>
          </a:p>
        </p:txBody>
      </p:sp>
      <p:sp>
        <p:nvSpPr>
          <p:cNvPr id="15" name="Rectangle 14"/>
          <p:cNvSpPr/>
          <p:nvPr/>
        </p:nvSpPr>
        <p:spPr>
          <a:xfrm>
            <a:off x="4908891" y="4114800"/>
            <a:ext cx="1940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altLang="en-US" sz="3600" dirty="0" smtClean="0"/>
              <a:t>Upload material</a:t>
            </a:r>
            <a:endParaRPr lang="en-US" altLang="en-US" sz="3600" dirty="0"/>
          </a:p>
        </p:txBody>
      </p:sp>
      <p:sp>
        <p:nvSpPr>
          <p:cNvPr id="17" name="Rectangle 16"/>
          <p:cNvSpPr/>
          <p:nvPr/>
        </p:nvSpPr>
        <p:spPr>
          <a:xfrm>
            <a:off x="7010400" y="4114800"/>
            <a:ext cx="1981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altLang="en-US" sz="3600" dirty="0" smtClean="0"/>
              <a:t>Merge questions</a:t>
            </a:r>
            <a:endParaRPr lang="en-US" alt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152400" y="1828800"/>
            <a:ext cx="2257855" cy="4114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90800" y="1828800"/>
            <a:ext cx="2129104" cy="4114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08891" y="1828800"/>
            <a:ext cx="1940666" cy="4114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10400" y="1828800"/>
            <a:ext cx="1981200" cy="4114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3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  <p:bldP spid="6" grpId="0" animBg="1"/>
      <p:bldP spid="19" grpId="0" animBg="1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718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DEMONSTRATION</a:t>
            </a:r>
            <a:endParaRPr lang="en-US" sz="5400" dirty="0"/>
          </a:p>
        </p:txBody>
      </p:sp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645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408" y="2454347"/>
            <a:ext cx="1447800" cy="1447800"/>
          </a:xfrm>
          <a:prstGeom prst="rect">
            <a:avLst/>
          </a:prstGeom>
        </p:spPr>
      </p:pic>
      <p:pic>
        <p:nvPicPr>
          <p:cNvPr id="10" name="Picture 2" descr="C:\Users\Minh\Desktop\0613-news-feed_y3ytah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57"/>
          <a:stretch/>
        </p:blipFill>
        <p:spPr bwMode="auto">
          <a:xfrm>
            <a:off x="4315907" y="2580315"/>
            <a:ext cx="1684867" cy="132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4615" y="1463151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615" y="4358751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Minh\Desktop\redis_logo-600x50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78" y="5540447"/>
            <a:ext cx="1379537" cy="116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own Arrow 13"/>
          <p:cNvSpPr/>
          <p:nvPr/>
        </p:nvSpPr>
        <p:spPr>
          <a:xfrm>
            <a:off x="1989275" y="4358751"/>
            <a:ext cx="152400" cy="118169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Up Arrow 14"/>
          <p:cNvSpPr/>
          <p:nvPr/>
        </p:nvSpPr>
        <p:spPr>
          <a:xfrm>
            <a:off x="2425308" y="4358752"/>
            <a:ext cx="152400" cy="1181695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653710" y="4564877"/>
            <a:ext cx="15203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Provide </a:t>
            </a:r>
            <a:br>
              <a:rPr lang="en-US" sz="2200" dirty="0" smtClean="0"/>
            </a:br>
            <a:r>
              <a:rPr lang="en-US" sz="2200" dirty="0" smtClean="0"/>
              <a:t>ordered list</a:t>
            </a:r>
            <a:br>
              <a:rPr lang="en-US" sz="2200" dirty="0" smtClean="0"/>
            </a:br>
            <a:r>
              <a:rPr lang="en-US" sz="2200" dirty="0" smtClean="0"/>
              <a:t>of questions</a:t>
            </a:r>
            <a:endParaRPr lang="en-US" sz="2200" dirty="0"/>
          </a:p>
        </p:txBody>
      </p:sp>
      <p:sp>
        <p:nvSpPr>
          <p:cNvPr id="17" name="TextBox 16"/>
          <p:cNvSpPr txBox="1"/>
          <p:nvPr/>
        </p:nvSpPr>
        <p:spPr>
          <a:xfrm>
            <a:off x="66111" y="4395601"/>
            <a:ext cx="18954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 smtClean="0"/>
              <a:t>Update</a:t>
            </a:r>
            <a:br>
              <a:rPr lang="en-US" sz="2200" dirty="0" smtClean="0"/>
            </a:br>
            <a:r>
              <a:rPr lang="en-US" sz="2200" dirty="0" smtClean="0"/>
              <a:t>list of questions</a:t>
            </a:r>
            <a:br>
              <a:rPr lang="en-US" sz="2200" dirty="0" smtClean="0"/>
            </a:br>
            <a:r>
              <a:rPr lang="en-US" sz="2200" dirty="0" smtClean="0"/>
              <a:t>every </a:t>
            </a:r>
            <a:br>
              <a:rPr lang="en-US" sz="2200" dirty="0" smtClean="0"/>
            </a:br>
            <a:r>
              <a:rPr lang="en-US" sz="2200" dirty="0" smtClean="0"/>
              <a:t>30 minutes</a:t>
            </a:r>
            <a:endParaRPr lang="en-US" sz="2200" dirty="0"/>
          </a:p>
        </p:txBody>
      </p:sp>
      <p:sp>
        <p:nvSpPr>
          <p:cNvPr id="18" name="TextBox 17"/>
          <p:cNvSpPr txBox="1"/>
          <p:nvPr/>
        </p:nvSpPr>
        <p:spPr>
          <a:xfrm>
            <a:off x="1765458" y="3863452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System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18499" y="3863452"/>
            <a:ext cx="1879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News feed screen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354097" y="3111518"/>
            <a:ext cx="112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Student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385023" y="5982881"/>
            <a:ext cx="116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Teacher</a:t>
            </a:r>
            <a:endParaRPr lang="en-US" b="1" dirty="0"/>
          </a:p>
        </p:txBody>
      </p:sp>
      <p:sp>
        <p:nvSpPr>
          <p:cNvPr id="22" name="Right Arrow 21"/>
          <p:cNvSpPr/>
          <p:nvPr/>
        </p:nvSpPr>
        <p:spPr>
          <a:xfrm>
            <a:off x="3056262" y="2996763"/>
            <a:ext cx="1090353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20305907">
            <a:off x="6230447" y="2299696"/>
            <a:ext cx="7400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View</a:t>
            </a:r>
            <a:endParaRPr lang="en-US" sz="2200" dirty="0"/>
          </a:p>
        </p:txBody>
      </p:sp>
      <p:sp>
        <p:nvSpPr>
          <p:cNvPr id="24" name="Left Arrow 23"/>
          <p:cNvSpPr/>
          <p:nvPr/>
        </p:nvSpPr>
        <p:spPr>
          <a:xfrm rot="20410368">
            <a:off x="6091608" y="2684616"/>
            <a:ext cx="1141394" cy="160728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 rot="1770034">
            <a:off x="6096916" y="4072915"/>
            <a:ext cx="1141394" cy="160728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91138" y="2603265"/>
            <a:ext cx="10206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Display</a:t>
            </a:r>
            <a:endParaRPr lang="en-US" sz="2200" dirty="0"/>
          </a:p>
        </p:txBody>
      </p:sp>
      <p:sp>
        <p:nvSpPr>
          <p:cNvPr id="27" name="TextBox 26"/>
          <p:cNvSpPr txBox="1"/>
          <p:nvPr/>
        </p:nvSpPr>
        <p:spPr>
          <a:xfrm rot="1489233">
            <a:off x="6430146" y="3692221"/>
            <a:ext cx="7400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View</a:t>
            </a:r>
            <a:endParaRPr lang="en-US" sz="2200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533400" y="914399"/>
            <a:ext cx="649041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News feed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0362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/>
      <p:bldP spid="19" grpId="0"/>
      <p:bldP spid="20" grpId="0"/>
      <p:bldP spid="21" grpId="0"/>
      <p:bldP spid="22" grpId="0" animBg="1"/>
      <p:bldP spid="23" grpId="0"/>
      <p:bldP spid="24" grpId="0" animBg="1"/>
      <p:bldP spid="25" grpId="0" animBg="1"/>
      <p:bldP spid="26" grpId="0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News feed| </a:t>
            </a:r>
            <a:r>
              <a:rPr lang="en-US" sz="4400" dirty="0" smtClean="0"/>
              <a:t>Algorithm</a:t>
            </a:r>
            <a:endParaRPr lang="en-US" sz="4400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708245" y="2286000"/>
            <a:ext cx="7749955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600" b="1" dirty="0" smtClean="0"/>
              <a:t>Problems: </a:t>
            </a:r>
            <a:r>
              <a:rPr lang="en-US" altLang="en-US" sz="3600" dirty="0" smtClean="0"/>
              <a:t>How to display suitable questions for each individual user?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82570" y="3634061"/>
            <a:ext cx="7749955" cy="1471339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600" b="1" dirty="0" smtClean="0"/>
              <a:t>Solution: </a:t>
            </a:r>
            <a:r>
              <a:rPr lang="en-US" altLang="en-US" sz="3600" dirty="0" smtClean="0"/>
              <a:t>Evaluate question’s score base on the importance of a question. </a:t>
            </a:r>
          </a:p>
        </p:txBody>
      </p:sp>
    </p:spTree>
    <p:extLst>
      <p:ext uri="{BB962C8B-B14F-4D97-AF65-F5344CB8AC3E}">
        <p14:creationId xmlns:p14="http://schemas.microsoft.com/office/powerpoint/2010/main" val="384154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News feed| </a:t>
            </a:r>
            <a:r>
              <a:rPr lang="en-US" sz="4400" dirty="0" smtClean="0"/>
              <a:t>Algorithm (1/4)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9981" y="3429000"/>
            <a:ext cx="8054755" cy="65579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600" dirty="0" smtClean="0"/>
              <a:t>Step 1: Separate questions into 3 groups</a:t>
            </a:r>
          </a:p>
        </p:txBody>
      </p:sp>
    </p:spTree>
    <p:extLst>
      <p:ext uri="{BB962C8B-B14F-4D97-AF65-F5344CB8AC3E}">
        <p14:creationId xmlns:p14="http://schemas.microsoft.com/office/powerpoint/2010/main" val="246413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News feed| </a:t>
            </a:r>
            <a:r>
              <a:rPr lang="en-US" sz="4400" dirty="0" smtClean="0"/>
              <a:t>Algorithm (1/4)</a:t>
            </a:r>
            <a:endParaRPr lang="en-US" sz="4400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46866" y="3917537"/>
            <a:ext cx="3982252" cy="463554"/>
          </a:xfrm>
          <a:prstGeom prst="rect">
            <a:avLst/>
          </a:prstGeom>
          <a:gradFill flip="none" rotWithShape="1">
            <a:gsLst>
              <a:gs pos="30000">
                <a:srgbClr val="FF9900">
                  <a:tint val="66000"/>
                  <a:satMod val="160000"/>
                  <a:lumMod val="65000"/>
                </a:srgbClr>
              </a:gs>
              <a:gs pos="69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08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hevron 8"/>
          <p:cNvSpPr/>
          <p:nvPr/>
        </p:nvSpPr>
        <p:spPr>
          <a:xfrm flipH="1">
            <a:off x="2312103" y="2234388"/>
            <a:ext cx="381000" cy="457200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73015" y="1985934"/>
            <a:ext cx="502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Questions belong to joined classrooms or owned classrooms</a:t>
            </a:r>
            <a:endParaRPr lang="en-US" sz="2800" dirty="0"/>
          </a:p>
        </p:txBody>
      </p:sp>
      <p:sp>
        <p:nvSpPr>
          <p:cNvPr id="11" name="Chevron 10"/>
          <p:cNvSpPr/>
          <p:nvPr/>
        </p:nvSpPr>
        <p:spPr>
          <a:xfrm flipH="1">
            <a:off x="2312103" y="3959017"/>
            <a:ext cx="381000" cy="457200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73015" y="3710563"/>
            <a:ext cx="502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Questions belong to followed teachers</a:t>
            </a:r>
            <a:endParaRPr lang="en-US" sz="2800" dirty="0"/>
          </a:p>
        </p:txBody>
      </p:sp>
      <p:sp>
        <p:nvSpPr>
          <p:cNvPr id="13" name="Chevron 12"/>
          <p:cNvSpPr/>
          <p:nvPr/>
        </p:nvSpPr>
        <p:spPr>
          <a:xfrm flipH="1">
            <a:off x="2318459" y="5645597"/>
            <a:ext cx="381000" cy="457200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79370" y="5617221"/>
            <a:ext cx="5480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Questions belong to user’s specialty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75019" y="2158188"/>
            <a:ext cx="161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important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3259" y="5755441"/>
            <a:ext cx="148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Less 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0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News feed| </a:t>
            </a:r>
            <a:r>
              <a:rPr lang="en-US" sz="4400" dirty="0" smtClean="0"/>
              <a:t>Algorithm (2/4)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9981" y="3429000"/>
            <a:ext cx="8054755" cy="65579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/>
              <a:t>Step 2: Calculate question’s score</a:t>
            </a:r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59401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194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SCENARIO PROBLEM</a:t>
            </a:r>
            <a:endParaRPr lang="en-US" sz="5400" dirty="0"/>
          </a:p>
        </p:txBody>
      </p:sp>
      <p:grpSp>
        <p:nvGrpSpPr>
          <p:cNvPr id="5" name="Group 4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6" name="TextBox 5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164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News feed| </a:t>
            </a:r>
            <a:r>
              <a:rPr lang="en-US" sz="4400" dirty="0" smtClean="0"/>
              <a:t>Algorithm (2/4)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08245" y="2057400"/>
            <a:ext cx="7749955" cy="36207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altLang="en-US" sz="3400" dirty="0" smtClean="0"/>
              <a:t>For each question in a group, question’s score is calculated based on:</a:t>
            </a:r>
          </a:p>
          <a:p>
            <a:pPr marL="0" indent="0">
              <a:buFont typeface="Tw Cen MT" panose="020B0602020104020603" pitchFamily="34" charset="0"/>
              <a:buNone/>
            </a:pPr>
            <a:endParaRPr lang="en-US" altLang="en-US" sz="3400" dirty="0" smtClean="0"/>
          </a:p>
          <a:p>
            <a:pPr marL="0" indent="0">
              <a:buFont typeface="Tw Cen MT" panose="020B0602020104020603" pitchFamily="34" charset="0"/>
              <a:buNone/>
            </a:pPr>
            <a:endParaRPr lang="en-US" altLang="en-US" sz="3600" dirty="0" smtClean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05200"/>
            <a:ext cx="7315200" cy="162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272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News feed| </a:t>
            </a:r>
            <a:r>
              <a:rPr lang="en-US" sz="4400" dirty="0" smtClean="0"/>
              <a:t>Algorithm (3/4)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33400" y="1968011"/>
            <a:ext cx="8054755" cy="65579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/>
              <a:t>Step </a:t>
            </a:r>
            <a:r>
              <a:rPr lang="en-US" altLang="en-US" sz="3600" dirty="0" smtClean="0"/>
              <a:t>3: Save to Redis DB</a:t>
            </a:r>
          </a:p>
        </p:txBody>
      </p:sp>
      <p:pic>
        <p:nvPicPr>
          <p:cNvPr id="8" name="Picture 2" descr="C:\Users\Minh\Desktop\redis_logo-600x5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074861"/>
            <a:ext cx="2304421" cy="194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rved Down Arrow 2"/>
          <p:cNvSpPr/>
          <p:nvPr/>
        </p:nvSpPr>
        <p:spPr>
          <a:xfrm rot="679441">
            <a:off x="3173382" y="2773208"/>
            <a:ext cx="2010090" cy="1189192"/>
          </a:xfrm>
          <a:prstGeom prst="curvedDownArrow">
            <a:avLst>
              <a:gd name="adj1" fmla="val 25000"/>
              <a:gd name="adj2" fmla="val 4025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27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News feed| </a:t>
            </a:r>
            <a:r>
              <a:rPr lang="en-US" sz="4400" dirty="0" smtClean="0"/>
              <a:t>Algorithm (4/4)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33400" y="1828800"/>
            <a:ext cx="8054755" cy="94440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/>
              <a:t>Step 4</a:t>
            </a:r>
            <a:r>
              <a:rPr lang="en-US" altLang="en-US" sz="3600" dirty="0" smtClean="0"/>
              <a:t>: </a:t>
            </a:r>
            <a:r>
              <a:rPr lang="en-US" altLang="en-US" sz="3900" dirty="0" smtClean="0"/>
              <a:t>Get</a:t>
            </a:r>
            <a:r>
              <a:rPr lang="en-US" altLang="en-US" sz="3600" dirty="0" smtClean="0"/>
              <a:t> ordered list of question </a:t>
            </a:r>
            <a:br>
              <a:rPr lang="en-US" altLang="en-US" sz="3600" dirty="0" smtClean="0"/>
            </a:br>
            <a:r>
              <a:rPr lang="en-US" altLang="en-US" sz="3600" dirty="0" smtClean="0"/>
              <a:t>from Redis DB</a:t>
            </a:r>
          </a:p>
        </p:txBody>
      </p:sp>
      <p:pic>
        <p:nvPicPr>
          <p:cNvPr id="8" name="Picture 2" descr="C:\Users\Minh\Desktop\redis_logo-600x5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074861"/>
            <a:ext cx="2304421" cy="194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rved Down Arrow 9"/>
          <p:cNvSpPr/>
          <p:nvPr/>
        </p:nvSpPr>
        <p:spPr>
          <a:xfrm rot="17292177">
            <a:off x="2703208" y="2976055"/>
            <a:ext cx="2010090" cy="1189192"/>
          </a:xfrm>
          <a:prstGeom prst="curvedDownArrow">
            <a:avLst>
              <a:gd name="adj1" fmla="val 25000"/>
              <a:gd name="adj2" fmla="val 4025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04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Create classroom &amp; invite student</a:t>
            </a:r>
            <a:endParaRPr lang="en-US" sz="4400" dirty="0"/>
          </a:p>
        </p:txBody>
      </p:sp>
      <p:pic>
        <p:nvPicPr>
          <p:cNvPr id="9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117310" y="3459307"/>
            <a:ext cx="1346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12" name="Right Arrow 11"/>
          <p:cNvSpPr/>
          <p:nvPr/>
        </p:nvSpPr>
        <p:spPr>
          <a:xfrm>
            <a:off x="2904672" y="2628900"/>
            <a:ext cx="25055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08521" y="2220594"/>
            <a:ext cx="9637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Create</a:t>
            </a:r>
            <a:endParaRPr lang="en-US" sz="2200" dirty="0"/>
          </a:p>
        </p:txBody>
      </p:sp>
      <p:pic>
        <p:nvPicPr>
          <p:cNvPr id="14" name="Picture 2" descr="C:\Users\Minh\Desktop\ClassroomIconM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8" t="20525" r="10330" b="22160"/>
          <a:stretch/>
        </p:blipFill>
        <p:spPr bwMode="auto">
          <a:xfrm>
            <a:off x="5867400" y="1941877"/>
            <a:ext cx="2082056" cy="151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096682" y="3384452"/>
            <a:ext cx="3623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Classroom: </a:t>
            </a:r>
            <a:br>
              <a:rPr lang="en-US" sz="2200" b="1" dirty="0" smtClean="0"/>
            </a:br>
            <a:r>
              <a:rPr lang="en-US" sz="2200" b="1" dirty="0" smtClean="0"/>
              <a:t>C++ Programming Language</a:t>
            </a:r>
            <a:endParaRPr lang="en-US" sz="2200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108696" y="2743200"/>
            <a:ext cx="25400" cy="1597587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 descr="C:\Users\Minh\Desktop\Invite-Via-Emai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946" y="4529536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50965" y="3326416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Send</a:t>
            </a:r>
            <a:endParaRPr 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2441551" y="5596336"/>
            <a:ext cx="35614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Invitation (to join classroom)</a:t>
            </a:r>
            <a:endParaRPr lang="en-US" sz="2200" b="1" dirty="0"/>
          </a:p>
        </p:txBody>
      </p:sp>
      <p:sp>
        <p:nvSpPr>
          <p:cNvPr id="21" name="Right Arrow 20"/>
          <p:cNvSpPr/>
          <p:nvPr/>
        </p:nvSpPr>
        <p:spPr>
          <a:xfrm rot="1846484">
            <a:off x="2138536" y="4230130"/>
            <a:ext cx="1463630" cy="1262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887864">
            <a:off x="2578932" y="3746957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Send</a:t>
            </a:r>
            <a:endParaRPr lang="en-US" sz="2200" dirty="0"/>
          </a:p>
        </p:txBody>
      </p:sp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4700" y="4288746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4898200" y="4895994"/>
            <a:ext cx="20102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421451" y="4529536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sp>
        <p:nvSpPr>
          <p:cNvPr id="26" name="TextBox 25"/>
          <p:cNvSpPr txBox="1"/>
          <p:nvPr/>
        </p:nvSpPr>
        <p:spPr>
          <a:xfrm>
            <a:off x="7189605" y="5984839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Student A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25573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6" grpId="0"/>
      <p:bldP spid="19" grpId="0"/>
      <p:bldP spid="20" grpId="0"/>
      <p:bldP spid="21" grpId="0" animBg="1"/>
      <p:bldP spid="22" grpId="0"/>
      <p:bldP spid="24" grpId="0" animBg="1"/>
      <p:bldP spid="25" grpId="0"/>
      <p:bldP spid="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JOIN CLASSROOM &amp; REQUEST TO JOIN</a:t>
            </a:r>
            <a:endParaRPr lang="en-US" sz="4400" dirty="0"/>
          </a:p>
        </p:txBody>
      </p:sp>
      <p:sp>
        <p:nvSpPr>
          <p:cNvPr id="27" name="TextBox 26"/>
          <p:cNvSpPr txBox="1"/>
          <p:nvPr/>
        </p:nvSpPr>
        <p:spPr>
          <a:xfrm>
            <a:off x="1163030" y="3079053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Student A</a:t>
            </a:r>
            <a:endParaRPr lang="en-US" sz="2200" b="1" dirty="0"/>
          </a:p>
        </p:txBody>
      </p:sp>
      <p:sp>
        <p:nvSpPr>
          <p:cNvPr id="28" name="Right Arrow 27"/>
          <p:cNvSpPr/>
          <p:nvPr/>
        </p:nvSpPr>
        <p:spPr>
          <a:xfrm>
            <a:off x="2959777" y="2267683"/>
            <a:ext cx="25055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839682" y="1859377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Send</a:t>
            </a:r>
            <a:endParaRPr lang="en-US" sz="2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66739" y="3048000"/>
            <a:ext cx="36014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Request to join classroom:</a:t>
            </a:r>
            <a:br>
              <a:rPr lang="en-US" sz="2200" b="1" dirty="0" smtClean="0"/>
            </a:br>
            <a:r>
              <a:rPr lang="en-US" sz="2200" b="1" dirty="0" smtClean="0"/>
              <a:t>Java programming language</a:t>
            </a:r>
            <a:endParaRPr lang="en-US" sz="2200" b="1" dirty="0"/>
          </a:p>
        </p:txBody>
      </p:sp>
      <p:pic>
        <p:nvPicPr>
          <p:cNvPr id="32" name="Picture 3" descr="C:\Users\Minh\Desktop\Invite-Via-Emai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051" y="3916237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2386368" y="4998902"/>
            <a:ext cx="36523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Invitation </a:t>
            </a:r>
            <a:br>
              <a:rPr lang="en-US" sz="2200" b="1" dirty="0" smtClean="0"/>
            </a:br>
            <a:r>
              <a:rPr lang="en-US" sz="2200" b="1" dirty="0" smtClean="0"/>
              <a:t>(to join </a:t>
            </a:r>
            <a:br>
              <a:rPr lang="en-US" sz="2200" b="1" dirty="0" smtClean="0"/>
            </a:br>
            <a:r>
              <a:rPr lang="en-US" sz="2200" b="1" dirty="0" smtClean="0"/>
              <a:t>C++ programming language </a:t>
            </a:r>
            <a:br>
              <a:rPr lang="en-US" sz="2200" b="1" dirty="0" smtClean="0"/>
            </a:br>
            <a:r>
              <a:rPr lang="en-US" sz="2200" b="1" dirty="0" smtClean="0"/>
              <a:t>classroom)</a:t>
            </a:r>
            <a:endParaRPr lang="en-US" sz="2200" b="1" dirty="0"/>
          </a:p>
        </p:txBody>
      </p:sp>
      <p:sp>
        <p:nvSpPr>
          <p:cNvPr id="34" name="Right Arrow 33"/>
          <p:cNvSpPr/>
          <p:nvPr/>
        </p:nvSpPr>
        <p:spPr>
          <a:xfrm rot="1846484">
            <a:off x="2193641" y="3868913"/>
            <a:ext cx="1463630" cy="1262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 rot="1887864">
            <a:off x="2544978" y="3507216"/>
            <a:ext cx="9460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Accept</a:t>
            </a:r>
            <a:endParaRPr lang="en-US" sz="2200" dirty="0"/>
          </a:p>
        </p:txBody>
      </p:sp>
      <p:pic>
        <p:nvPicPr>
          <p:cNvPr id="3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8605" y="1566364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353" y="1566364"/>
            <a:ext cx="1414272" cy="152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55" y="48006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383666" y="6324600"/>
            <a:ext cx="1346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40" name="Down Arrow 39"/>
          <p:cNvSpPr/>
          <p:nvPr/>
        </p:nvSpPr>
        <p:spPr>
          <a:xfrm>
            <a:off x="6816020" y="3842391"/>
            <a:ext cx="205273" cy="92586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888962" y="4057489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sp>
        <p:nvSpPr>
          <p:cNvPr id="42" name="Up Arrow 41"/>
          <p:cNvSpPr/>
          <p:nvPr/>
        </p:nvSpPr>
        <p:spPr>
          <a:xfrm>
            <a:off x="7088455" y="3810000"/>
            <a:ext cx="205273" cy="92586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308968" y="4082272"/>
            <a:ext cx="9460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Accept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2189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/>
      <p:bldP spid="31" grpId="0"/>
      <p:bldP spid="33" grpId="0"/>
      <p:bldP spid="34" grpId="0" animBg="1"/>
      <p:bldP spid="35" grpId="0"/>
      <p:bldP spid="39" grpId="0"/>
      <p:bldP spid="40" grpId="0" animBg="1"/>
      <p:bldP spid="41" grpId="0"/>
      <p:bldP spid="42" grpId="0" animBg="1"/>
      <p:bldP spid="4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Create Question</a:t>
            </a:r>
            <a:endParaRPr lang="en-US" sz="4400" dirty="0"/>
          </a:p>
        </p:txBody>
      </p:sp>
      <p:sp>
        <p:nvSpPr>
          <p:cNvPr id="22" name="TextBox 21"/>
          <p:cNvSpPr txBox="1"/>
          <p:nvPr/>
        </p:nvSpPr>
        <p:spPr>
          <a:xfrm>
            <a:off x="1193510" y="3302913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Student A</a:t>
            </a:r>
            <a:endParaRPr lang="en-US" sz="2200" b="1" dirty="0"/>
          </a:p>
        </p:txBody>
      </p:sp>
      <p:sp>
        <p:nvSpPr>
          <p:cNvPr id="23" name="Right Arrow 22"/>
          <p:cNvSpPr/>
          <p:nvPr/>
        </p:nvSpPr>
        <p:spPr>
          <a:xfrm>
            <a:off x="2965632" y="2410700"/>
            <a:ext cx="25055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669481" y="2002394"/>
            <a:ext cx="9637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Create</a:t>
            </a:r>
            <a:endParaRPr lang="en-US" sz="2200" dirty="0"/>
          </a:p>
        </p:txBody>
      </p:sp>
      <p:pic>
        <p:nvPicPr>
          <p:cNvPr id="25" name="Picture 2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8605" y="1678901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129607" y="3048370"/>
            <a:ext cx="38549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Question</a:t>
            </a:r>
            <a:br>
              <a:rPr lang="en-US" sz="2200" b="1" dirty="0" smtClean="0"/>
            </a:br>
            <a:r>
              <a:rPr lang="en-US" sz="2200" b="1" dirty="0" smtClean="0"/>
              <a:t>(in Teacher A’s Java classroom)</a:t>
            </a:r>
            <a:endParaRPr lang="en-US" sz="2200" b="1" dirty="0"/>
          </a:p>
        </p:txBody>
      </p:sp>
      <p:pic>
        <p:nvPicPr>
          <p:cNvPr id="44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55" y="4769997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6383665" y="6350913"/>
            <a:ext cx="1346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46" name="Down Arrow 45"/>
          <p:cNvSpPr/>
          <p:nvPr/>
        </p:nvSpPr>
        <p:spPr>
          <a:xfrm>
            <a:off x="6931088" y="3798534"/>
            <a:ext cx="205273" cy="92586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136361" y="4046023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pic>
        <p:nvPicPr>
          <p:cNvPr id="48" name="Picture 2" descr="C:\Users\Minh\Desktop\How-To-Get-On-Reality-TV-Common-Casting-Question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553" y="1429798"/>
            <a:ext cx="1610342" cy="18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14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6" grpId="0"/>
      <p:bldP spid="45" grpId="0"/>
      <p:bldP spid="46" grpId="0" animBg="1"/>
      <p:bldP spid="4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ANSWER (REAL TIME), Accept AN ANSWER </a:t>
            </a:r>
            <a:br>
              <a:rPr lang="en-US" dirty="0"/>
            </a:br>
            <a:r>
              <a:rPr lang="en-US" dirty="0"/>
              <a:t>&amp; REQURIE answers</a:t>
            </a:r>
            <a:endParaRPr lang="en-US" sz="4400" dirty="0"/>
          </a:p>
        </p:txBody>
      </p:sp>
      <p:pic>
        <p:nvPicPr>
          <p:cNvPr id="16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" y="2288961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75350" y="3869877"/>
            <a:ext cx="1346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A</a:t>
            </a:r>
            <a:endParaRPr lang="en-US" sz="2200" b="1" dirty="0"/>
          </a:p>
        </p:txBody>
      </p:sp>
      <p:pic>
        <p:nvPicPr>
          <p:cNvPr id="18" name="Picture 2" descr="C:\Users\Minh\Desktop\polls_Bubble_5112_175635_answer_3_xlarge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385288"/>
            <a:ext cx="1666723" cy="1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41790" y="3838314"/>
            <a:ext cx="30983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An Answer</a:t>
            </a:r>
            <a:br>
              <a:rPr lang="en-US" sz="2200" b="1" dirty="0" smtClean="0"/>
            </a:br>
            <a:r>
              <a:rPr lang="en-US" sz="2200" b="1" dirty="0" smtClean="0"/>
              <a:t>(for Student A’s question)</a:t>
            </a:r>
            <a:endParaRPr lang="en-US" sz="2200" b="1" dirty="0"/>
          </a:p>
        </p:txBody>
      </p:sp>
      <p:sp>
        <p:nvSpPr>
          <p:cNvPr id="20" name="Right Arrow 19"/>
          <p:cNvSpPr/>
          <p:nvPr/>
        </p:nvSpPr>
        <p:spPr>
          <a:xfrm>
            <a:off x="2245748" y="3068644"/>
            <a:ext cx="1335652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489034" y="2662812"/>
            <a:ext cx="849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Leave</a:t>
            </a:r>
            <a:endParaRPr lang="en-US" sz="2200" dirty="0"/>
          </a:p>
        </p:txBody>
      </p:sp>
      <p:sp>
        <p:nvSpPr>
          <p:cNvPr id="27" name="TextBox 26"/>
          <p:cNvSpPr txBox="1"/>
          <p:nvPr/>
        </p:nvSpPr>
        <p:spPr>
          <a:xfrm>
            <a:off x="7075305" y="3846878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Student A</a:t>
            </a:r>
            <a:endParaRPr lang="en-US" sz="2200" b="1" dirty="0"/>
          </a:p>
        </p:txBody>
      </p:sp>
      <p:pic>
        <p:nvPicPr>
          <p:cNvPr id="28" name="Picture 2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0400" y="2222866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ight Arrow 29"/>
          <p:cNvSpPr/>
          <p:nvPr/>
        </p:nvSpPr>
        <p:spPr>
          <a:xfrm>
            <a:off x="5445934" y="2808596"/>
            <a:ext cx="1335652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689220" y="2402764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sp>
        <p:nvSpPr>
          <p:cNvPr id="32" name="TextBox 31"/>
          <p:cNvSpPr txBox="1"/>
          <p:nvPr/>
        </p:nvSpPr>
        <p:spPr>
          <a:xfrm>
            <a:off x="5660365" y="3257193"/>
            <a:ext cx="9460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Accept</a:t>
            </a:r>
            <a:endParaRPr lang="en-US" sz="22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445934" y="3230880"/>
            <a:ext cx="1335652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4" t="14546" r="8246" b="20559"/>
          <a:stretch/>
        </p:blipFill>
        <p:spPr bwMode="auto">
          <a:xfrm>
            <a:off x="3277153" y="5440680"/>
            <a:ext cx="3032760" cy="883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ight Arrow 34"/>
          <p:cNvSpPr/>
          <p:nvPr/>
        </p:nvSpPr>
        <p:spPr>
          <a:xfrm rot="7451274">
            <a:off x="5586351" y="4881433"/>
            <a:ext cx="1463630" cy="1262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461307" y="4729103"/>
            <a:ext cx="19968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Require answers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920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/>
      <p:bldP spid="27" grpId="0"/>
      <p:bldP spid="30" grpId="0" animBg="1"/>
      <p:bldP spid="31" grpId="0"/>
      <p:bldP spid="32" grpId="0"/>
      <p:bldP spid="35" grpId="0" animBg="1"/>
      <p:bldP spid="3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invite another teacher</a:t>
            </a:r>
            <a:endParaRPr lang="en-US" sz="4400" dirty="0"/>
          </a:p>
        </p:txBody>
      </p:sp>
      <p:pic>
        <p:nvPicPr>
          <p:cNvPr id="16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" y="1681038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60109" y="3265366"/>
            <a:ext cx="1346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18" name="Right Arrow 17"/>
          <p:cNvSpPr/>
          <p:nvPr/>
        </p:nvSpPr>
        <p:spPr>
          <a:xfrm>
            <a:off x="2245748" y="2379883"/>
            <a:ext cx="1335652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89034" y="1974051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Send</a:t>
            </a:r>
            <a:endParaRPr lang="en-US" sz="2200" dirty="0"/>
          </a:p>
        </p:txBody>
      </p:sp>
      <p:pic>
        <p:nvPicPr>
          <p:cNvPr id="20" name="Picture 3" descr="C:\Users\Minh\Desktop\Invite-Via-Emai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147" y="2013425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30068" y="3096090"/>
            <a:ext cx="3993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Invitation </a:t>
            </a:r>
            <a:br>
              <a:rPr lang="en-US" sz="2200" b="1" dirty="0" smtClean="0"/>
            </a:br>
            <a:r>
              <a:rPr lang="en-US" sz="2200" b="1" dirty="0" smtClean="0"/>
              <a:t>(to answer Nguyen A’s question)</a:t>
            </a:r>
            <a:endParaRPr lang="en-US" sz="2200" b="1" dirty="0"/>
          </a:p>
        </p:txBody>
      </p:sp>
      <p:sp>
        <p:nvSpPr>
          <p:cNvPr id="27" name="Right Arrow 26"/>
          <p:cNvSpPr/>
          <p:nvPr/>
        </p:nvSpPr>
        <p:spPr>
          <a:xfrm>
            <a:off x="5001740" y="2379883"/>
            <a:ext cx="1492433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03763" y="1974051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pic>
        <p:nvPicPr>
          <p:cNvPr id="30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87" y="1727675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6977640" y="3308591"/>
            <a:ext cx="13018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B</a:t>
            </a:r>
            <a:endParaRPr lang="en-US" sz="2200" b="1" dirty="0"/>
          </a:p>
        </p:txBody>
      </p:sp>
      <p:pic>
        <p:nvPicPr>
          <p:cNvPr id="32" name="Picture 2" descr="C:\Users\Minh\Desktop\polls_Bubble_5112_175635_answer_3_xlarge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7" y="4178333"/>
            <a:ext cx="1666723" cy="1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3012937" y="5631359"/>
            <a:ext cx="3159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An Answer</a:t>
            </a:r>
            <a:br>
              <a:rPr lang="en-US" sz="2200" b="1" dirty="0" smtClean="0"/>
            </a:br>
            <a:r>
              <a:rPr lang="en-US" sz="2200" b="1" dirty="0" smtClean="0"/>
              <a:t>(for Nguyen A’s question)</a:t>
            </a:r>
            <a:endParaRPr lang="en-US" sz="2200" b="1" dirty="0"/>
          </a:p>
        </p:txBody>
      </p:sp>
      <p:sp>
        <p:nvSpPr>
          <p:cNvPr id="34" name="Right Arrow 33"/>
          <p:cNvSpPr/>
          <p:nvPr/>
        </p:nvSpPr>
        <p:spPr>
          <a:xfrm rot="8916604">
            <a:off x="5462588" y="4237466"/>
            <a:ext cx="1463630" cy="1262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323213" y="4291295"/>
            <a:ext cx="849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Leave</a:t>
            </a:r>
            <a:endParaRPr lang="en-US" sz="2200" dirty="0"/>
          </a:p>
        </p:txBody>
      </p:sp>
      <p:sp>
        <p:nvSpPr>
          <p:cNvPr id="36" name="TextBox 35"/>
          <p:cNvSpPr txBox="1"/>
          <p:nvPr/>
        </p:nvSpPr>
        <p:spPr>
          <a:xfrm>
            <a:off x="857725" y="5718897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Student A</a:t>
            </a:r>
            <a:endParaRPr lang="en-US" sz="2200" b="1" dirty="0"/>
          </a:p>
        </p:txBody>
      </p:sp>
      <p:pic>
        <p:nvPicPr>
          <p:cNvPr id="37" name="Picture 3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820" y="4094885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Left Arrow 37"/>
          <p:cNvSpPr/>
          <p:nvPr/>
        </p:nvSpPr>
        <p:spPr>
          <a:xfrm>
            <a:off x="2330068" y="4578798"/>
            <a:ext cx="1335652" cy="143384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641434" y="4174166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12579" y="5028595"/>
            <a:ext cx="9460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Accept</a:t>
            </a:r>
            <a:endParaRPr lang="en-US" sz="2200" dirty="0"/>
          </a:p>
        </p:txBody>
      </p:sp>
      <p:sp>
        <p:nvSpPr>
          <p:cNvPr id="41" name="Right Arrow 40"/>
          <p:cNvSpPr/>
          <p:nvPr/>
        </p:nvSpPr>
        <p:spPr>
          <a:xfrm>
            <a:off x="2408315" y="4843323"/>
            <a:ext cx="1335652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1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1" grpId="0"/>
      <p:bldP spid="27" grpId="0" animBg="1"/>
      <p:bldP spid="28" grpId="0"/>
      <p:bldP spid="31" grpId="0"/>
      <p:bldP spid="33" grpId="0"/>
      <p:bldP spid="34" grpId="0" animBg="1"/>
      <p:bldP spid="35" grpId="0"/>
      <p:bldP spid="36" grpId="0"/>
      <p:bldP spid="38" grpId="0" animBg="1"/>
      <p:bldP spid="39" grpId="0"/>
      <p:bldP spid="40" grpId="0"/>
      <p:bldP spid="4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REAL Time  notification </a:t>
            </a:r>
            <a:r>
              <a:rPr lang="en-US" dirty="0"/>
              <a:t>&amp;</a:t>
            </a:r>
            <a:r>
              <a:rPr lang="en-US" dirty="0" smtClean="0"/>
              <a:t> discussion</a:t>
            </a:r>
            <a:endParaRPr lang="en-US" sz="4400" dirty="0"/>
          </a:p>
        </p:txBody>
      </p:sp>
      <p:sp>
        <p:nvSpPr>
          <p:cNvPr id="2" name="Rounded Rectangle 1"/>
          <p:cNvSpPr/>
          <p:nvPr/>
        </p:nvSpPr>
        <p:spPr>
          <a:xfrm>
            <a:off x="3958046" y="3276600"/>
            <a:ext cx="1590102" cy="872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class,question,article,user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934200" y="1981200"/>
            <a:ext cx="16002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Subscriber</a:t>
            </a:r>
          </a:p>
          <a:p>
            <a:pPr algn="ctr"/>
            <a:r>
              <a:rPr lang="en-US" dirty="0" smtClean="0"/>
              <a:t>(user)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934200" y="4824424"/>
            <a:ext cx="16002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Subscriber</a:t>
            </a:r>
          </a:p>
          <a:p>
            <a:pPr algn="ctr"/>
            <a:r>
              <a:rPr lang="en-US" dirty="0" smtClean="0"/>
              <a:t>(user)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548148" y="2841453"/>
            <a:ext cx="1496120" cy="7473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9995483">
            <a:off x="6003098" y="3168133"/>
            <a:ext cx="100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24" idx="1"/>
          </p:cNvCxnSpPr>
          <p:nvPr/>
        </p:nvCxnSpPr>
        <p:spPr>
          <a:xfrm flipH="1" flipV="1">
            <a:off x="5548150" y="3840764"/>
            <a:ext cx="1620394" cy="1151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2101479">
            <a:off x="6170598" y="4174971"/>
            <a:ext cx="100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23665" y="3234183"/>
            <a:ext cx="1418848" cy="975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</a:p>
          <a:p>
            <a:pPr algn="ctr"/>
            <a:r>
              <a:rPr lang="en-US" dirty="0" smtClean="0"/>
              <a:t>(System)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4" idx="3"/>
            <a:endCxn id="2" idx="1"/>
          </p:cNvCxnSpPr>
          <p:nvPr/>
        </p:nvCxnSpPr>
        <p:spPr>
          <a:xfrm flipV="1">
            <a:off x="2242513" y="3712795"/>
            <a:ext cx="1715533" cy="93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31438" y="3333936"/>
            <a:ext cx="11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publishes</a:t>
            </a:r>
            <a:endParaRPr lang="en-US" dirty="0"/>
          </a:p>
        </p:txBody>
      </p:sp>
      <p:cxnSp>
        <p:nvCxnSpPr>
          <p:cNvPr id="47" name="Straight Arrow Connector 46"/>
          <p:cNvCxnSpPr>
            <a:endCxn id="3" idx="2"/>
          </p:cNvCxnSpPr>
          <p:nvPr/>
        </p:nvCxnSpPr>
        <p:spPr>
          <a:xfrm flipV="1">
            <a:off x="5548148" y="2552700"/>
            <a:ext cx="1386052" cy="6814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3" descr="C:\Users\Minh\Desktop\Invite-Via-Email.jp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264" y="3276599"/>
            <a:ext cx="390920" cy="39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/>
          <p:cNvCxnSpPr/>
          <p:nvPr/>
        </p:nvCxnSpPr>
        <p:spPr>
          <a:xfrm>
            <a:off x="5548148" y="4210080"/>
            <a:ext cx="1386052" cy="1002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9952458">
            <a:off x="5415768" y="2634455"/>
            <a:ext cx="94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deliver</a:t>
            </a:r>
          </a:p>
        </p:txBody>
      </p:sp>
      <p:pic>
        <p:nvPicPr>
          <p:cNvPr id="54" name="Picture 3" descr="C:\Users\Minh\Desktop\Invite-Via-Email.jp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56036">
            <a:off x="6242283" y="2304746"/>
            <a:ext cx="390920" cy="39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 rot="2137374">
            <a:off x="5370271" y="4601201"/>
            <a:ext cx="94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deliver</a:t>
            </a:r>
          </a:p>
        </p:txBody>
      </p:sp>
      <p:pic>
        <p:nvPicPr>
          <p:cNvPr id="57" name="Picture 3" descr="C:\Users\Minh\Desktop\Invite-Via-Email.jp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925">
            <a:off x="6100748" y="4928541"/>
            <a:ext cx="390920" cy="39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02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4" grpId="0" animBg="1"/>
      <p:bldP spid="9" grpId="0"/>
      <p:bldP spid="38" grpId="0"/>
      <p:bldP spid="14" grpId="0" animBg="1"/>
      <p:bldP spid="45" grpId="0"/>
      <p:bldP spid="53" grpId="0"/>
      <p:bldP spid="5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Upload material </a:t>
            </a:r>
            <a:r>
              <a:rPr lang="en-US" dirty="0" smtClean="0"/>
              <a:t>&amp;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Add material to folder</a:t>
            </a:r>
            <a:endParaRPr lang="en-US" sz="4400" dirty="0"/>
          </a:p>
        </p:txBody>
      </p:sp>
      <p:pic>
        <p:nvPicPr>
          <p:cNvPr id="22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09" y="2958954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95379" y="4543282"/>
            <a:ext cx="1346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24" name="Right Arrow 23"/>
          <p:cNvSpPr/>
          <p:nvPr/>
        </p:nvSpPr>
        <p:spPr>
          <a:xfrm>
            <a:off x="2281018" y="3657799"/>
            <a:ext cx="1335652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420647" y="3238116"/>
            <a:ext cx="10246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Upload</a:t>
            </a:r>
            <a:endParaRPr lang="en-US" sz="2200" dirty="0"/>
          </a:p>
        </p:txBody>
      </p:sp>
      <p:sp>
        <p:nvSpPr>
          <p:cNvPr id="26" name="TextBox 25"/>
          <p:cNvSpPr txBox="1"/>
          <p:nvPr/>
        </p:nvSpPr>
        <p:spPr>
          <a:xfrm>
            <a:off x="2754488" y="4374006"/>
            <a:ext cx="3214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Material</a:t>
            </a:r>
            <a:br>
              <a:rPr lang="en-US" sz="2200" b="1" dirty="0" smtClean="0"/>
            </a:br>
            <a:r>
              <a:rPr lang="en-US" sz="2200" b="1" dirty="0" smtClean="0"/>
              <a:t>(in Teacher A’s classroom)</a:t>
            </a:r>
            <a:endParaRPr lang="en-US" sz="2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131596" y="4529883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Student A</a:t>
            </a:r>
            <a:endParaRPr lang="en-US" sz="2200" b="1" dirty="0"/>
          </a:p>
        </p:txBody>
      </p:sp>
      <p:pic>
        <p:nvPicPr>
          <p:cNvPr id="38" name="Picture 3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6691" y="2905871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C:\Users\Minh\Downloads\1439458899_icon-55-document-tex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715" y="2905161"/>
            <a:ext cx="14224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Left Arrow 39"/>
          <p:cNvSpPr/>
          <p:nvPr/>
        </p:nvSpPr>
        <p:spPr>
          <a:xfrm>
            <a:off x="5037010" y="3657799"/>
            <a:ext cx="1492433" cy="143384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939460" y="3198884"/>
            <a:ext cx="17243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Add to folder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0752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/>
      <p:bldP spid="37" grpId="0"/>
      <p:bldP spid="40" grpId="0" animBg="1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Scenario Problem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2" descr="C:\Users\Minh\Desktop\most_sh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829" y="1417497"/>
            <a:ext cx="3751438" cy="390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57048" y="5321587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Feeling shy </a:t>
            </a:r>
            <a:r>
              <a:rPr lang="en-US" altLang="en-US" sz="3600" dirty="0"/>
              <a:t>when asking </a:t>
            </a:r>
            <a:r>
              <a:rPr lang="en-US" altLang="en-US" sz="3600" dirty="0" smtClean="0"/>
              <a:t/>
            </a:r>
            <a:br>
              <a:rPr lang="en-US" altLang="en-US" sz="3600" dirty="0" smtClean="0"/>
            </a:br>
            <a:r>
              <a:rPr lang="en-US" altLang="en-US" sz="3600" dirty="0" smtClean="0"/>
              <a:t>at </a:t>
            </a:r>
            <a:r>
              <a:rPr lang="en-US" altLang="en-US" sz="3600" dirty="0"/>
              <a:t>school</a:t>
            </a:r>
          </a:p>
        </p:txBody>
      </p:sp>
    </p:spTree>
    <p:extLst>
      <p:ext uri="{BB962C8B-B14F-4D97-AF65-F5344CB8AC3E}">
        <p14:creationId xmlns:p14="http://schemas.microsoft.com/office/powerpoint/2010/main" val="272136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Merge </a:t>
            </a:r>
            <a:r>
              <a:rPr lang="en-US" dirty="0" smtClean="0"/>
              <a:t>&amp; answer </a:t>
            </a:r>
            <a:r>
              <a:rPr lang="en-US" dirty="0"/>
              <a:t>Multi questions </a:t>
            </a:r>
            <a:endParaRPr lang="en-US" sz="4400" dirty="0"/>
          </a:p>
        </p:txBody>
      </p:sp>
      <p:pic>
        <p:nvPicPr>
          <p:cNvPr id="16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85" y="1631511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54655" y="3215839"/>
            <a:ext cx="1346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18" name="Right Arrow 17"/>
          <p:cNvSpPr/>
          <p:nvPr/>
        </p:nvSpPr>
        <p:spPr>
          <a:xfrm>
            <a:off x="2240293" y="2330356"/>
            <a:ext cx="1886023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78347" y="1899469"/>
            <a:ext cx="19479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Select questions</a:t>
            </a:r>
            <a:endParaRPr lang="en-US" sz="2200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2" r="13910"/>
          <a:stretch/>
        </p:blipFill>
        <p:spPr bwMode="auto">
          <a:xfrm>
            <a:off x="4303876" y="1447800"/>
            <a:ext cx="1234440" cy="1783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634621" y="3124200"/>
            <a:ext cx="26428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List of questions </a:t>
            </a:r>
            <a:br>
              <a:rPr lang="en-US" sz="2200" b="1" dirty="0" smtClean="0"/>
            </a:br>
            <a:r>
              <a:rPr lang="en-US" sz="2200" b="1" dirty="0" smtClean="0"/>
              <a:t>suggested by System</a:t>
            </a:r>
            <a:endParaRPr lang="en-US" sz="2200" b="1" dirty="0"/>
          </a:p>
        </p:txBody>
      </p:sp>
      <p:sp>
        <p:nvSpPr>
          <p:cNvPr id="27" name="Right Arrow 26"/>
          <p:cNvSpPr/>
          <p:nvPr/>
        </p:nvSpPr>
        <p:spPr>
          <a:xfrm>
            <a:off x="5701355" y="2450211"/>
            <a:ext cx="1379792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945473" y="2019324"/>
            <a:ext cx="9292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Merge</a:t>
            </a:r>
            <a:endParaRPr lang="en-US" sz="2200" dirty="0"/>
          </a:p>
        </p:txBody>
      </p:sp>
      <p:pic>
        <p:nvPicPr>
          <p:cNvPr id="30" name="Picture 3" descr="C:\Users\Minh\Desktop\users_group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522" y="4461067"/>
            <a:ext cx="1488221" cy="148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C:\Users\Minh\Desktop\merge-logo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9" r="38782" b="29562"/>
          <a:stretch/>
        </p:blipFill>
        <p:spPr bwMode="auto">
          <a:xfrm rot="10800000">
            <a:off x="7408804" y="1643900"/>
            <a:ext cx="929641" cy="151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Minh\Desktop\polls_Bubble_5112_175635_answer_3_xlarge.jpe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690" y="4540112"/>
            <a:ext cx="1574793" cy="129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070216" y="5842593"/>
            <a:ext cx="26420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Answers</a:t>
            </a: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b="1" dirty="0" smtClean="0"/>
              <a:t>(for list of questions)</a:t>
            </a:r>
            <a:endParaRPr lang="en-US" sz="2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859683" y="4774291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sp>
        <p:nvSpPr>
          <p:cNvPr id="35" name="TextBox 34"/>
          <p:cNvSpPr txBox="1"/>
          <p:nvPr/>
        </p:nvSpPr>
        <p:spPr>
          <a:xfrm>
            <a:off x="7295164" y="3227073"/>
            <a:ext cx="11569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Merging</a:t>
            </a:r>
            <a:endParaRPr lang="en-US" sz="2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303621" y="5831442"/>
            <a:ext cx="19500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List of students</a:t>
            </a:r>
            <a:endParaRPr lang="en-US" sz="2200" b="1" dirty="0"/>
          </a:p>
        </p:txBody>
      </p:sp>
      <p:sp>
        <p:nvSpPr>
          <p:cNvPr id="42" name="Left Arrow 41"/>
          <p:cNvSpPr/>
          <p:nvPr/>
        </p:nvSpPr>
        <p:spPr>
          <a:xfrm>
            <a:off x="3541304" y="5205178"/>
            <a:ext cx="1379792" cy="143384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7955712">
            <a:off x="6919155" y="4253163"/>
            <a:ext cx="1062015" cy="12733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428381" y="4038600"/>
            <a:ext cx="849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Leave</a:t>
            </a:r>
            <a:endParaRPr lang="en-US" sz="2200" dirty="0"/>
          </a:p>
        </p:txBody>
      </p:sp>
      <p:sp>
        <p:nvSpPr>
          <p:cNvPr id="46" name="TextBox 45"/>
          <p:cNvSpPr txBox="1"/>
          <p:nvPr/>
        </p:nvSpPr>
        <p:spPr>
          <a:xfrm>
            <a:off x="7639601" y="4101386"/>
            <a:ext cx="849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Leave</a:t>
            </a:r>
            <a:endParaRPr lang="en-US" sz="2200" dirty="0"/>
          </a:p>
        </p:txBody>
      </p:sp>
      <p:cxnSp>
        <p:nvCxnSpPr>
          <p:cNvPr id="47" name="Straight Arrow Connector 46"/>
          <p:cNvCxnSpPr>
            <a:stCxn id="21" idx="2"/>
          </p:cNvCxnSpPr>
          <p:nvPr/>
        </p:nvCxnSpPr>
        <p:spPr>
          <a:xfrm>
            <a:off x="4956041" y="3893641"/>
            <a:ext cx="666649" cy="857184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83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1" grpId="0"/>
      <p:bldP spid="27" grpId="0" animBg="1"/>
      <p:bldP spid="28" grpId="0"/>
      <p:bldP spid="33" grpId="0"/>
      <p:bldP spid="34" grpId="0"/>
      <p:bldP spid="35" grpId="0"/>
      <p:bldP spid="36" grpId="0"/>
      <p:bldP spid="42" grpId="0" animBg="1"/>
      <p:bldP spid="43" grpId="0" animBg="1"/>
      <p:bldP spid="45" grpId="0"/>
      <p:bldP spid="4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</a:t>
            </a:r>
            <a:endParaRPr lang="en-US" sz="4400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36546" y="3021724"/>
            <a:ext cx="4521002" cy="2083676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/>
              <a:t>A1 = What is abstraction in OOP</a:t>
            </a:r>
          </a:p>
          <a:p>
            <a:pPr marL="0" indent="0">
              <a:buNone/>
            </a:pPr>
            <a:r>
              <a:rPr lang="en-US" altLang="en-US" sz="2400" dirty="0"/>
              <a:t>A2 = How to convert String to Int</a:t>
            </a:r>
          </a:p>
          <a:p>
            <a:pPr marL="0" indent="0">
              <a:buNone/>
            </a:pPr>
            <a:r>
              <a:rPr lang="en-US" altLang="en-US" sz="2400" dirty="0"/>
              <a:t>A3 = What is inheritance in OOP</a:t>
            </a:r>
          </a:p>
          <a:p>
            <a:pPr marL="0" indent="0">
              <a:buNone/>
            </a:pPr>
            <a:r>
              <a:rPr lang="en-US" altLang="en-US" sz="2400" dirty="0"/>
              <a:t>A4 = How to parse String to Int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800600" y="3021724"/>
            <a:ext cx="4903882" cy="2083676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/>
              <a:t>A3 = What is inheritance in </a:t>
            </a:r>
            <a:r>
              <a:rPr lang="en-US" altLang="en-US" sz="2400" dirty="0" smtClean="0"/>
              <a:t>OOP</a:t>
            </a:r>
          </a:p>
          <a:p>
            <a:pPr marL="0" indent="0">
              <a:buNone/>
            </a:pPr>
            <a:r>
              <a:rPr lang="en-US" altLang="en-US" sz="2400" dirty="0" smtClean="0"/>
              <a:t>A1 </a:t>
            </a:r>
            <a:r>
              <a:rPr lang="en-US" altLang="en-US" sz="2400" dirty="0"/>
              <a:t>= What is abstraction in OOP</a:t>
            </a:r>
          </a:p>
          <a:p>
            <a:pPr marL="0" indent="0">
              <a:buNone/>
            </a:pPr>
            <a:r>
              <a:rPr lang="en-US" altLang="en-US" sz="2400" dirty="0"/>
              <a:t>A2 = How to convert String to Int</a:t>
            </a:r>
          </a:p>
          <a:p>
            <a:pPr marL="0" indent="0">
              <a:buNone/>
            </a:pPr>
            <a:r>
              <a:rPr lang="en-US" altLang="en-US" sz="2400" dirty="0" smtClean="0"/>
              <a:t>A4 </a:t>
            </a:r>
            <a:r>
              <a:rPr lang="en-US" altLang="en-US" sz="2400" dirty="0"/>
              <a:t>= How to parse String to Int</a:t>
            </a:r>
          </a:p>
        </p:txBody>
      </p:sp>
      <p:sp>
        <p:nvSpPr>
          <p:cNvPr id="2" name="Right Arrow 1"/>
          <p:cNvSpPr/>
          <p:nvPr/>
        </p:nvSpPr>
        <p:spPr>
          <a:xfrm>
            <a:off x="4291154" y="3604391"/>
            <a:ext cx="509446" cy="91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6546" y="2209800"/>
            <a:ext cx="4141881" cy="65579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 smtClean="0"/>
              <a:t>Set A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002117" y="2209800"/>
            <a:ext cx="4141881" cy="65579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 smtClean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45682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2" grpId="0" animBg="1"/>
      <p:bldP spid="11" grpId="0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(1/3)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9981" y="3124200"/>
            <a:ext cx="8054755" cy="1524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/>
              <a:t>Step </a:t>
            </a:r>
            <a:r>
              <a:rPr lang="en-US" altLang="en-US" sz="3600" dirty="0" smtClean="0"/>
              <a:t>1: </a:t>
            </a:r>
            <a:r>
              <a:rPr lang="en-US" altLang="en-US" sz="3600" dirty="0"/>
              <a:t>Calculate </a:t>
            </a:r>
            <a:r>
              <a:rPr lang="en-US" altLang="en-US" sz="3600" dirty="0" smtClean="0"/>
              <a:t>similarity between</a:t>
            </a:r>
            <a:br>
              <a:rPr lang="en-US" altLang="en-US" sz="3600" dirty="0" smtClean="0"/>
            </a:br>
            <a:r>
              <a:rPr lang="en-US" altLang="en-US" sz="3600" dirty="0" smtClean="0"/>
              <a:t>	  each two elements in Set A</a:t>
            </a:r>
          </a:p>
        </p:txBody>
      </p:sp>
    </p:spTree>
    <p:extLst>
      <p:ext uri="{BB962C8B-B14F-4D97-AF65-F5344CB8AC3E}">
        <p14:creationId xmlns:p14="http://schemas.microsoft.com/office/powerpoint/2010/main" val="25438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(1/3)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9981" y="2743200"/>
            <a:ext cx="8054755" cy="762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 smtClean="0"/>
              <a:t>A1 = </a:t>
            </a:r>
            <a:r>
              <a:rPr lang="en-US" altLang="en-US" sz="3600" dirty="0"/>
              <a:t>What is abstraction in OOP</a:t>
            </a:r>
            <a:endParaRPr lang="en-US" altLang="en-US" sz="3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174828" y="3505200"/>
                <a:ext cx="6648626" cy="20574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10896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6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={</a:t>
                </a:r>
                <a:r>
                  <a:rPr lang="en-US" sz="3600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wh,ha,at,ti,is,sa,ab,bs,st,tr,ra,ac,ct,ti,io,on,ni,in,no,oo,op</a:t>
                </a:r>
                <a:r>
                  <a:rPr lang="en-US" sz="3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828" y="3505200"/>
                <a:ext cx="6648626" cy="2057400"/>
              </a:xfrm>
              <a:prstGeom prst="rect">
                <a:avLst/>
              </a:prstGeom>
              <a:blipFill rotWithShape="1">
                <a:blip r:embed="rId4"/>
                <a:stretch>
                  <a:fillRect t="-7101" r="-2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/>
          <p:cNvSpPr/>
          <p:nvPr/>
        </p:nvSpPr>
        <p:spPr>
          <a:xfrm>
            <a:off x="840310" y="3528848"/>
            <a:ext cx="509446" cy="91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09672" y="3218688"/>
            <a:ext cx="5852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73096" y="3988019"/>
            <a:ext cx="457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148584" y="3218688"/>
            <a:ext cx="4328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24784" y="3983736"/>
            <a:ext cx="4328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371088" y="3218688"/>
            <a:ext cx="2926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816096" y="3980688"/>
            <a:ext cx="2926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593592" y="3218688"/>
            <a:ext cx="368808" cy="3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178427" y="3978875"/>
            <a:ext cx="320714" cy="9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15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(1/3)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9981" y="2743200"/>
            <a:ext cx="8054755" cy="762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altLang="en-US" sz="3600" dirty="0" smtClean="0"/>
              <a:t>A3 = </a:t>
            </a:r>
            <a:r>
              <a:rPr lang="en-US" altLang="en-US" sz="3600" dirty="0"/>
              <a:t>What is inheritance in OOP</a:t>
            </a:r>
          </a:p>
          <a:p>
            <a:pPr marL="0" indent="0" algn="ctr">
              <a:buNone/>
            </a:pPr>
            <a:endParaRPr lang="en-US" altLang="en-US" sz="3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174828" y="3505200"/>
                <a:ext cx="6648626" cy="20574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10896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3600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=</a:t>
                </a:r>
                <a:r>
                  <a:rPr lang="en-US" alt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{</a:t>
                </a:r>
                <a:r>
                  <a:rPr lang="en-US" sz="3600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wh,ha,at,ti,is,si,in,nh,he,er,ri,it,ta,an,nc,ce,ei,no,oo,op</a:t>
                </a:r>
                <a:r>
                  <a:rPr lang="en-US" altLang="en-US" sz="3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828" y="3505200"/>
                <a:ext cx="6648626" cy="2057400"/>
              </a:xfrm>
              <a:prstGeom prst="rect">
                <a:avLst/>
              </a:prstGeom>
              <a:blipFill rotWithShape="1">
                <a:blip r:embed="rId3"/>
                <a:stretch>
                  <a:fillRect t="-7101" r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/>
          <p:cNvSpPr/>
          <p:nvPr/>
        </p:nvSpPr>
        <p:spPr>
          <a:xfrm>
            <a:off x="840310" y="3528848"/>
            <a:ext cx="509446" cy="91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8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(1/3)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629981" y="3124200"/>
                <a:ext cx="8054755" cy="1524000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en-US" sz="3600" dirty="0" smtClean="0"/>
                  <a:t>Find number of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600" b="1" i="1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3600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/>
                </a:r>
                <a:b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</a:br>
                <a: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/>
                </a:r>
                <a:b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>
                          <a:latin typeface="Cambria Math"/>
                        </a:rPr>
                        <m:t>𝒆𝒍𝒆𝒎𝒆𝒏𝒕</m:t>
                      </m:r>
                      <m:d>
                        <m:dPr>
                          <m:ctrlPr>
                            <a:rPr lang="en-US" sz="3600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sz="36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sz="3600" b="1" i="1" smtClean="0">
                          <a:latin typeface="Cambria Math"/>
                        </a:rPr>
                        <m:t>=</m:t>
                      </m:r>
                      <m:r>
                        <a:rPr lang="en-US" sz="3600" b="1" i="1" smtClean="0"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en-US" altLang="en-US" sz="3600" b="1" dirty="0" smtClean="0"/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81" y="3124200"/>
                <a:ext cx="8054755" cy="1524000"/>
              </a:xfrm>
              <a:prstGeom prst="rect">
                <a:avLst/>
              </a:prstGeom>
              <a:blipFill rotWithShape="1">
                <a:blip r:embed="rId4"/>
                <a:stretch>
                  <a:fillRect t="-1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66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(1/3)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629981" y="3124200"/>
                <a:ext cx="8054755" cy="1524000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en-US" sz="3600" dirty="0" smtClean="0"/>
                  <a:t>Find number of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600" b="1" i="1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3600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b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</a:br>
                <a: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/>
                </a:r>
                <a:b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>
                          <a:latin typeface="Cambria Math"/>
                        </a:rPr>
                        <m:t>𝒆𝒍𝒆𝒎𝒆𝒏𝒕</m:t>
                      </m:r>
                      <m:d>
                        <m:dPr>
                          <m:ctrlPr>
                            <a:rPr lang="en-US" sz="3600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36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sz="3600" b="1" i="1" smtClean="0">
                          <a:latin typeface="Cambria Math"/>
                        </a:rPr>
                        <m:t>=</m:t>
                      </m:r>
                      <m:r>
                        <a:rPr lang="en-US" sz="3600" b="1" i="1" smtClean="0">
                          <a:latin typeface="Cambria Math"/>
                        </a:rPr>
                        <m:t>𝟑𝟏</m:t>
                      </m:r>
                    </m:oMath>
                  </m:oMathPara>
                </a14:m>
                <a:endParaRPr lang="en-US" altLang="en-US" sz="3600" b="1" dirty="0" smtClean="0"/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81" y="3124200"/>
                <a:ext cx="8054755" cy="1524000"/>
              </a:xfrm>
              <a:prstGeom prst="rect">
                <a:avLst/>
              </a:prstGeom>
              <a:blipFill rotWithShape="1">
                <a:blip r:embed="rId4"/>
                <a:stretch>
                  <a:fillRect t="-1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71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(1/3)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30170" y="2209800"/>
            <a:ext cx="8054755" cy="762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 smtClean="0"/>
              <a:t>Calculate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1143000" y="3352800"/>
                <a:ext cx="7290055" cy="295656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𝒔𝒊𝒎𝒊𝒍𝒂𝒓𝒊𝒕𝒚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𝒆𝒍𝒆𝒎𝒆𝒏𝒕</m:t>
                        </m:r>
                        <m:d>
                          <m:d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sz="32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𝒆𝒍𝒆𝒎𝒆𝒏𝒕</m:t>
                        </m:r>
                        <m:d>
                          <m:d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sz="32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sz="3200" dirty="0" smtClean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/>
              </a:p>
              <a:p>
                <a:pPr marL="0" indent="0">
                  <a:buFont typeface="Tw Cen MT" panose="020B0602020104020603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𝒔𝒊𝒎𝒊𝒍𝒂𝒓𝒊𝒕𝒚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 smtClean="0"/>
                  <a:t> </a:t>
                </a:r>
                <a:r>
                  <a:rPr lang="en-US" sz="3600" dirty="0" smtClean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31</m:t>
                        </m:r>
                      </m:den>
                    </m:f>
                  </m:oMath>
                </a14:m>
                <a:r>
                  <a:rPr lang="en-US" sz="3200" dirty="0" smtClean="0"/>
                  <a:t> = 0.29</a:t>
                </a:r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352800"/>
                <a:ext cx="7290055" cy="29565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39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(1/3)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1143000" y="2209800"/>
                <a:ext cx="7290055" cy="11430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𝒔𝒊𝒎𝒊𝒍𝒂𝒓𝒊𝒕𝒚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</a:t>
                </a:r>
                <a:r>
                  <a:rPr lang="en-US" sz="3600" dirty="0"/>
                  <a:t>= </a:t>
                </a:r>
                <a:r>
                  <a:rPr lang="en-US" sz="3200" dirty="0" smtClean="0"/>
                  <a:t>0.29</a:t>
                </a:r>
                <a:endParaRPr lang="en-US" sz="3200" dirty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 smtClean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209800"/>
                <a:ext cx="7290055" cy="1143000"/>
              </a:xfrm>
              <a:prstGeom prst="rect">
                <a:avLst/>
              </a:prstGeom>
              <a:blipFill rotWithShape="1">
                <a:blip r:embed="rId4"/>
                <a:stretch>
                  <a:fillRect t="-12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1143000" y="2819400"/>
                <a:ext cx="7290055" cy="32004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Font typeface="Tw Cen MT" panose="020B0602020104020603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𝒔𝒊𝒎𝒊𝒍𝒂𝒓𝒊𝒕𝒚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 smtClean="0"/>
                  <a:t> </a:t>
                </a:r>
                <a:r>
                  <a:rPr lang="en-US" sz="3600" dirty="0" smtClean="0"/>
                  <a:t>= </a:t>
                </a:r>
                <a:r>
                  <a:rPr lang="en-US" sz="3200" dirty="0" smtClean="0"/>
                  <a:t>0.079</a:t>
                </a:r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𝒔𝒊𝒎𝒊𝒍𝒂𝒓𝒊𝒕𝒚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</a:t>
                </a:r>
                <a:r>
                  <a:rPr lang="en-US" sz="3600" dirty="0"/>
                  <a:t>= </a:t>
                </a:r>
                <a:r>
                  <a:rPr lang="en-US" sz="3200" dirty="0" smtClean="0"/>
                  <a:t>0.083</a:t>
                </a:r>
                <a:endParaRPr lang="en-US" sz="3200" dirty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 smtClean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819400"/>
                <a:ext cx="7290055" cy="32004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9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(2/3)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9981" y="3124200"/>
            <a:ext cx="8054755" cy="1524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600" dirty="0"/>
              <a:t>Step 2</a:t>
            </a:r>
            <a:r>
              <a:rPr lang="en-US" altLang="en-US" sz="3600" dirty="0" smtClean="0"/>
              <a:t>: Calculate score of each element </a:t>
            </a:r>
            <a:br>
              <a:rPr lang="en-US" altLang="en-US" sz="3600" dirty="0" smtClean="0"/>
            </a:br>
            <a:r>
              <a:rPr lang="en-US" altLang="en-US" sz="3600" dirty="0" smtClean="0"/>
              <a:t>	     in set A</a:t>
            </a:r>
          </a:p>
        </p:txBody>
      </p:sp>
    </p:spTree>
    <p:extLst>
      <p:ext uri="{BB962C8B-B14F-4D97-AF65-F5344CB8AC3E}">
        <p14:creationId xmlns:p14="http://schemas.microsoft.com/office/powerpoint/2010/main" val="3450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557048" y="5678269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Lack of school’s time</a:t>
            </a:r>
            <a:endParaRPr lang="en-US" altLang="en-US" sz="3600" dirty="0"/>
          </a:p>
        </p:txBody>
      </p:sp>
      <p:pic>
        <p:nvPicPr>
          <p:cNvPr id="1026" name="Picture 2" descr="C:\Users\Minh\Pictures\My Screen Shots\Screen Shot 08-17-15 at 05.37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310" y="1728282"/>
            <a:ext cx="6340475" cy="366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Scenario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90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(2/3)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0" y="2133600"/>
                <a:ext cx="9144000" cy="40386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   </m:t>
                      </m:r>
                      <m:r>
                        <a:rPr lang="en-US" sz="2400" b="1" i="1" smtClean="0">
                          <a:latin typeface="Cambria Math"/>
                        </a:rPr>
                        <m:t>𝒔𝒄𝒐𝒓𝒆</m:t>
                      </m:r>
                      <m:d>
                        <m:d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/>
                            </a:rPr>
                            <m:t>𝑨</m:t>
                          </m:r>
                          <m:r>
                            <a:rPr lang="en-US" sz="2400" b="1" i="1"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24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400" b="1" dirty="0" smtClean="0"/>
                  <a:t>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</a:rPr>
                      <m:t>𝑻𝒐𝒕𝒂𝒍</m:t>
                    </m:r>
                    <m:r>
                      <a:rPr lang="en-US" sz="2400" b="1" i="1" smtClean="0">
                        <a:latin typeface="Cambria Math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𝒔𝒊𝒎𝒊𝒍𝒂𝒓𝒊𝒕𝒚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1" dirty="0" smtClean="0"/>
                  <a:t> </a:t>
                </a:r>
                <a:br>
                  <a:rPr lang="en-US" sz="2400" b="1" dirty="0" smtClean="0"/>
                </a:br>
                <a:r>
                  <a:rPr lang="en-US" sz="2400" b="1" dirty="0" smtClean="0"/>
                  <a:t/>
                </a:r>
                <a:br>
                  <a:rPr lang="en-US" sz="2400" b="1" dirty="0" smtClean="0"/>
                </a:b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/>
                      </a:rPr>
                      <m:t>  </m:t>
                    </m:r>
                    <m:r>
                      <a:rPr lang="en-US" sz="2400" b="1" i="1" smtClean="0">
                        <a:latin typeface="Cambria Math"/>
                      </a:rPr>
                      <m:t>  =</m:t>
                    </m:r>
                    <m:r>
                      <a:rPr lang="en-US" sz="2400" b="1" i="1" smtClean="0">
                        <a:latin typeface="Cambria Math"/>
                      </a:rPr>
                      <m:t>𝒔𝒊𝒎𝒊𝒍𝒂𝒓𝒊𝒕𝒚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2400" b="1" i="1" smtClean="0">
                        <a:latin typeface="Cambria Math"/>
                      </a:rPr>
                      <m:t>+</m:t>
                    </m:r>
                    <m:r>
                      <a:rPr lang="en-US" sz="2400" b="1" i="1">
                        <a:latin typeface="Cambria Math"/>
                      </a:rPr>
                      <m:t>𝒔𝒊𝒎𝒊𝒍𝒂𝒓𝒊𝒕𝒚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 +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a:rPr lang="en-US" sz="2400" b="1" i="1">
                        <a:latin typeface="Cambria Math"/>
                      </a:rPr>
                      <m:t>𝒔𝒊𝒎𝒊𝒍𝒂𝒓𝒊𝒕𝒚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1" dirty="0" smtClean="0"/>
                  <a:t/>
                </a:r>
                <a:br>
                  <a:rPr lang="en-US" sz="2400" b="1" dirty="0" smtClean="0"/>
                </a:br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     </m:t>
                      </m:r>
                      <m:r>
                        <a:rPr lang="en-US" sz="2400" b="1" i="1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</a:rPr>
                        <m:t>𝟎</m:t>
                      </m:r>
                      <m:r>
                        <a:rPr lang="en-US" sz="2400" b="1" i="1" smtClean="0">
                          <a:latin typeface="Cambria Math"/>
                        </a:rPr>
                        <m:t>.</m:t>
                      </m:r>
                      <m:r>
                        <a:rPr lang="en-US" sz="2400" b="1" i="1" smtClean="0">
                          <a:latin typeface="Cambria Math"/>
                        </a:rPr>
                        <m:t>𝟎𝟕𝟗</m:t>
                      </m:r>
                      <m:r>
                        <a:rPr lang="en-US" sz="2400" b="1" i="1" smtClean="0">
                          <a:latin typeface="Cambria Math"/>
                        </a:rPr>
                        <m:t>+</m:t>
                      </m:r>
                      <m:r>
                        <a:rPr lang="en-US" sz="2400" b="1" i="1" smtClean="0">
                          <a:latin typeface="Cambria Math"/>
                        </a:rPr>
                        <m:t>𝟎</m:t>
                      </m:r>
                      <m:r>
                        <a:rPr lang="en-US" sz="2400" b="1" i="1" smtClean="0">
                          <a:latin typeface="Cambria Math"/>
                        </a:rPr>
                        <m:t>.</m:t>
                      </m:r>
                      <m:r>
                        <a:rPr lang="en-US" sz="2400" b="1" i="1" smtClean="0">
                          <a:latin typeface="Cambria Math"/>
                        </a:rPr>
                        <m:t>𝟐𝟗</m:t>
                      </m:r>
                      <m:r>
                        <a:rPr lang="en-US" sz="2400" b="1" i="1" smtClean="0">
                          <a:latin typeface="Cambria Math"/>
                        </a:rPr>
                        <m:t>+</m:t>
                      </m:r>
                      <m:r>
                        <a:rPr lang="en-US" sz="2400" b="1" i="1" smtClean="0">
                          <a:latin typeface="Cambria Math"/>
                        </a:rPr>
                        <m:t>𝟎</m:t>
                      </m:r>
                      <m:r>
                        <a:rPr lang="en-US" sz="2400" b="1" i="1" smtClean="0">
                          <a:latin typeface="Cambria Math"/>
                        </a:rPr>
                        <m:t>.</m:t>
                      </m:r>
                      <m:r>
                        <a:rPr lang="en-US" sz="2400" b="1" i="1" smtClean="0">
                          <a:latin typeface="Cambria Math"/>
                        </a:rPr>
                        <m:t>𝟎𝟖𝟑</m:t>
                      </m:r>
                    </m:oMath>
                  </m:oMathPara>
                </a14:m>
                <a:r>
                  <a:rPr lang="en-US" sz="2400" b="1" dirty="0" smtClean="0"/>
                  <a:t/>
                </a:r>
                <a:br>
                  <a:rPr lang="en-US" sz="2400" b="1" dirty="0" smtClean="0"/>
                </a:br>
                <a:r>
                  <a:rPr lang="en-US" sz="2400" b="1" dirty="0" smtClean="0"/>
                  <a:t/>
                </a:r>
                <a:br>
                  <a:rPr lang="en-US" sz="2400" b="1" dirty="0" smtClean="0"/>
                </a:b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/>
                      </a:rPr>
                      <m:t>      </m:t>
                    </m:r>
                    <m:r>
                      <a:rPr lang="en-US" sz="2400" b="1" i="1">
                        <a:latin typeface="Cambria Math"/>
                      </a:rPr>
                      <m:t>=</m:t>
                    </m:r>
                    <m:r>
                      <a:rPr lang="en-US" sz="2400" b="1" i="1">
                        <a:latin typeface="Cambria Math"/>
                      </a:rPr>
                      <m:t>𝟎</m:t>
                    </m:r>
                    <m:r>
                      <a:rPr lang="en-US" sz="2400" b="1" i="1">
                        <a:latin typeface="Cambria Math"/>
                      </a:rPr>
                      <m:t>.</m:t>
                    </m:r>
                    <m:r>
                      <a:rPr lang="en-US" sz="2400" b="1" i="1" smtClean="0">
                        <a:latin typeface="Cambria Math"/>
                      </a:rPr>
                      <m:t>𝟒𝟓𝟐</m:t>
                    </m:r>
                    <m:r>
                      <a:rPr lang="en-US" sz="24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/>
                  <a:t>	</a:t>
                </a:r>
                <a:r>
                  <a:rPr lang="en-US" sz="3200" dirty="0" smtClean="0"/>
                  <a:t>	</a:t>
                </a:r>
                <a:endParaRPr lang="en-US" sz="3200" dirty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 smtClean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33600"/>
                <a:ext cx="9144000" cy="40386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9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/>
              <a:t>Algorithm (2/3)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2209800" y="2170386"/>
                <a:ext cx="4305300" cy="72521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𝒔𝒄𝒐𝒓𝒆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/>
                          </a:rPr>
                          <m:t>𝑨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3200" b="1" i="1">
                        <a:latin typeface="Cambria Math"/>
                      </a:rPr>
                      <m:t>= </m:t>
                    </m:r>
                  </m:oMath>
                </a14:m>
                <a:r>
                  <a:rPr lang="en-US" sz="3200" dirty="0" smtClean="0"/>
                  <a:t>0.452</a:t>
                </a:r>
                <a:endParaRPr lang="en-US" sz="3200" dirty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170386"/>
                <a:ext cx="4305300" cy="725214"/>
              </a:xfrm>
              <a:prstGeom prst="rect">
                <a:avLst/>
              </a:prstGeom>
              <a:blipFill rotWithShape="1">
                <a:blip r:embed="rId4"/>
                <a:stretch>
                  <a:fillRect t="-16807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2209800" y="3352800"/>
                <a:ext cx="4305300" cy="308741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𝒔𝒄𝒐𝒓𝒆</m:t>
                    </m:r>
                    <m:d>
                      <m:dPr>
                        <m:ctrlPr>
                          <a:rPr lang="en-US" sz="32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/>
                          </a:rPr>
                          <m:t>𝑨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𝟐</m:t>
                        </m:r>
                      </m:e>
                    </m:d>
                    <m:r>
                      <a:rPr lang="en-US" sz="3200" b="1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sz="3200" dirty="0" smtClean="0"/>
                  <a:t>0.65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𝒔𝒄𝒐𝒓𝒆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/>
                          </a:rPr>
                          <m:t>𝑨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𝟑</m:t>
                        </m:r>
                      </m:e>
                    </m:d>
                    <m:r>
                      <a:rPr lang="en-US" sz="3200" b="1" i="1">
                        <a:latin typeface="Cambria Math"/>
                      </a:rPr>
                      <m:t>= </m:t>
                    </m:r>
                  </m:oMath>
                </a14:m>
                <a:r>
                  <a:rPr lang="en-US" sz="3200" dirty="0" smtClean="0"/>
                  <a:t>0.43</a:t>
                </a:r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𝒔𝒄𝒐𝒓𝒆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/>
                          </a:rPr>
                          <m:t>𝑨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𝟒</m:t>
                        </m:r>
                      </m:e>
                    </m:d>
                    <m:r>
                      <a:rPr lang="en-US" sz="3200" b="1" i="1">
                        <a:latin typeface="Cambria Math"/>
                      </a:rPr>
                      <m:t>= </m:t>
                    </m:r>
                  </m:oMath>
                </a14:m>
                <a:r>
                  <a:rPr lang="en-US" sz="3200" dirty="0" smtClean="0"/>
                  <a:t>0.689</a:t>
                </a:r>
                <a:endParaRPr lang="en-US" sz="3200" dirty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352800"/>
                <a:ext cx="4305300" cy="3087414"/>
              </a:xfrm>
              <a:prstGeom prst="rect">
                <a:avLst/>
              </a:prstGeom>
              <a:blipFill rotWithShape="1">
                <a:blip r:embed="rId5"/>
                <a:stretch>
                  <a:fillRect t="-3953" b="-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92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(3/3)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24803" y="3124200"/>
            <a:ext cx="7465490" cy="1524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600" dirty="0"/>
              <a:t>Step </a:t>
            </a:r>
            <a:r>
              <a:rPr lang="en-US" altLang="en-US" sz="3600" dirty="0" smtClean="0"/>
              <a:t>3: Order set A by score ascending</a:t>
            </a:r>
          </a:p>
        </p:txBody>
      </p:sp>
    </p:spTree>
    <p:extLst>
      <p:ext uri="{BB962C8B-B14F-4D97-AF65-F5344CB8AC3E}">
        <p14:creationId xmlns:p14="http://schemas.microsoft.com/office/powerpoint/2010/main" val="88254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/>
              <a:t>Algorithm (3/3)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2427" y="3200400"/>
            <a:ext cx="7694090" cy="259080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200" dirty="0"/>
              <a:t>A3 = What is inheritance in </a:t>
            </a:r>
            <a:r>
              <a:rPr lang="en-US" altLang="en-US" sz="3200" dirty="0" smtClean="0"/>
              <a:t>OOP [0.43]</a:t>
            </a:r>
          </a:p>
          <a:p>
            <a:pPr marL="0" indent="0">
              <a:buNone/>
            </a:pPr>
            <a:r>
              <a:rPr lang="en-US" altLang="en-US" sz="3200" dirty="0" smtClean="0"/>
              <a:t>A1 </a:t>
            </a:r>
            <a:r>
              <a:rPr lang="en-US" altLang="en-US" sz="3200" dirty="0"/>
              <a:t>= What is abstraction in </a:t>
            </a:r>
            <a:r>
              <a:rPr lang="en-US" altLang="en-US" sz="3200" dirty="0" smtClean="0"/>
              <a:t>OOP [0.452]</a:t>
            </a:r>
            <a:endParaRPr lang="en-US" altLang="en-US" sz="3200" dirty="0"/>
          </a:p>
          <a:p>
            <a:pPr marL="0" indent="0">
              <a:buNone/>
            </a:pPr>
            <a:r>
              <a:rPr lang="en-US" altLang="en-US" sz="3200" dirty="0"/>
              <a:t>A2 = How to convert String to </a:t>
            </a:r>
            <a:r>
              <a:rPr lang="en-US" altLang="en-US" sz="3200" dirty="0" smtClean="0"/>
              <a:t>Int [0.65]</a:t>
            </a:r>
            <a:endParaRPr lang="en-US" altLang="en-US" sz="3200" dirty="0"/>
          </a:p>
          <a:p>
            <a:pPr marL="0" indent="0">
              <a:buNone/>
            </a:pPr>
            <a:r>
              <a:rPr lang="en-US" altLang="en-US" sz="3200" dirty="0" smtClean="0"/>
              <a:t>A4 </a:t>
            </a:r>
            <a:r>
              <a:rPr lang="en-US" altLang="en-US" sz="3200" dirty="0"/>
              <a:t>= How to parse String to </a:t>
            </a:r>
            <a:r>
              <a:rPr lang="en-US" altLang="en-US" sz="3200" dirty="0" smtClean="0"/>
              <a:t>Int [0,689]</a:t>
            </a:r>
            <a:endParaRPr lang="en-US" altLang="en-US" sz="3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86607" y="2199842"/>
            <a:ext cx="4141881" cy="65579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 smtClean="0"/>
              <a:t>Result of set A</a:t>
            </a:r>
          </a:p>
        </p:txBody>
      </p:sp>
    </p:spTree>
    <p:extLst>
      <p:ext uri="{BB962C8B-B14F-4D97-AF65-F5344CB8AC3E}">
        <p14:creationId xmlns:p14="http://schemas.microsoft.com/office/powerpoint/2010/main" val="366215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718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FUTURE PLAN</a:t>
            </a:r>
            <a:endParaRPr lang="en-US" sz="5400" dirty="0"/>
          </a:p>
        </p:txBody>
      </p:sp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3406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Future plan</a:t>
            </a:r>
            <a:endParaRPr lang="en-US" sz="4400" dirty="0"/>
          </a:p>
        </p:txBody>
      </p:sp>
      <p:pic>
        <p:nvPicPr>
          <p:cNvPr id="7" name="Picture 2" descr="C:\Users\Minh\Downloads\1439455722_androi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625" y="1785421"/>
            <a:ext cx="2364873" cy="236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283" y="2057400"/>
            <a:ext cx="1820917" cy="182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2926" y="2098784"/>
            <a:ext cx="1738148" cy="173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0141" y="4150294"/>
            <a:ext cx="2743200" cy="1524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 smtClean="0"/>
              <a:t>Private classroom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00400" y="4150294"/>
            <a:ext cx="2743200" cy="1524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 smtClean="0"/>
              <a:t>Chatting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324600" y="4150294"/>
            <a:ext cx="2743200" cy="1524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 smtClean="0"/>
              <a:t>Android application</a:t>
            </a:r>
          </a:p>
        </p:txBody>
      </p:sp>
    </p:spTree>
    <p:extLst>
      <p:ext uri="{BB962C8B-B14F-4D97-AF65-F5344CB8AC3E}">
        <p14:creationId xmlns:p14="http://schemas.microsoft.com/office/powerpoint/2010/main" val="273069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718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Q &amp; A</a:t>
            </a:r>
            <a:endParaRPr lang="en-US" sz="5400" dirty="0"/>
          </a:p>
        </p:txBody>
      </p:sp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43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562303" y="53340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Ideas </a:t>
            </a:r>
            <a:r>
              <a:rPr lang="en-US" altLang="en-US" sz="3600" dirty="0"/>
              <a:t>from </a:t>
            </a:r>
            <a:r>
              <a:rPr lang="en-US" altLang="en-US" sz="3600" dirty="0" smtClean="0"/>
              <a:t/>
            </a:r>
            <a:br>
              <a:rPr lang="en-US" altLang="en-US" sz="3600" dirty="0" smtClean="0"/>
            </a:br>
            <a:r>
              <a:rPr lang="en-US" altLang="en-US" sz="3600" dirty="0" smtClean="0"/>
              <a:t>experienced </a:t>
            </a:r>
            <a:r>
              <a:rPr lang="en-US" altLang="en-US" sz="3600" dirty="0"/>
              <a:t>people or professionals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7310" y="2295453"/>
            <a:ext cx="6340475" cy="253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Scenario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9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Scenario Problem</a:t>
            </a:r>
            <a:endParaRPr lang="en-US" dirty="0"/>
          </a:p>
        </p:txBody>
      </p:sp>
      <p:pic>
        <p:nvPicPr>
          <p:cNvPr id="2050" name="Picture 2" descr="C:\Users\Minh\Desktop\72415v4-max-450x45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6" b="32000"/>
          <a:stretch/>
        </p:blipFill>
        <p:spPr bwMode="auto">
          <a:xfrm>
            <a:off x="5275627" y="3585329"/>
            <a:ext cx="2718053" cy="106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inh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64" y="3768391"/>
            <a:ext cx="3542675" cy="85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inh\Desktop\yahoo-answers-logo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8" t="8190" r="7615" b="6466"/>
          <a:stretch/>
        </p:blipFill>
        <p:spPr bwMode="auto">
          <a:xfrm>
            <a:off x="5846379" y="1792065"/>
            <a:ext cx="1576551" cy="156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Minh\Desktop\stackoverflow_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77" y="2054139"/>
            <a:ext cx="4565650" cy="10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62303" y="53340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Need </a:t>
            </a:r>
            <a:r>
              <a:rPr lang="en-US" altLang="en-US" sz="3600" dirty="0"/>
              <a:t>t</a:t>
            </a:r>
            <a:r>
              <a:rPr lang="en-US" altLang="en-US" sz="3600" dirty="0" smtClean="0"/>
              <a:t>rue teaching &amp; studying environment 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0125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194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OUR SOLUTION</a:t>
            </a:r>
            <a:endParaRPr lang="en-US" sz="5400" dirty="0"/>
          </a:p>
        </p:txBody>
      </p:sp>
      <p:grpSp>
        <p:nvGrpSpPr>
          <p:cNvPr id="5" name="Group 4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6" name="TextBox 5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6661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OUR Solution</a:t>
            </a:r>
            <a:endParaRPr lang="en-US" dirty="0"/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9348" y="1783606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938048" y="4495800"/>
            <a:ext cx="7239000" cy="18288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2900" dirty="0" smtClean="0"/>
              <a:t>Students</a:t>
            </a:r>
          </a:p>
          <a:p>
            <a:pPr marL="0" indent="0" algn="ctr">
              <a:buNone/>
            </a:pPr>
            <a:r>
              <a:rPr lang="en-US" altLang="en-US" sz="2900" dirty="0" smtClean="0"/>
              <a:t>Beginners</a:t>
            </a:r>
          </a:p>
          <a:p>
            <a:pPr marL="0" indent="0" algn="ctr">
              <a:buNone/>
            </a:pPr>
            <a:r>
              <a:rPr lang="en-US" altLang="en-US" sz="2900" dirty="0" smtClean="0"/>
              <a:t>People who want to broaden their knowledge</a:t>
            </a:r>
          </a:p>
          <a:p>
            <a:pPr marL="0" indent="0" algn="ctr">
              <a:buNone/>
            </a:pPr>
            <a:endParaRPr lang="en-US" altLang="en-US" sz="2800" dirty="0" smtClean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938048" y="3678620"/>
            <a:ext cx="7239000" cy="6647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800" b="1" dirty="0" smtClean="0"/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419826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1_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682D6EBE-8D36-4FF2-9DB3-F3D8D7B6715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1663</Words>
  <Application>Microsoft Office PowerPoint</Application>
  <PresentationFormat>On-screen Show (4:3)</PresentationFormat>
  <Paragraphs>336</Paragraphs>
  <Slides>56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56</vt:i4>
      </vt:variant>
    </vt:vector>
  </HeadingPairs>
  <TitlesOfParts>
    <vt:vector size="59" baseType="lpstr">
      <vt:lpstr>Office Theme</vt:lpstr>
      <vt:lpstr>Integral</vt:lpstr>
      <vt:lpstr>1_Integral</vt:lpstr>
      <vt:lpstr>Q&amp;A PLATFORM FOR EDUCATORS</vt:lpstr>
      <vt:lpstr>Out 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 &amp; A PLATFORM FOR EDUCATORS</dc:title>
  <dc:creator>Minh Kha</dc:creator>
  <cp:lastModifiedBy>Minh Kha</cp:lastModifiedBy>
  <cp:revision>112</cp:revision>
  <dcterms:created xsi:type="dcterms:W3CDTF">2015-08-12T06:03:40Z</dcterms:created>
  <dcterms:modified xsi:type="dcterms:W3CDTF">2015-08-20T11:19:43Z</dcterms:modified>
</cp:coreProperties>
</file>