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58" r:id="rId4"/>
    <p:sldId id="277" r:id="rId5"/>
    <p:sldId id="278" r:id="rId6"/>
    <p:sldId id="260" r:id="rId7"/>
    <p:sldId id="261" r:id="rId8"/>
    <p:sldId id="279" r:id="rId9"/>
    <p:sldId id="271" r:id="rId10"/>
    <p:sldId id="272" r:id="rId11"/>
    <p:sldId id="268" r:id="rId12"/>
    <p:sldId id="280" r:id="rId13"/>
    <p:sldId id="265" r:id="rId14"/>
    <p:sldId id="266" r:id="rId15"/>
  </p:sldIdLst>
  <p:sldSz cx="12192000" cy="6858000"/>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115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IN"/>
          </a:p>
        </p:txBody>
      </p:sp>
      <p:sp>
        <p:nvSpPr>
          <p:cNvPr id="3" name="Date Placeholder 2"/>
          <p:cNvSpPr>
            <a:spLocks noGrp="1"/>
          </p:cNvSpPr>
          <p:nvPr>
            <p:ph type="dt" sz="quarter" idx="1"/>
          </p:nvPr>
        </p:nvSpPr>
        <p:spPr>
          <a:xfrm>
            <a:off x="3939466" y="0"/>
            <a:ext cx="3013763" cy="467072"/>
          </a:xfrm>
          <a:prstGeom prst="rect">
            <a:avLst/>
          </a:prstGeom>
        </p:spPr>
        <p:txBody>
          <a:bodyPr vert="horz" lIns="92930" tIns="46465" rIns="92930" bIns="46465" rtlCol="0"/>
          <a:lstStyle>
            <a:lvl1pPr algn="r">
              <a:defRPr sz="1200"/>
            </a:lvl1pPr>
          </a:lstStyle>
          <a:p>
            <a:fld id="{F8BA2592-37C6-4071-8C95-F74DDD69B6FE}" type="datetimeFigureOut">
              <a:rPr lang="en-IN" smtClean="0"/>
              <a:pPr/>
              <a:t>12-01-2022</a:t>
            </a:fld>
            <a:endParaRPr lang="en-IN"/>
          </a:p>
        </p:txBody>
      </p:sp>
      <p:sp>
        <p:nvSpPr>
          <p:cNvPr id="4" name="Footer Placeholder 3"/>
          <p:cNvSpPr>
            <a:spLocks noGrp="1"/>
          </p:cNvSpPr>
          <p:nvPr>
            <p:ph type="ftr" sz="quarter" idx="2"/>
          </p:nvPr>
        </p:nvSpPr>
        <p:spPr>
          <a:xfrm>
            <a:off x="0" y="8842030"/>
            <a:ext cx="3013763" cy="467071"/>
          </a:xfrm>
          <a:prstGeom prst="rect">
            <a:avLst/>
          </a:prstGeom>
        </p:spPr>
        <p:txBody>
          <a:bodyPr vert="horz" lIns="92930" tIns="46465" rIns="92930" bIns="46465" rtlCol="0" anchor="b"/>
          <a:lstStyle>
            <a:lvl1pPr algn="l">
              <a:defRPr sz="1200"/>
            </a:lvl1pPr>
          </a:lstStyle>
          <a:p>
            <a:r>
              <a:rPr lang="en-US"/>
              <a:t>Dept. of CSE, GAT                                           2020-21</a:t>
            </a:r>
            <a:endParaRPr lang="en-IN"/>
          </a:p>
        </p:txBody>
      </p:sp>
      <p:sp>
        <p:nvSpPr>
          <p:cNvPr id="5" name="Slide Number Placeholder 4"/>
          <p:cNvSpPr>
            <a:spLocks noGrp="1"/>
          </p:cNvSpPr>
          <p:nvPr>
            <p:ph type="sldNum" sz="quarter" idx="3"/>
          </p:nvPr>
        </p:nvSpPr>
        <p:spPr>
          <a:xfrm>
            <a:off x="3939466" y="8842030"/>
            <a:ext cx="3013763" cy="467071"/>
          </a:xfrm>
          <a:prstGeom prst="rect">
            <a:avLst/>
          </a:prstGeom>
        </p:spPr>
        <p:txBody>
          <a:bodyPr vert="horz" lIns="92930" tIns="46465" rIns="92930" bIns="46465" rtlCol="0" anchor="b"/>
          <a:lstStyle>
            <a:lvl1pPr algn="r">
              <a:defRPr sz="1200"/>
            </a:lvl1pPr>
          </a:lstStyle>
          <a:p>
            <a:fld id="{80221FE1-528C-4581-9630-D496CD92E29A}" type="slidenum">
              <a:rPr lang="en-IN" smtClean="0"/>
              <a:pPr/>
              <a:t>‹#›</a:t>
            </a:fld>
            <a:endParaRPr lang="en-IN"/>
          </a:p>
        </p:txBody>
      </p:sp>
    </p:spTree>
    <p:extLst>
      <p:ext uri="{BB962C8B-B14F-4D97-AF65-F5344CB8AC3E}">
        <p14:creationId xmlns:p14="http://schemas.microsoft.com/office/powerpoint/2010/main" val="156822397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IN"/>
          </a:p>
        </p:txBody>
      </p:sp>
      <p:sp>
        <p:nvSpPr>
          <p:cNvPr id="3" name="Date Placeholder 2"/>
          <p:cNvSpPr>
            <a:spLocks noGrp="1"/>
          </p:cNvSpPr>
          <p:nvPr>
            <p:ph type="dt" idx="1"/>
          </p:nvPr>
        </p:nvSpPr>
        <p:spPr>
          <a:xfrm>
            <a:off x="3939466" y="0"/>
            <a:ext cx="3013763" cy="467072"/>
          </a:xfrm>
          <a:prstGeom prst="rect">
            <a:avLst/>
          </a:prstGeom>
        </p:spPr>
        <p:txBody>
          <a:bodyPr vert="horz" lIns="92930" tIns="46465" rIns="92930" bIns="46465" rtlCol="0"/>
          <a:lstStyle>
            <a:lvl1pPr algn="r">
              <a:defRPr sz="1200"/>
            </a:lvl1pPr>
          </a:lstStyle>
          <a:p>
            <a:fld id="{4FAE1FFC-BB9A-4B6C-B478-F218775EACC6}" type="datetimeFigureOut">
              <a:rPr lang="en-IN" smtClean="0"/>
              <a:pPr/>
              <a:t>12-01-2022</a:t>
            </a:fld>
            <a:endParaRPr lang="en-IN"/>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endParaRPr lang="en-IN"/>
          </a:p>
        </p:txBody>
      </p:sp>
      <p:sp>
        <p:nvSpPr>
          <p:cNvPr id="5" name="Notes Placeholder 4"/>
          <p:cNvSpPr>
            <a:spLocks noGrp="1"/>
          </p:cNvSpPr>
          <p:nvPr>
            <p:ph type="body" sz="quarter" idx="3"/>
          </p:nvPr>
        </p:nvSpPr>
        <p:spPr>
          <a:xfrm>
            <a:off x="695484" y="4480004"/>
            <a:ext cx="5563870" cy="3665458"/>
          </a:xfrm>
          <a:prstGeom prst="rect">
            <a:avLst/>
          </a:prstGeom>
        </p:spPr>
        <p:txBody>
          <a:bodyPr vert="horz" lIns="92930" tIns="46465" rIns="92930" bIns="4646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42030"/>
            <a:ext cx="3013763" cy="467071"/>
          </a:xfrm>
          <a:prstGeom prst="rect">
            <a:avLst/>
          </a:prstGeom>
        </p:spPr>
        <p:txBody>
          <a:bodyPr vert="horz" lIns="92930" tIns="46465" rIns="92930" bIns="46465" rtlCol="0" anchor="b"/>
          <a:lstStyle>
            <a:lvl1pPr algn="l">
              <a:defRPr sz="1200"/>
            </a:lvl1pPr>
          </a:lstStyle>
          <a:p>
            <a:r>
              <a:rPr lang="en-US"/>
              <a:t>Dept. of CSE, GAT                                           2020-21</a:t>
            </a:r>
            <a:endParaRPr lang="en-IN"/>
          </a:p>
        </p:txBody>
      </p:sp>
      <p:sp>
        <p:nvSpPr>
          <p:cNvPr id="7" name="Slide Number Placeholder 6"/>
          <p:cNvSpPr>
            <a:spLocks noGrp="1"/>
          </p:cNvSpPr>
          <p:nvPr>
            <p:ph type="sldNum" sz="quarter" idx="5"/>
          </p:nvPr>
        </p:nvSpPr>
        <p:spPr>
          <a:xfrm>
            <a:off x="3939466" y="8842030"/>
            <a:ext cx="3013763" cy="467071"/>
          </a:xfrm>
          <a:prstGeom prst="rect">
            <a:avLst/>
          </a:prstGeom>
        </p:spPr>
        <p:txBody>
          <a:bodyPr vert="horz" lIns="92930" tIns="46465" rIns="92930" bIns="46465" rtlCol="0" anchor="b"/>
          <a:lstStyle>
            <a:lvl1pPr algn="r">
              <a:defRPr sz="1200"/>
            </a:lvl1pPr>
          </a:lstStyle>
          <a:p>
            <a:fld id="{4F106680-AFFF-4043-92CD-40567EBB641E}" type="slidenum">
              <a:rPr lang="en-IN" smtClean="0"/>
              <a:pPr/>
              <a:t>‹#›</a:t>
            </a:fld>
            <a:endParaRPr lang="en-IN"/>
          </a:p>
        </p:txBody>
      </p:sp>
    </p:spTree>
    <p:extLst>
      <p:ext uri="{BB962C8B-B14F-4D97-AF65-F5344CB8AC3E}">
        <p14:creationId xmlns:p14="http://schemas.microsoft.com/office/powerpoint/2010/main" val="209806675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F106680-AFFF-4043-92CD-40567EBB641E}" type="slidenum">
              <a:rPr lang="en-IN" smtClean="0"/>
              <a:pPr/>
              <a:t>1</a:t>
            </a:fld>
            <a:endParaRPr lang="en-IN"/>
          </a:p>
        </p:txBody>
      </p:sp>
      <p:sp>
        <p:nvSpPr>
          <p:cNvPr id="5" name="Footer Placeholder 4"/>
          <p:cNvSpPr>
            <a:spLocks noGrp="1"/>
          </p:cNvSpPr>
          <p:nvPr>
            <p:ph type="ftr" sz="quarter" idx="11"/>
          </p:nvPr>
        </p:nvSpPr>
        <p:spPr/>
        <p:txBody>
          <a:bodyPr/>
          <a:lstStyle/>
          <a:p>
            <a:r>
              <a:rPr lang="en-US"/>
              <a:t>Dept. of CSE, GAT                                           2020-21</a:t>
            </a:r>
            <a:endParaRPr lang="en-IN"/>
          </a:p>
        </p:txBody>
      </p:sp>
    </p:spTree>
    <p:extLst>
      <p:ext uri="{BB962C8B-B14F-4D97-AF65-F5344CB8AC3E}">
        <p14:creationId xmlns:p14="http://schemas.microsoft.com/office/powerpoint/2010/main" val="3759454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F106680-AFFF-4043-92CD-40567EBB641E}" type="slidenum">
              <a:rPr lang="en-IN" smtClean="0"/>
              <a:pPr/>
              <a:t>2</a:t>
            </a:fld>
            <a:endParaRPr lang="en-IN"/>
          </a:p>
        </p:txBody>
      </p:sp>
      <p:sp>
        <p:nvSpPr>
          <p:cNvPr id="5" name="Footer Placeholder 4"/>
          <p:cNvSpPr>
            <a:spLocks noGrp="1"/>
          </p:cNvSpPr>
          <p:nvPr>
            <p:ph type="ftr" sz="quarter" idx="11"/>
          </p:nvPr>
        </p:nvSpPr>
        <p:spPr/>
        <p:txBody>
          <a:bodyPr/>
          <a:lstStyle/>
          <a:p>
            <a:r>
              <a:rPr lang="en-US"/>
              <a:t>Dept. of CSE, GAT                                           2020-21</a:t>
            </a:r>
            <a:endParaRPr lang="en-IN"/>
          </a:p>
        </p:txBody>
      </p:sp>
    </p:spTree>
    <p:extLst>
      <p:ext uri="{BB962C8B-B14F-4D97-AF65-F5344CB8AC3E}">
        <p14:creationId xmlns:p14="http://schemas.microsoft.com/office/powerpoint/2010/main" val="3525065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F106680-AFFF-4043-92CD-40567EBB641E}" type="slidenum">
              <a:rPr lang="en-IN" smtClean="0"/>
              <a:pPr/>
              <a:t>5</a:t>
            </a:fld>
            <a:endParaRPr lang="en-IN"/>
          </a:p>
        </p:txBody>
      </p:sp>
      <p:sp>
        <p:nvSpPr>
          <p:cNvPr id="5" name="Footer Placeholder 4"/>
          <p:cNvSpPr>
            <a:spLocks noGrp="1"/>
          </p:cNvSpPr>
          <p:nvPr>
            <p:ph type="ftr" sz="quarter" idx="11"/>
          </p:nvPr>
        </p:nvSpPr>
        <p:spPr/>
        <p:txBody>
          <a:bodyPr/>
          <a:lstStyle/>
          <a:p>
            <a:r>
              <a:rPr lang="en-US"/>
              <a:t>Dept. of CSE, GAT                                           2018-19</a:t>
            </a:r>
            <a:endParaRPr lang="en-IN"/>
          </a:p>
        </p:txBody>
      </p:sp>
    </p:spTree>
    <p:extLst>
      <p:ext uri="{BB962C8B-B14F-4D97-AF65-F5344CB8AC3E}">
        <p14:creationId xmlns:p14="http://schemas.microsoft.com/office/powerpoint/2010/main" val="3435839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Footer Placeholder 3"/>
          <p:cNvSpPr>
            <a:spLocks noGrp="1"/>
          </p:cNvSpPr>
          <p:nvPr>
            <p:ph type="ftr" sz="quarter" idx="10"/>
          </p:nvPr>
        </p:nvSpPr>
        <p:spPr/>
        <p:txBody>
          <a:bodyPr/>
          <a:lstStyle/>
          <a:p>
            <a:r>
              <a:rPr lang="en-US"/>
              <a:t>Dept. of CSE, GAT                                           2020-21</a:t>
            </a:r>
            <a:endParaRPr lang="en-IN"/>
          </a:p>
        </p:txBody>
      </p:sp>
      <p:sp>
        <p:nvSpPr>
          <p:cNvPr id="5" name="Slide Number Placeholder 4"/>
          <p:cNvSpPr>
            <a:spLocks noGrp="1"/>
          </p:cNvSpPr>
          <p:nvPr>
            <p:ph type="sldNum" sz="quarter" idx="11"/>
          </p:nvPr>
        </p:nvSpPr>
        <p:spPr/>
        <p:txBody>
          <a:bodyPr/>
          <a:lstStyle/>
          <a:p>
            <a:fld id="{4F106680-AFFF-4043-92CD-40567EBB641E}" type="slidenum">
              <a:rPr lang="en-IN" smtClean="0"/>
              <a:pPr/>
              <a:t>6</a:t>
            </a:fld>
            <a:endParaRPr lang="en-IN"/>
          </a:p>
        </p:txBody>
      </p:sp>
    </p:spTree>
    <p:extLst>
      <p:ext uri="{BB962C8B-B14F-4D97-AF65-F5344CB8AC3E}">
        <p14:creationId xmlns:p14="http://schemas.microsoft.com/office/powerpoint/2010/main" val="1844409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Footer Placeholder 3"/>
          <p:cNvSpPr>
            <a:spLocks noGrp="1"/>
          </p:cNvSpPr>
          <p:nvPr>
            <p:ph type="ftr" sz="quarter" idx="10"/>
          </p:nvPr>
        </p:nvSpPr>
        <p:spPr/>
        <p:txBody>
          <a:bodyPr/>
          <a:lstStyle/>
          <a:p>
            <a:r>
              <a:rPr lang="en-US"/>
              <a:t>Dept. of CSE, GAT                                           2020-21</a:t>
            </a:r>
            <a:endParaRPr lang="en-IN"/>
          </a:p>
        </p:txBody>
      </p:sp>
      <p:sp>
        <p:nvSpPr>
          <p:cNvPr id="5" name="Slide Number Placeholder 4"/>
          <p:cNvSpPr>
            <a:spLocks noGrp="1"/>
          </p:cNvSpPr>
          <p:nvPr>
            <p:ph type="sldNum" sz="quarter" idx="11"/>
          </p:nvPr>
        </p:nvSpPr>
        <p:spPr/>
        <p:txBody>
          <a:bodyPr/>
          <a:lstStyle/>
          <a:p>
            <a:fld id="{4F106680-AFFF-4043-92CD-40567EBB641E}" type="slidenum">
              <a:rPr lang="en-IN" smtClean="0"/>
              <a:pPr/>
              <a:t>7</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Dept. of CSE, GAT                                           2018-19</a:t>
            </a:r>
            <a:endParaRPr lang="en-IN"/>
          </a:p>
        </p:txBody>
      </p:sp>
      <p:sp>
        <p:nvSpPr>
          <p:cNvPr id="5" name="Slide Number Placeholder 4"/>
          <p:cNvSpPr>
            <a:spLocks noGrp="1"/>
          </p:cNvSpPr>
          <p:nvPr>
            <p:ph type="sldNum" sz="quarter" idx="11"/>
          </p:nvPr>
        </p:nvSpPr>
        <p:spPr/>
        <p:txBody>
          <a:bodyPr/>
          <a:lstStyle/>
          <a:p>
            <a:fld id="{4F106680-AFFF-4043-92CD-40567EBB641E}" type="slidenum">
              <a:rPr lang="en-IN" smtClean="0"/>
              <a:pPr/>
              <a:t>12</a:t>
            </a:fld>
            <a:endParaRPr lang="en-IN"/>
          </a:p>
        </p:txBody>
      </p:sp>
    </p:spTree>
    <p:extLst>
      <p:ext uri="{BB962C8B-B14F-4D97-AF65-F5344CB8AC3E}">
        <p14:creationId xmlns:p14="http://schemas.microsoft.com/office/powerpoint/2010/main" val="3343623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CC88457-345D-41D4-B50D-F34135DD4C7C}" type="datetime1">
              <a:rPr lang="en-IN" smtClean="0"/>
              <a:t>12-01-2022</a:t>
            </a:fld>
            <a:endParaRPr lang="en-IN"/>
          </a:p>
        </p:txBody>
      </p:sp>
      <p:sp>
        <p:nvSpPr>
          <p:cNvPr id="5" name="Footer Placeholder 4"/>
          <p:cNvSpPr>
            <a:spLocks noGrp="1"/>
          </p:cNvSpPr>
          <p:nvPr>
            <p:ph type="ftr" sz="quarter" idx="11"/>
          </p:nvPr>
        </p:nvSpPr>
        <p:spPr/>
        <p:txBody>
          <a:bodyPr/>
          <a:lstStyle/>
          <a:p>
            <a:r>
              <a:rPr lang="en-US"/>
              <a:t>Dept. of CSE, GAT                                                                                                                2021-22</a:t>
            </a:r>
            <a:endParaRPr lang="en-IN" dirty="0"/>
          </a:p>
        </p:txBody>
      </p:sp>
      <p:sp>
        <p:nvSpPr>
          <p:cNvPr id="6" name="Slide Number Placeholder 5"/>
          <p:cNvSpPr>
            <a:spLocks noGrp="1"/>
          </p:cNvSpPr>
          <p:nvPr>
            <p:ph type="sldNum" sz="quarter" idx="12"/>
          </p:nvPr>
        </p:nvSpPr>
        <p:spPr/>
        <p:txBody>
          <a:bodyPr/>
          <a:lstStyle/>
          <a:p>
            <a:fld id="{2663D2DC-5F12-406D-9BC7-0C4E2707489C}" type="slidenum">
              <a:rPr lang="en-IN" smtClean="0"/>
              <a:pPr/>
              <a:t>‹#›</a:t>
            </a:fld>
            <a:endParaRPr lang="en-IN"/>
          </a:p>
        </p:txBody>
      </p:sp>
    </p:spTree>
    <p:extLst>
      <p:ext uri="{BB962C8B-B14F-4D97-AF65-F5344CB8AC3E}">
        <p14:creationId xmlns:p14="http://schemas.microsoft.com/office/powerpoint/2010/main" val="1300962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FE3FCDF-5952-45C5-9A5C-D7CF7BF5EAD3}" type="datetime1">
              <a:rPr lang="en-IN" smtClean="0"/>
              <a:t>12-01-2022</a:t>
            </a:fld>
            <a:endParaRPr lang="en-IN"/>
          </a:p>
        </p:txBody>
      </p:sp>
      <p:sp>
        <p:nvSpPr>
          <p:cNvPr id="5" name="Footer Placeholder 4"/>
          <p:cNvSpPr>
            <a:spLocks noGrp="1"/>
          </p:cNvSpPr>
          <p:nvPr>
            <p:ph type="ftr" sz="quarter" idx="11"/>
          </p:nvPr>
        </p:nvSpPr>
        <p:spPr/>
        <p:txBody>
          <a:bodyPr/>
          <a:lstStyle/>
          <a:p>
            <a:r>
              <a:rPr lang="en-US"/>
              <a:t>Dept. of CSE, GAT                                                                                                                2021-22</a:t>
            </a:r>
            <a:endParaRPr lang="en-IN" dirty="0"/>
          </a:p>
        </p:txBody>
      </p:sp>
      <p:sp>
        <p:nvSpPr>
          <p:cNvPr id="6" name="Slide Number Placeholder 5"/>
          <p:cNvSpPr>
            <a:spLocks noGrp="1"/>
          </p:cNvSpPr>
          <p:nvPr>
            <p:ph type="sldNum" sz="quarter" idx="12"/>
          </p:nvPr>
        </p:nvSpPr>
        <p:spPr/>
        <p:txBody>
          <a:bodyPr/>
          <a:lstStyle/>
          <a:p>
            <a:fld id="{2663D2DC-5F12-406D-9BC7-0C4E2707489C}" type="slidenum">
              <a:rPr lang="en-IN" smtClean="0"/>
              <a:pPr/>
              <a:t>‹#›</a:t>
            </a:fld>
            <a:endParaRPr lang="en-IN"/>
          </a:p>
        </p:txBody>
      </p:sp>
    </p:spTree>
    <p:extLst>
      <p:ext uri="{BB962C8B-B14F-4D97-AF65-F5344CB8AC3E}">
        <p14:creationId xmlns:p14="http://schemas.microsoft.com/office/powerpoint/2010/main" val="3965456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885F0A0-0A4B-4A4F-AD37-EFBF9A8577E2}" type="datetime1">
              <a:rPr lang="en-IN" smtClean="0"/>
              <a:t>12-01-2022</a:t>
            </a:fld>
            <a:endParaRPr lang="en-IN"/>
          </a:p>
        </p:txBody>
      </p:sp>
      <p:sp>
        <p:nvSpPr>
          <p:cNvPr id="5" name="Footer Placeholder 4"/>
          <p:cNvSpPr>
            <a:spLocks noGrp="1"/>
          </p:cNvSpPr>
          <p:nvPr>
            <p:ph type="ftr" sz="quarter" idx="11"/>
          </p:nvPr>
        </p:nvSpPr>
        <p:spPr/>
        <p:txBody>
          <a:bodyPr/>
          <a:lstStyle/>
          <a:p>
            <a:r>
              <a:rPr lang="en-US"/>
              <a:t>Dept. of CSE, GAT                                                                                                                2021-22</a:t>
            </a:r>
            <a:endParaRPr lang="en-IN" dirty="0"/>
          </a:p>
        </p:txBody>
      </p:sp>
      <p:sp>
        <p:nvSpPr>
          <p:cNvPr id="6" name="Slide Number Placeholder 5"/>
          <p:cNvSpPr>
            <a:spLocks noGrp="1"/>
          </p:cNvSpPr>
          <p:nvPr>
            <p:ph type="sldNum" sz="quarter" idx="12"/>
          </p:nvPr>
        </p:nvSpPr>
        <p:spPr/>
        <p:txBody>
          <a:bodyPr/>
          <a:lstStyle/>
          <a:p>
            <a:fld id="{2663D2DC-5F12-406D-9BC7-0C4E2707489C}" type="slidenum">
              <a:rPr lang="en-IN" smtClean="0"/>
              <a:pPr/>
              <a:t>‹#›</a:t>
            </a:fld>
            <a:endParaRPr lang="en-IN"/>
          </a:p>
        </p:txBody>
      </p:sp>
    </p:spTree>
    <p:extLst>
      <p:ext uri="{BB962C8B-B14F-4D97-AF65-F5344CB8AC3E}">
        <p14:creationId xmlns:p14="http://schemas.microsoft.com/office/powerpoint/2010/main" val="3552338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EED3AC-4A17-4E49-B1CF-BDB4AD7B47CE}" type="datetime1">
              <a:rPr lang="en-IN" smtClean="0"/>
              <a:t>12-01-2022</a:t>
            </a:fld>
            <a:endParaRPr lang="en-IN"/>
          </a:p>
        </p:txBody>
      </p:sp>
      <p:sp>
        <p:nvSpPr>
          <p:cNvPr id="5" name="Footer Placeholder 4"/>
          <p:cNvSpPr>
            <a:spLocks noGrp="1"/>
          </p:cNvSpPr>
          <p:nvPr>
            <p:ph type="ftr" sz="quarter" idx="11"/>
          </p:nvPr>
        </p:nvSpPr>
        <p:spPr/>
        <p:txBody>
          <a:bodyPr/>
          <a:lstStyle/>
          <a:p>
            <a:r>
              <a:rPr lang="en-US"/>
              <a:t>Dept. of CSE, GAT                                                                                                                2021-22</a:t>
            </a:r>
            <a:endParaRPr lang="en-IN" dirty="0"/>
          </a:p>
        </p:txBody>
      </p:sp>
      <p:sp>
        <p:nvSpPr>
          <p:cNvPr id="6" name="Slide Number Placeholder 5"/>
          <p:cNvSpPr>
            <a:spLocks noGrp="1"/>
          </p:cNvSpPr>
          <p:nvPr>
            <p:ph type="sldNum" sz="quarter" idx="12"/>
          </p:nvPr>
        </p:nvSpPr>
        <p:spPr/>
        <p:txBody>
          <a:bodyPr/>
          <a:lstStyle/>
          <a:p>
            <a:fld id="{2663D2DC-5F12-406D-9BC7-0C4E2707489C}" type="slidenum">
              <a:rPr lang="en-IN" smtClean="0"/>
              <a:pPr/>
              <a:t>‹#›</a:t>
            </a:fld>
            <a:endParaRPr lang="en-IN"/>
          </a:p>
        </p:txBody>
      </p:sp>
    </p:spTree>
    <p:extLst>
      <p:ext uri="{BB962C8B-B14F-4D97-AF65-F5344CB8AC3E}">
        <p14:creationId xmlns:p14="http://schemas.microsoft.com/office/powerpoint/2010/main" val="124217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27CFE8-88C5-450F-8CF2-C2F60AA3874E}" type="datetime1">
              <a:rPr lang="en-IN" smtClean="0"/>
              <a:t>12-01-2022</a:t>
            </a:fld>
            <a:endParaRPr lang="en-IN"/>
          </a:p>
        </p:txBody>
      </p:sp>
      <p:sp>
        <p:nvSpPr>
          <p:cNvPr id="5" name="Footer Placeholder 4"/>
          <p:cNvSpPr>
            <a:spLocks noGrp="1"/>
          </p:cNvSpPr>
          <p:nvPr>
            <p:ph type="ftr" sz="quarter" idx="11"/>
          </p:nvPr>
        </p:nvSpPr>
        <p:spPr/>
        <p:txBody>
          <a:bodyPr/>
          <a:lstStyle/>
          <a:p>
            <a:r>
              <a:rPr lang="en-US"/>
              <a:t>Dept. of CSE, GAT                                                                                                                2021-22</a:t>
            </a:r>
            <a:endParaRPr lang="en-IN" dirty="0"/>
          </a:p>
        </p:txBody>
      </p:sp>
      <p:sp>
        <p:nvSpPr>
          <p:cNvPr id="6" name="Slide Number Placeholder 5"/>
          <p:cNvSpPr>
            <a:spLocks noGrp="1"/>
          </p:cNvSpPr>
          <p:nvPr>
            <p:ph type="sldNum" sz="quarter" idx="12"/>
          </p:nvPr>
        </p:nvSpPr>
        <p:spPr/>
        <p:txBody>
          <a:bodyPr/>
          <a:lstStyle/>
          <a:p>
            <a:fld id="{2663D2DC-5F12-406D-9BC7-0C4E2707489C}" type="slidenum">
              <a:rPr lang="en-IN" smtClean="0"/>
              <a:pPr/>
              <a:t>‹#›</a:t>
            </a:fld>
            <a:endParaRPr lang="en-IN"/>
          </a:p>
        </p:txBody>
      </p:sp>
    </p:spTree>
    <p:extLst>
      <p:ext uri="{BB962C8B-B14F-4D97-AF65-F5344CB8AC3E}">
        <p14:creationId xmlns:p14="http://schemas.microsoft.com/office/powerpoint/2010/main" val="458431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4725DBE-4D83-4A5B-8C84-31964D5FD201}" type="datetime1">
              <a:rPr lang="en-IN" smtClean="0"/>
              <a:t>12-01-2022</a:t>
            </a:fld>
            <a:endParaRPr lang="en-IN"/>
          </a:p>
        </p:txBody>
      </p:sp>
      <p:sp>
        <p:nvSpPr>
          <p:cNvPr id="6" name="Footer Placeholder 5"/>
          <p:cNvSpPr>
            <a:spLocks noGrp="1"/>
          </p:cNvSpPr>
          <p:nvPr>
            <p:ph type="ftr" sz="quarter" idx="11"/>
          </p:nvPr>
        </p:nvSpPr>
        <p:spPr/>
        <p:txBody>
          <a:bodyPr/>
          <a:lstStyle/>
          <a:p>
            <a:r>
              <a:rPr lang="en-US"/>
              <a:t>Dept. of CSE, GAT                                                                                                                2021-22</a:t>
            </a:r>
            <a:endParaRPr lang="en-IN" dirty="0"/>
          </a:p>
        </p:txBody>
      </p:sp>
      <p:sp>
        <p:nvSpPr>
          <p:cNvPr id="7" name="Slide Number Placeholder 6"/>
          <p:cNvSpPr>
            <a:spLocks noGrp="1"/>
          </p:cNvSpPr>
          <p:nvPr>
            <p:ph type="sldNum" sz="quarter" idx="12"/>
          </p:nvPr>
        </p:nvSpPr>
        <p:spPr/>
        <p:txBody>
          <a:bodyPr/>
          <a:lstStyle/>
          <a:p>
            <a:fld id="{2663D2DC-5F12-406D-9BC7-0C4E2707489C}" type="slidenum">
              <a:rPr lang="en-IN" smtClean="0"/>
              <a:pPr/>
              <a:t>‹#›</a:t>
            </a:fld>
            <a:endParaRPr lang="en-IN"/>
          </a:p>
        </p:txBody>
      </p:sp>
    </p:spTree>
    <p:extLst>
      <p:ext uri="{BB962C8B-B14F-4D97-AF65-F5344CB8AC3E}">
        <p14:creationId xmlns:p14="http://schemas.microsoft.com/office/powerpoint/2010/main" val="3885123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2517AB3-9852-4A76-BF4D-0D60583DDDF5}" type="datetime1">
              <a:rPr lang="en-IN" smtClean="0"/>
              <a:t>12-01-2022</a:t>
            </a:fld>
            <a:endParaRPr lang="en-IN"/>
          </a:p>
        </p:txBody>
      </p:sp>
      <p:sp>
        <p:nvSpPr>
          <p:cNvPr id="8" name="Footer Placeholder 7"/>
          <p:cNvSpPr>
            <a:spLocks noGrp="1"/>
          </p:cNvSpPr>
          <p:nvPr>
            <p:ph type="ftr" sz="quarter" idx="11"/>
          </p:nvPr>
        </p:nvSpPr>
        <p:spPr/>
        <p:txBody>
          <a:bodyPr/>
          <a:lstStyle/>
          <a:p>
            <a:r>
              <a:rPr lang="en-US"/>
              <a:t>Dept. of CSE, GAT                                                                                                                2021-22</a:t>
            </a:r>
            <a:endParaRPr lang="en-IN" dirty="0"/>
          </a:p>
        </p:txBody>
      </p:sp>
      <p:sp>
        <p:nvSpPr>
          <p:cNvPr id="9" name="Slide Number Placeholder 8"/>
          <p:cNvSpPr>
            <a:spLocks noGrp="1"/>
          </p:cNvSpPr>
          <p:nvPr>
            <p:ph type="sldNum" sz="quarter" idx="12"/>
          </p:nvPr>
        </p:nvSpPr>
        <p:spPr/>
        <p:txBody>
          <a:bodyPr/>
          <a:lstStyle/>
          <a:p>
            <a:fld id="{2663D2DC-5F12-406D-9BC7-0C4E2707489C}" type="slidenum">
              <a:rPr lang="en-IN" smtClean="0"/>
              <a:pPr/>
              <a:t>‹#›</a:t>
            </a:fld>
            <a:endParaRPr lang="en-IN"/>
          </a:p>
        </p:txBody>
      </p:sp>
    </p:spTree>
    <p:extLst>
      <p:ext uri="{BB962C8B-B14F-4D97-AF65-F5344CB8AC3E}">
        <p14:creationId xmlns:p14="http://schemas.microsoft.com/office/powerpoint/2010/main" val="3252968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B50D4E4-E085-4E45-9373-DD4D2EB95680}" type="datetime1">
              <a:rPr lang="en-IN" smtClean="0"/>
              <a:t>12-01-2022</a:t>
            </a:fld>
            <a:endParaRPr lang="en-IN"/>
          </a:p>
        </p:txBody>
      </p:sp>
      <p:sp>
        <p:nvSpPr>
          <p:cNvPr id="4" name="Footer Placeholder 3"/>
          <p:cNvSpPr>
            <a:spLocks noGrp="1"/>
          </p:cNvSpPr>
          <p:nvPr>
            <p:ph type="ftr" sz="quarter" idx="11"/>
          </p:nvPr>
        </p:nvSpPr>
        <p:spPr/>
        <p:txBody>
          <a:bodyPr/>
          <a:lstStyle/>
          <a:p>
            <a:r>
              <a:rPr lang="en-US"/>
              <a:t>Dept. of CSE, GAT                                                                                                                2021-22</a:t>
            </a:r>
            <a:endParaRPr lang="en-IN" dirty="0"/>
          </a:p>
        </p:txBody>
      </p:sp>
      <p:sp>
        <p:nvSpPr>
          <p:cNvPr id="5" name="Slide Number Placeholder 4"/>
          <p:cNvSpPr>
            <a:spLocks noGrp="1"/>
          </p:cNvSpPr>
          <p:nvPr>
            <p:ph type="sldNum" sz="quarter" idx="12"/>
          </p:nvPr>
        </p:nvSpPr>
        <p:spPr/>
        <p:txBody>
          <a:bodyPr/>
          <a:lstStyle/>
          <a:p>
            <a:fld id="{2663D2DC-5F12-406D-9BC7-0C4E2707489C}" type="slidenum">
              <a:rPr lang="en-IN" smtClean="0"/>
              <a:pPr/>
              <a:t>‹#›</a:t>
            </a:fld>
            <a:endParaRPr lang="en-IN"/>
          </a:p>
        </p:txBody>
      </p:sp>
    </p:spTree>
    <p:extLst>
      <p:ext uri="{BB962C8B-B14F-4D97-AF65-F5344CB8AC3E}">
        <p14:creationId xmlns:p14="http://schemas.microsoft.com/office/powerpoint/2010/main" val="2984538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10C014-807E-4543-B603-CF12582131A2}" type="datetime1">
              <a:rPr lang="en-IN" smtClean="0"/>
              <a:t>12-01-2022</a:t>
            </a:fld>
            <a:endParaRPr lang="en-IN"/>
          </a:p>
        </p:txBody>
      </p:sp>
      <p:sp>
        <p:nvSpPr>
          <p:cNvPr id="3" name="Footer Placeholder 2"/>
          <p:cNvSpPr>
            <a:spLocks noGrp="1"/>
          </p:cNvSpPr>
          <p:nvPr>
            <p:ph type="ftr" sz="quarter" idx="11"/>
          </p:nvPr>
        </p:nvSpPr>
        <p:spPr/>
        <p:txBody>
          <a:bodyPr/>
          <a:lstStyle/>
          <a:p>
            <a:r>
              <a:rPr lang="en-US"/>
              <a:t>Dept. of CSE, GAT                                                                                                                2021-22</a:t>
            </a:r>
            <a:endParaRPr lang="en-IN" dirty="0"/>
          </a:p>
        </p:txBody>
      </p:sp>
      <p:sp>
        <p:nvSpPr>
          <p:cNvPr id="4" name="Slide Number Placeholder 3"/>
          <p:cNvSpPr>
            <a:spLocks noGrp="1"/>
          </p:cNvSpPr>
          <p:nvPr>
            <p:ph type="sldNum" sz="quarter" idx="12"/>
          </p:nvPr>
        </p:nvSpPr>
        <p:spPr/>
        <p:txBody>
          <a:bodyPr/>
          <a:lstStyle/>
          <a:p>
            <a:fld id="{2663D2DC-5F12-406D-9BC7-0C4E2707489C}" type="slidenum">
              <a:rPr lang="en-IN" smtClean="0"/>
              <a:pPr/>
              <a:t>‹#›</a:t>
            </a:fld>
            <a:endParaRPr lang="en-IN"/>
          </a:p>
        </p:txBody>
      </p:sp>
    </p:spTree>
    <p:extLst>
      <p:ext uri="{BB962C8B-B14F-4D97-AF65-F5344CB8AC3E}">
        <p14:creationId xmlns:p14="http://schemas.microsoft.com/office/powerpoint/2010/main" val="371064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D5E604-CC88-432B-99B4-834F52DD49DC}" type="datetime1">
              <a:rPr lang="en-IN" smtClean="0"/>
              <a:t>12-01-2022</a:t>
            </a:fld>
            <a:endParaRPr lang="en-IN"/>
          </a:p>
        </p:txBody>
      </p:sp>
      <p:sp>
        <p:nvSpPr>
          <p:cNvPr id="6" name="Footer Placeholder 5"/>
          <p:cNvSpPr>
            <a:spLocks noGrp="1"/>
          </p:cNvSpPr>
          <p:nvPr>
            <p:ph type="ftr" sz="quarter" idx="11"/>
          </p:nvPr>
        </p:nvSpPr>
        <p:spPr/>
        <p:txBody>
          <a:bodyPr/>
          <a:lstStyle/>
          <a:p>
            <a:r>
              <a:rPr lang="en-US"/>
              <a:t>Dept. of CSE, GAT                                                                                                                2021-22</a:t>
            </a:r>
            <a:endParaRPr lang="en-IN" dirty="0"/>
          </a:p>
        </p:txBody>
      </p:sp>
      <p:sp>
        <p:nvSpPr>
          <p:cNvPr id="7" name="Slide Number Placeholder 6"/>
          <p:cNvSpPr>
            <a:spLocks noGrp="1"/>
          </p:cNvSpPr>
          <p:nvPr>
            <p:ph type="sldNum" sz="quarter" idx="12"/>
          </p:nvPr>
        </p:nvSpPr>
        <p:spPr/>
        <p:txBody>
          <a:bodyPr/>
          <a:lstStyle/>
          <a:p>
            <a:fld id="{2663D2DC-5F12-406D-9BC7-0C4E2707489C}" type="slidenum">
              <a:rPr lang="en-IN" smtClean="0"/>
              <a:pPr/>
              <a:t>‹#›</a:t>
            </a:fld>
            <a:endParaRPr lang="en-IN"/>
          </a:p>
        </p:txBody>
      </p:sp>
    </p:spTree>
    <p:extLst>
      <p:ext uri="{BB962C8B-B14F-4D97-AF65-F5344CB8AC3E}">
        <p14:creationId xmlns:p14="http://schemas.microsoft.com/office/powerpoint/2010/main" val="3806345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55EA9E-709B-49D1-91E2-841DBD327D4D}" type="datetime1">
              <a:rPr lang="en-IN" smtClean="0"/>
              <a:t>12-01-2022</a:t>
            </a:fld>
            <a:endParaRPr lang="en-IN"/>
          </a:p>
        </p:txBody>
      </p:sp>
      <p:sp>
        <p:nvSpPr>
          <p:cNvPr id="6" name="Footer Placeholder 5"/>
          <p:cNvSpPr>
            <a:spLocks noGrp="1"/>
          </p:cNvSpPr>
          <p:nvPr>
            <p:ph type="ftr" sz="quarter" idx="11"/>
          </p:nvPr>
        </p:nvSpPr>
        <p:spPr/>
        <p:txBody>
          <a:bodyPr/>
          <a:lstStyle/>
          <a:p>
            <a:r>
              <a:rPr lang="en-US"/>
              <a:t>Dept. of CSE, GAT                                                                                                                2021-22</a:t>
            </a:r>
            <a:endParaRPr lang="en-IN" dirty="0"/>
          </a:p>
        </p:txBody>
      </p:sp>
      <p:sp>
        <p:nvSpPr>
          <p:cNvPr id="7" name="Slide Number Placeholder 6"/>
          <p:cNvSpPr>
            <a:spLocks noGrp="1"/>
          </p:cNvSpPr>
          <p:nvPr>
            <p:ph type="sldNum" sz="quarter" idx="12"/>
          </p:nvPr>
        </p:nvSpPr>
        <p:spPr/>
        <p:txBody>
          <a:bodyPr/>
          <a:lstStyle/>
          <a:p>
            <a:fld id="{2663D2DC-5F12-406D-9BC7-0C4E2707489C}" type="slidenum">
              <a:rPr lang="en-IN" smtClean="0"/>
              <a:pPr/>
              <a:t>‹#›</a:t>
            </a:fld>
            <a:endParaRPr lang="en-IN"/>
          </a:p>
        </p:txBody>
      </p:sp>
    </p:spTree>
    <p:extLst>
      <p:ext uri="{BB962C8B-B14F-4D97-AF65-F5344CB8AC3E}">
        <p14:creationId xmlns:p14="http://schemas.microsoft.com/office/powerpoint/2010/main" val="4259358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CB152-85AD-4101-9A20-2AAE8D2AB820}" type="datetime1">
              <a:rPr lang="en-IN" smtClean="0"/>
              <a:t>12-01-2022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CSE, GAT                                                                                                                2021-22</a:t>
            </a:r>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3D2DC-5F12-406D-9BC7-0C4E2707489C}" type="slidenum">
              <a:rPr lang="en-IN" smtClean="0"/>
              <a:pPr/>
              <a:t>‹#›</a:t>
            </a:fld>
            <a:endParaRPr lang="en-IN"/>
          </a:p>
        </p:txBody>
      </p:sp>
    </p:spTree>
    <p:extLst>
      <p:ext uri="{BB962C8B-B14F-4D97-AF65-F5344CB8AC3E}">
        <p14:creationId xmlns:p14="http://schemas.microsoft.com/office/powerpoint/2010/main" val="2400985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haktifoundation.in/report/roadmap-improving-city-bus-systems-india/?psec=N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9975" y="0"/>
            <a:ext cx="10977349" cy="1752600"/>
          </a:xfrm>
        </p:spPr>
        <p:txBody>
          <a:bodyPr>
            <a:noAutofit/>
          </a:bodyPr>
          <a:lstStyle/>
          <a:p>
            <a:br>
              <a:rPr lang="en-IN" sz="2800" b="1" dirty="0">
                <a:solidFill>
                  <a:schemeClr val="accent1">
                    <a:lumMod val="75000"/>
                  </a:schemeClr>
                </a:solidFill>
                <a:latin typeface="Times New Roman" panose="02020603050405020304" pitchFamily="18" charset="0"/>
                <a:cs typeface="Times New Roman" panose="02020603050405020304" pitchFamily="18" charset="0"/>
              </a:rPr>
            </a:br>
            <a:br>
              <a:rPr lang="en-IN" sz="2800" b="1" dirty="0">
                <a:solidFill>
                  <a:schemeClr val="accent1">
                    <a:lumMod val="75000"/>
                  </a:schemeClr>
                </a:solidFill>
                <a:latin typeface="Times New Roman" panose="02020603050405020304" pitchFamily="18" charset="0"/>
                <a:cs typeface="Times New Roman" panose="02020603050405020304" pitchFamily="18" charset="0"/>
              </a:rPr>
            </a:br>
            <a:br>
              <a:rPr lang="en-IN" sz="2800" b="1" dirty="0">
                <a:solidFill>
                  <a:schemeClr val="accent1">
                    <a:lumMod val="75000"/>
                  </a:schemeClr>
                </a:solidFill>
                <a:latin typeface="Times New Roman" panose="02020603050405020304" pitchFamily="18" charset="0"/>
                <a:cs typeface="Times New Roman" panose="02020603050405020304" pitchFamily="18" charset="0"/>
              </a:rPr>
            </a:br>
            <a:br>
              <a:rPr lang="en-IN" sz="2800" b="1" dirty="0">
                <a:solidFill>
                  <a:schemeClr val="accent1">
                    <a:lumMod val="75000"/>
                  </a:schemeClr>
                </a:solidFill>
                <a:latin typeface="Times New Roman" panose="02020603050405020304" pitchFamily="18" charset="0"/>
                <a:cs typeface="Times New Roman" panose="02020603050405020304" pitchFamily="18" charset="0"/>
              </a:rPr>
            </a:br>
            <a:br>
              <a:rPr lang="en-IN" sz="2800" b="1" dirty="0">
                <a:solidFill>
                  <a:schemeClr val="accent1">
                    <a:lumMod val="75000"/>
                  </a:schemeClr>
                </a:solidFill>
                <a:latin typeface="Times New Roman" panose="02020603050405020304" pitchFamily="18" charset="0"/>
                <a:cs typeface="Times New Roman" panose="02020603050405020304" pitchFamily="18" charset="0"/>
              </a:rPr>
            </a:br>
            <a:br>
              <a:rPr lang="en-IN" sz="2800" b="1" dirty="0">
                <a:solidFill>
                  <a:schemeClr val="accent1">
                    <a:lumMod val="75000"/>
                  </a:schemeClr>
                </a:solidFill>
                <a:latin typeface="Times New Roman" panose="02020603050405020304" pitchFamily="18" charset="0"/>
                <a:cs typeface="Times New Roman" panose="02020603050405020304" pitchFamily="18" charset="0"/>
              </a:rPr>
            </a:br>
            <a:br>
              <a:rPr lang="en-IN" sz="2800" b="1" dirty="0">
                <a:solidFill>
                  <a:schemeClr val="accent1">
                    <a:lumMod val="75000"/>
                  </a:schemeClr>
                </a:solidFill>
                <a:latin typeface="Times New Roman" panose="02020603050405020304" pitchFamily="18" charset="0"/>
                <a:cs typeface="Times New Roman" panose="02020603050405020304" pitchFamily="18" charset="0"/>
              </a:rPr>
            </a:br>
            <a:br>
              <a:rPr lang="en-IN" sz="2800" b="1" dirty="0">
                <a:solidFill>
                  <a:schemeClr val="accent1">
                    <a:lumMod val="75000"/>
                  </a:schemeClr>
                </a:solidFill>
                <a:latin typeface="Times New Roman" panose="02020603050405020304" pitchFamily="18" charset="0"/>
                <a:cs typeface="Times New Roman" panose="02020603050405020304" pitchFamily="18" charset="0"/>
              </a:rPr>
            </a:br>
            <a:br>
              <a:rPr lang="en-IN" sz="2800" b="1" dirty="0">
                <a:solidFill>
                  <a:schemeClr val="accent1">
                    <a:lumMod val="75000"/>
                  </a:schemeClr>
                </a:solidFill>
                <a:latin typeface="Times New Roman" panose="02020603050405020304" pitchFamily="18" charset="0"/>
                <a:cs typeface="Times New Roman" panose="02020603050405020304" pitchFamily="18" charset="0"/>
              </a:rPr>
            </a:br>
            <a:br>
              <a:rPr lang="en-IN" sz="2800" b="1" dirty="0">
                <a:solidFill>
                  <a:schemeClr val="accent1">
                    <a:lumMod val="75000"/>
                  </a:schemeClr>
                </a:solidFill>
                <a:latin typeface="Times New Roman" panose="02020603050405020304" pitchFamily="18" charset="0"/>
                <a:cs typeface="Times New Roman" panose="02020603050405020304" pitchFamily="18" charset="0"/>
              </a:rPr>
            </a:br>
            <a:br>
              <a:rPr lang="en-IN" sz="2800" b="1" dirty="0">
                <a:solidFill>
                  <a:schemeClr val="accent1">
                    <a:lumMod val="75000"/>
                  </a:schemeClr>
                </a:solidFill>
                <a:latin typeface="Times New Roman" panose="02020603050405020304" pitchFamily="18" charset="0"/>
                <a:cs typeface="Times New Roman" panose="02020603050405020304" pitchFamily="18" charset="0"/>
              </a:rPr>
            </a:br>
            <a:br>
              <a:rPr lang="en-IN" sz="2800" b="1" dirty="0">
                <a:solidFill>
                  <a:schemeClr val="accent1">
                    <a:lumMod val="75000"/>
                  </a:schemeClr>
                </a:solidFill>
                <a:latin typeface="Times New Roman" panose="02020603050405020304" pitchFamily="18" charset="0"/>
                <a:cs typeface="Times New Roman" panose="02020603050405020304" pitchFamily="18" charset="0"/>
              </a:rPr>
            </a:br>
            <a:br>
              <a:rPr lang="en-IN" sz="2800" b="1" dirty="0">
                <a:solidFill>
                  <a:schemeClr val="accent1">
                    <a:lumMod val="75000"/>
                  </a:schemeClr>
                </a:solidFill>
                <a:latin typeface="Times New Roman" panose="02020603050405020304" pitchFamily="18" charset="0"/>
                <a:cs typeface="Times New Roman" panose="02020603050405020304" pitchFamily="18" charset="0"/>
              </a:rPr>
            </a:br>
            <a:br>
              <a:rPr lang="en-IN" sz="2800" b="1" dirty="0">
                <a:solidFill>
                  <a:schemeClr val="accent1">
                    <a:lumMod val="75000"/>
                  </a:schemeClr>
                </a:solidFill>
                <a:latin typeface="Times New Roman" panose="02020603050405020304" pitchFamily="18" charset="0"/>
                <a:cs typeface="Times New Roman" panose="02020603050405020304" pitchFamily="18" charset="0"/>
              </a:rPr>
            </a:br>
            <a:br>
              <a:rPr lang="en-IN" sz="2800" b="1" dirty="0">
                <a:solidFill>
                  <a:schemeClr val="accent1">
                    <a:lumMod val="75000"/>
                  </a:schemeClr>
                </a:solidFill>
                <a:latin typeface="Times New Roman" panose="02020603050405020304" pitchFamily="18" charset="0"/>
                <a:cs typeface="Times New Roman" panose="02020603050405020304" pitchFamily="18" charset="0"/>
              </a:rPr>
            </a:br>
            <a:br>
              <a:rPr lang="en-IN" sz="2800" b="1" dirty="0">
                <a:solidFill>
                  <a:schemeClr val="accent1">
                    <a:lumMod val="75000"/>
                  </a:schemeClr>
                </a:solidFill>
                <a:latin typeface="Times New Roman" panose="02020603050405020304" pitchFamily="18" charset="0"/>
                <a:cs typeface="Times New Roman" panose="02020603050405020304" pitchFamily="18" charset="0"/>
              </a:rPr>
            </a:br>
            <a:r>
              <a:rPr lang="en-IN" sz="2200" b="1" dirty="0">
                <a:solidFill>
                  <a:schemeClr val="accent1">
                    <a:lumMod val="75000"/>
                  </a:schemeClr>
                </a:solidFill>
                <a:latin typeface="Times New Roman" panose="02020603050405020304" pitchFamily="18" charset="0"/>
                <a:cs typeface="Times New Roman" panose="02020603050405020304" pitchFamily="18" charset="0"/>
              </a:rPr>
              <a:t>GLOBAL ACADEMY OF TECHNOLOGY</a:t>
            </a:r>
            <a:br>
              <a:rPr lang="en-IN" sz="2200" b="1" dirty="0">
                <a:solidFill>
                  <a:schemeClr val="accent1">
                    <a:lumMod val="75000"/>
                  </a:schemeClr>
                </a:solidFill>
                <a:latin typeface="Times New Roman" panose="02020603050405020304" pitchFamily="18" charset="0"/>
                <a:cs typeface="Times New Roman" panose="02020603050405020304" pitchFamily="18" charset="0"/>
              </a:rPr>
            </a:br>
            <a:r>
              <a:rPr lang="en-IN" sz="2200" b="1" dirty="0">
                <a:solidFill>
                  <a:srgbClr val="C00000"/>
                </a:solidFill>
                <a:latin typeface="Times New Roman" panose="02020603050405020304" pitchFamily="18" charset="0"/>
                <a:cs typeface="Times New Roman" panose="02020603050405020304" pitchFamily="18" charset="0"/>
              </a:rPr>
              <a:t>DEPARTMENT OF COMPUTER SCIENCE AND ENGINEERING</a:t>
            </a:r>
            <a:br>
              <a:rPr lang="en-IN" sz="2200" b="1" dirty="0">
                <a:solidFill>
                  <a:srgbClr val="C00000"/>
                </a:solidFill>
                <a:latin typeface="Times New Roman" panose="02020603050405020304" pitchFamily="18" charset="0"/>
                <a:cs typeface="Times New Roman" panose="02020603050405020304" pitchFamily="18" charset="0"/>
              </a:rPr>
            </a:br>
            <a:r>
              <a:rPr lang="en-IN" sz="2200" b="1" dirty="0"/>
              <a:t>(Accredited by NBA 2020-2122)</a:t>
            </a:r>
            <a:br>
              <a:rPr lang="en-IN" sz="2200" dirty="0"/>
            </a:br>
            <a:r>
              <a:rPr lang="en-IN" sz="2200" b="1" dirty="0"/>
              <a:t>Academic Year : 2021 - 22 ODD </a:t>
            </a:r>
            <a:r>
              <a:rPr lang="en-IN" sz="2200" b="1" dirty="0" err="1"/>
              <a:t>Sem</a:t>
            </a:r>
            <a:br>
              <a:rPr lang="en-IN" sz="2400" dirty="0"/>
            </a:br>
            <a:endParaRPr lang="en-IN" sz="2400" b="1" dirty="0">
              <a:solidFill>
                <a:srgbClr val="C00000"/>
              </a:solidFill>
              <a:latin typeface="Times New Roman" panose="02020603050405020304" pitchFamily="18" charset="0"/>
              <a:cs typeface="Times New Roman" panose="02020603050405020304" pitchFamily="18" charset="0"/>
            </a:endParaRPr>
          </a:p>
        </p:txBody>
      </p:sp>
      <p:pic>
        <p:nvPicPr>
          <p:cNvPr id="4" name="Picture 3" descr="K:\ns2 templates\KIRAN NS-2\college_logo3.png"/>
          <p:cNvPicPr/>
          <p:nvPr/>
        </p:nvPicPr>
        <p:blipFill>
          <a:blip r:embed="rId3"/>
          <a:srcRect/>
          <a:stretch>
            <a:fillRect/>
          </a:stretch>
        </p:blipFill>
        <p:spPr bwMode="auto">
          <a:xfrm>
            <a:off x="1340010" y="325320"/>
            <a:ext cx="923925" cy="752475"/>
          </a:xfrm>
          <a:prstGeom prst="rect">
            <a:avLst/>
          </a:prstGeom>
          <a:noFill/>
          <a:ln w="9525">
            <a:noFill/>
            <a:miter lim="800000"/>
            <a:headEnd/>
            <a:tailEnd/>
          </a:ln>
        </p:spPr>
      </p:pic>
      <p:graphicFrame>
        <p:nvGraphicFramePr>
          <p:cNvPr id="7" name="Table 6"/>
          <p:cNvGraphicFramePr>
            <a:graphicFrameLocks noGrp="1"/>
          </p:cNvGraphicFramePr>
          <p:nvPr>
            <p:extLst>
              <p:ext uri="{D42A27DB-BD31-4B8C-83A1-F6EECF244321}">
                <p14:modId xmlns:p14="http://schemas.microsoft.com/office/powerpoint/2010/main" val="2233200483"/>
              </p:ext>
            </p:extLst>
          </p:nvPr>
        </p:nvGraphicFramePr>
        <p:xfrm>
          <a:off x="1062037" y="1424064"/>
          <a:ext cx="10420279" cy="4476921"/>
        </p:xfrm>
        <a:graphic>
          <a:graphicData uri="http://schemas.openxmlformats.org/drawingml/2006/table">
            <a:tbl>
              <a:tblPr>
                <a:tableStyleId>{BC89EF96-8CEA-46FF-86C4-4CE0E7609802}</a:tableStyleId>
              </a:tblPr>
              <a:tblGrid>
                <a:gridCol w="1366325">
                  <a:extLst>
                    <a:ext uri="{9D8B030D-6E8A-4147-A177-3AD203B41FA5}">
                      <a16:colId xmlns:a16="http://schemas.microsoft.com/office/drawing/2014/main" val="20000"/>
                    </a:ext>
                  </a:extLst>
                </a:gridCol>
                <a:gridCol w="5672534">
                  <a:extLst>
                    <a:ext uri="{9D8B030D-6E8A-4147-A177-3AD203B41FA5}">
                      <a16:colId xmlns:a16="http://schemas.microsoft.com/office/drawing/2014/main" val="20001"/>
                    </a:ext>
                  </a:extLst>
                </a:gridCol>
                <a:gridCol w="1198870">
                  <a:extLst>
                    <a:ext uri="{9D8B030D-6E8A-4147-A177-3AD203B41FA5}">
                      <a16:colId xmlns:a16="http://schemas.microsoft.com/office/drawing/2014/main" val="20002"/>
                    </a:ext>
                  </a:extLst>
                </a:gridCol>
                <a:gridCol w="2182550">
                  <a:extLst>
                    <a:ext uri="{9D8B030D-6E8A-4147-A177-3AD203B41FA5}">
                      <a16:colId xmlns:a16="http://schemas.microsoft.com/office/drawing/2014/main" val="20003"/>
                    </a:ext>
                  </a:extLst>
                </a:gridCol>
              </a:tblGrid>
              <a:tr h="672808">
                <a:tc>
                  <a:txBody>
                    <a:bodyPr/>
                    <a:lstStyle/>
                    <a:p>
                      <a:pPr algn="ctr">
                        <a:lnSpc>
                          <a:spcPct val="150000"/>
                        </a:lnSpc>
                        <a:spcAft>
                          <a:spcPts val="1000"/>
                        </a:spcAft>
                      </a:pPr>
                      <a:r>
                        <a:rPr lang="en-US" sz="1600" b="1" dirty="0">
                          <a:effectLst/>
                          <a:latin typeface="Times New Roman" panose="02020603050405020304" pitchFamily="18" charset="0"/>
                          <a:cs typeface="Times New Roman" panose="02020603050405020304" pitchFamily="18" charset="0"/>
                        </a:rPr>
                        <a:t>Subject Name</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a:txBody>
                    <a:bodyPr/>
                    <a:lstStyle/>
                    <a:p>
                      <a:pPr algn="ctr">
                        <a:lnSpc>
                          <a:spcPct val="115000"/>
                        </a:lnSpc>
                        <a:spcAft>
                          <a:spcPts val="1000"/>
                        </a:spcAft>
                      </a:pPr>
                      <a:r>
                        <a:rPr lang="en-US" sz="1600" b="1" dirty="0">
                          <a:effectLst/>
                          <a:latin typeface="Times New Roman" panose="02020603050405020304" pitchFamily="18" charset="0"/>
                          <a:cs typeface="Times New Roman" panose="02020603050405020304" pitchFamily="18" charset="0"/>
                        </a:rPr>
                        <a:t>Project Work</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a:txBody>
                    <a:bodyPr/>
                    <a:lstStyle/>
                    <a:p>
                      <a:pPr algn="ctr">
                        <a:lnSpc>
                          <a:spcPct val="150000"/>
                        </a:lnSpc>
                        <a:spcAft>
                          <a:spcPts val="1000"/>
                        </a:spcAft>
                      </a:pPr>
                      <a:r>
                        <a:rPr lang="en-US" sz="1600" b="1" dirty="0">
                          <a:effectLst/>
                          <a:latin typeface="Times New Roman" panose="02020603050405020304" pitchFamily="18" charset="0"/>
                          <a:cs typeface="Times New Roman" panose="02020603050405020304" pitchFamily="18" charset="0"/>
                        </a:rPr>
                        <a:t>Subject Code</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a:txBody>
                    <a:bodyPr/>
                    <a:lstStyle/>
                    <a:p>
                      <a:pPr algn="ctr">
                        <a:lnSpc>
                          <a:spcPct val="115000"/>
                        </a:lnSpc>
                        <a:spcAft>
                          <a:spcPts val="1000"/>
                        </a:spcAft>
                      </a:pPr>
                      <a:r>
                        <a:rPr lang="en-IN" sz="1800" b="1" kern="1200" dirty="0">
                          <a:solidFill>
                            <a:schemeClr val="tx1"/>
                          </a:solidFill>
                          <a:latin typeface="+mn-lt"/>
                          <a:ea typeface="+mn-ea"/>
                          <a:cs typeface="+mn-cs"/>
                        </a:rPr>
                        <a:t>18CSP77</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extLst>
                  <a:ext uri="{0D108BD9-81ED-4DB2-BD59-A6C34878D82A}">
                    <a16:rowId xmlns:a16="http://schemas.microsoft.com/office/drawing/2014/main" val="10000"/>
                  </a:ext>
                </a:extLst>
              </a:tr>
              <a:tr h="425187">
                <a:tc rowSpan="3">
                  <a:txBody>
                    <a:bodyPr/>
                    <a:lstStyle/>
                    <a:p>
                      <a:pPr algn="ctr">
                        <a:lnSpc>
                          <a:spcPct val="150000"/>
                        </a:lnSpc>
                        <a:spcAft>
                          <a:spcPts val="1000"/>
                        </a:spcAft>
                      </a:pPr>
                      <a:r>
                        <a:rPr lang="en-US" sz="1600" b="1" dirty="0">
                          <a:effectLst/>
                          <a:latin typeface="Times New Roman" panose="02020603050405020304" pitchFamily="18" charset="0"/>
                          <a:cs typeface="Times New Roman" panose="02020603050405020304" pitchFamily="18" charset="0"/>
                        </a:rPr>
                        <a:t>Student Name</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600" b="1" dirty="0">
                          <a:effectLst/>
                          <a:latin typeface="Times New Roman" panose="02020603050405020304" pitchFamily="18" charset="0"/>
                          <a:cs typeface="Times New Roman" panose="02020603050405020304" pitchFamily="18" charset="0"/>
                        </a:rPr>
                        <a:t> Madhan M </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rowSpan="3">
                  <a:txBody>
                    <a:bodyPr/>
                    <a:lstStyle/>
                    <a:p>
                      <a:pPr algn="ctr">
                        <a:lnSpc>
                          <a:spcPct val="150000"/>
                        </a:lnSpc>
                        <a:spcAft>
                          <a:spcPts val="1000"/>
                        </a:spcAft>
                      </a:pPr>
                      <a:r>
                        <a:rPr lang="en-US" sz="1600" b="1" dirty="0">
                          <a:effectLst/>
                          <a:latin typeface="Times New Roman" panose="02020603050405020304" pitchFamily="18" charset="0"/>
                          <a:cs typeface="Times New Roman" panose="02020603050405020304" pitchFamily="18" charset="0"/>
                        </a:rPr>
                        <a:t>USN</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a:txBody>
                    <a:bodyPr/>
                    <a:lstStyle/>
                    <a:p>
                      <a:pPr algn="ctr">
                        <a:lnSpc>
                          <a:spcPct val="115000"/>
                        </a:lnSpc>
                        <a:spcAft>
                          <a:spcPts val="1000"/>
                        </a:spcAft>
                      </a:pPr>
                      <a:r>
                        <a:rPr lang="en-US" sz="1600" b="1" dirty="0">
                          <a:effectLst/>
                          <a:latin typeface="Times New Roman" panose="02020603050405020304" pitchFamily="18" charset="0"/>
                          <a:cs typeface="Times New Roman" panose="02020603050405020304" pitchFamily="18" charset="0"/>
                        </a:rPr>
                        <a:t>1GA18CS079 </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extLst>
                  <a:ext uri="{0D108BD9-81ED-4DB2-BD59-A6C34878D82A}">
                    <a16:rowId xmlns:a16="http://schemas.microsoft.com/office/drawing/2014/main" val="10001"/>
                  </a:ext>
                </a:extLst>
              </a:tr>
              <a:tr h="425187">
                <a:tc vMerge="1">
                  <a:txBody>
                    <a:bodyPr/>
                    <a:lstStyle/>
                    <a:p>
                      <a:endParaRPr lang="en-IN"/>
                    </a:p>
                  </a:txBody>
                  <a:tcPr/>
                </a:tc>
                <a:tc>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600" b="1" dirty="0">
                          <a:effectLst/>
                          <a:latin typeface="Times New Roman" panose="02020603050405020304" pitchFamily="18" charset="0"/>
                          <a:cs typeface="Times New Roman" panose="02020603050405020304" pitchFamily="18" charset="0"/>
                        </a:rPr>
                        <a:t> Kiran Swamy S</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vMerge="1">
                  <a:txBody>
                    <a:bodyPr/>
                    <a:lstStyle/>
                    <a:p>
                      <a:endParaRPr lang="en-IN"/>
                    </a:p>
                  </a:txBody>
                  <a:tcPr/>
                </a:tc>
                <a:tc>
                  <a:txBody>
                    <a:bodyPr/>
                    <a:lstStyle/>
                    <a:p>
                      <a:pPr algn="ctr">
                        <a:lnSpc>
                          <a:spcPct val="115000"/>
                        </a:lnSpc>
                        <a:spcAft>
                          <a:spcPts val="1000"/>
                        </a:spcAft>
                      </a:pPr>
                      <a:r>
                        <a:rPr lang="en-US" sz="1600" b="1" dirty="0">
                          <a:effectLst/>
                          <a:latin typeface="Times New Roman" panose="02020603050405020304" pitchFamily="18" charset="0"/>
                          <a:cs typeface="Times New Roman" panose="02020603050405020304" pitchFamily="18" charset="0"/>
                        </a:rPr>
                        <a:t>1GA18CS075 </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extLst>
                  <a:ext uri="{0D108BD9-81ED-4DB2-BD59-A6C34878D82A}">
                    <a16:rowId xmlns:a16="http://schemas.microsoft.com/office/drawing/2014/main" val="10002"/>
                  </a:ext>
                </a:extLst>
              </a:tr>
              <a:tr h="232841">
                <a:tc vMerge="1">
                  <a:txBody>
                    <a:bodyPr/>
                    <a:lstStyle/>
                    <a:p>
                      <a:endParaRPr lang="en-IN"/>
                    </a:p>
                  </a:txBody>
                  <a:tcPr/>
                </a:tc>
                <a:tc>
                  <a:txBody>
                    <a:bodyPr/>
                    <a:lstStyle/>
                    <a:p>
                      <a:pPr algn="ctr">
                        <a:lnSpc>
                          <a:spcPct val="115000"/>
                        </a:lnSpc>
                        <a:spcAft>
                          <a:spcPts val="1000"/>
                        </a:spcAft>
                      </a:pPr>
                      <a:r>
                        <a:rPr lang="en-US" sz="1600" b="1" dirty="0">
                          <a:effectLst/>
                          <a:latin typeface="Times New Roman" panose="02020603050405020304" pitchFamily="18" charset="0"/>
                          <a:cs typeface="Times New Roman" panose="02020603050405020304" pitchFamily="18" charset="0"/>
                        </a:rPr>
                        <a:t> Yuktha Marla S</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vMerge="1">
                  <a:txBody>
                    <a:bodyPr/>
                    <a:lstStyle/>
                    <a:p>
                      <a:endParaRPr lang="en-IN"/>
                    </a:p>
                  </a:txBody>
                  <a:tcPr/>
                </a:tc>
                <a:tc>
                  <a:txBody>
                    <a:bodyPr/>
                    <a:lstStyle/>
                    <a:p>
                      <a:pPr algn="ctr">
                        <a:lnSpc>
                          <a:spcPct val="115000"/>
                        </a:lnSpc>
                        <a:spcAft>
                          <a:spcPts val="1000"/>
                        </a:spcAft>
                      </a:pPr>
                      <a:r>
                        <a:rPr lang="en-US" sz="1600" b="1" dirty="0">
                          <a:effectLst/>
                          <a:latin typeface="Times New Roman" panose="02020603050405020304" pitchFamily="18" charset="0"/>
                          <a:cs typeface="Times New Roman" panose="02020603050405020304" pitchFamily="18" charset="0"/>
                        </a:rPr>
                        <a:t>1GA18CS183</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US" sz="1600" b="1" dirty="0">
                          <a:effectLst/>
                          <a:latin typeface="Times New Roman" panose="02020603050405020304" pitchFamily="18" charset="0"/>
                          <a:cs typeface="Times New Roman" panose="02020603050405020304" pitchFamily="18" charset="0"/>
                        </a:rPr>
                        <a:t> </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extLst>
                  <a:ext uri="{0D108BD9-81ED-4DB2-BD59-A6C34878D82A}">
                    <a16:rowId xmlns:a16="http://schemas.microsoft.com/office/drawing/2014/main" val="10003"/>
                  </a:ext>
                </a:extLst>
              </a:tr>
              <a:tr h="615909">
                <a:tc>
                  <a:txBody>
                    <a:bodyPr/>
                    <a:lstStyle/>
                    <a:p>
                      <a:pPr algn="ctr">
                        <a:lnSpc>
                          <a:spcPct val="150000"/>
                        </a:lnSpc>
                        <a:spcAft>
                          <a:spcPts val="1000"/>
                        </a:spcAft>
                      </a:pPr>
                      <a:r>
                        <a:rPr lang="en-US" sz="1600" b="1">
                          <a:effectLst/>
                          <a:latin typeface="Times New Roman" panose="02020603050405020304" pitchFamily="18" charset="0"/>
                          <a:cs typeface="Times New Roman" panose="02020603050405020304" pitchFamily="18" charset="0"/>
                        </a:rPr>
                        <a:t>Domain</a:t>
                      </a:r>
                      <a:endParaRPr lang="en-IN" sz="16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a:txBody>
                    <a:bodyPr/>
                    <a:lstStyle/>
                    <a:p>
                      <a:pPr algn="ctr">
                        <a:lnSpc>
                          <a:spcPct val="150000"/>
                        </a:lnSpc>
                        <a:spcAft>
                          <a:spcPts val="1000"/>
                        </a:spcAft>
                      </a:pPr>
                      <a:r>
                        <a:rPr lang="en-US" sz="1600" b="1" dirty="0">
                          <a:effectLst/>
                          <a:latin typeface="Times New Roman" panose="02020603050405020304" pitchFamily="18" charset="0"/>
                          <a:cs typeface="Times New Roman" panose="02020603050405020304" pitchFamily="18" charset="0"/>
                        </a:rPr>
                        <a:t>Operations Research </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a:txBody>
                    <a:bodyPr/>
                    <a:lstStyle/>
                    <a:p>
                      <a:pPr algn="ctr">
                        <a:lnSpc>
                          <a:spcPct val="150000"/>
                        </a:lnSpc>
                        <a:spcAft>
                          <a:spcPts val="1000"/>
                        </a:spcAft>
                      </a:pPr>
                      <a:r>
                        <a:rPr lang="en-US" sz="1600" b="1" dirty="0">
                          <a:effectLst/>
                          <a:latin typeface="Times New Roman" panose="02020603050405020304" pitchFamily="18" charset="0"/>
                          <a:cs typeface="Times New Roman" panose="02020603050405020304" pitchFamily="18" charset="0"/>
                        </a:rPr>
                        <a:t>Group No:</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a:txBody>
                    <a:bodyPr/>
                    <a:lstStyle/>
                    <a:p>
                      <a:pPr algn="ctr">
                        <a:lnSpc>
                          <a:spcPct val="150000"/>
                        </a:lnSpc>
                        <a:spcAft>
                          <a:spcPts val="1000"/>
                        </a:spcAft>
                      </a:pPr>
                      <a:r>
                        <a:rPr lang="en-US" sz="1600" b="1" dirty="0">
                          <a:effectLst/>
                          <a:latin typeface="Times New Roman" panose="02020603050405020304" pitchFamily="18" charset="0"/>
                          <a:cs typeface="Times New Roman" panose="02020603050405020304" pitchFamily="18" charset="0"/>
                        </a:rPr>
                        <a:t>19 </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extLst>
                  <a:ext uri="{0D108BD9-81ED-4DB2-BD59-A6C34878D82A}">
                    <a16:rowId xmlns:a16="http://schemas.microsoft.com/office/drawing/2014/main" val="10005"/>
                  </a:ext>
                </a:extLst>
              </a:tr>
              <a:tr h="615909">
                <a:tc>
                  <a:txBody>
                    <a:bodyPr/>
                    <a:lstStyle/>
                    <a:p>
                      <a:pPr algn="ctr">
                        <a:lnSpc>
                          <a:spcPct val="150000"/>
                        </a:lnSpc>
                        <a:spcAft>
                          <a:spcPts val="1000"/>
                        </a:spcAft>
                      </a:pPr>
                      <a:r>
                        <a:rPr lang="en-US" sz="1600" b="1">
                          <a:effectLst/>
                          <a:latin typeface="Times New Roman" panose="02020603050405020304" pitchFamily="18" charset="0"/>
                          <a:cs typeface="Times New Roman" panose="02020603050405020304" pitchFamily="18" charset="0"/>
                        </a:rPr>
                        <a:t>Project Title</a:t>
                      </a:r>
                      <a:endParaRPr lang="en-IN" sz="16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gridSpan="3">
                  <a:txBody>
                    <a:bodyPr/>
                    <a:lstStyle/>
                    <a:p>
                      <a:pPr marL="0" marR="0" lvl="0" indent="0" algn="ctr" defTabSz="914400" rtl="0" eaLnBrk="1" fontAlgn="auto" latinLnBrk="0" hangingPunct="1">
                        <a:lnSpc>
                          <a:spcPct val="150000"/>
                        </a:lnSpc>
                        <a:spcBef>
                          <a:spcPts val="0"/>
                        </a:spcBef>
                        <a:spcAft>
                          <a:spcPts val="1000"/>
                        </a:spcAft>
                        <a:buClrTx/>
                        <a:buSzTx/>
                        <a:buFontTx/>
                        <a:buNone/>
                        <a:tabLst/>
                        <a:defRPr/>
                      </a:pPr>
                      <a:r>
                        <a:rPr lang="en-US" sz="1600" b="1" dirty="0">
                          <a:effectLst/>
                          <a:latin typeface="Times New Roman" panose="02020603050405020304" pitchFamily="18" charset="0"/>
                          <a:cs typeface="Times New Roman" panose="02020603050405020304" pitchFamily="18" charset="0"/>
                        </a:rPr>
                        <a:t>“Optimizing Dead Mileage in Bangalore Metropolitan Transport Corporation”</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6"/>
                  </a:ext>
                </a:extLst>
              </a:tr>
              <a:tr h="528284">
                <a:tc>
                  <a:txBody>
                    <a:bodyPr/>
                    <a:lstStyle/>
                    <a:p>
                      <a:pPr algn="ctr">
                        <a:lnSpc>
                          <a:spcPct val="150000"/>
                        </a:lnSpc>
                        <a:spcAft>
                          <a:spcPts val="1000"/>
                        </a:spcAft>
                      </a:pPr>
                      <a:r>
                        <a:rPr lang="en-US" sz="1600" b="1">
                          <a:effectLst/>
                          <a:latin typeface="Times New Roman" panose="02020603050405020304" pitchFamily="18" charset="0"/>
                          <a:cs typeface="Times New Roman" panose="02020603050405020304" pitchFamily="18" charset="0"/>
                        </a:rPr>
                        <a:t>Under taken at</a:t>
                      </a:r>
                      <a:endParaRPr lang="en-IN" sz="16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gridSpan="3">
                  <a:txBody>
                    <a:bodyPr/>
                    <a:lstStyle/>
                    <a:p>
                      <a:pPr marR="3175" algn="ctr">
                        <a:lnSpc>
                          <a:spcPct val="150000"/>
                        </a:lnSpc>
                        <a:spcAft>
                          <a:spcPts val="1000"/>
                        </a:spcAft>
                      </a:pPr>
                      <a:r>
                        <a:rPr lang="en-US" sz="1600" b="1" dirty="0">
                          <a:effectLst/>
                          <a:latin typeface="Times New Roman" panose="02020603050405020304" pitchFamily="18" charset="0"/>
                          <a:cs typeface="Times New Roman" panose="02020603050405020304" pitchFamily="18" charset="0"/>
                        </a:rPr>
                        <a:t>Department of Computer Science and Engineering, Global Academy of Technology </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7"/>
                  </a:ext>
                </a:extLst>
              </a:tr>
              <a:tr h="528284">
                <a:tc>
                  <a:txBody>
                    <a:bodyPr/>
                    <a:lstStyle/>
                    <a:p>
                      <a:pPr algn="ctr">
                        <a:lnSpc>
                          <a:spcPct val="150000"/>
                        </a:lnSpc>
                        <a:spcAft>
                          <a:spcPts val="1000"/>
                        </a:spcAft>
                      </a:pPr>
                      <a:r>
                        <a:rPr lang="en-US" sz="1600" b="1">
                          <a:effectLst/>
                          <a:latin typeface="Times New Roman" panose="02020603050405020304" pitchFamily="18" charset="0"/>
                          <a:cs typeface="Times New Roman" panose="02020603050405020304" pitchFamily="18" charset="0"/>
                        </a:rPr>
                        <a:t>Guide Name</a:t>
                      </a:r>
                      <a:endParaRPr lang="en-IN" sz="16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gridSpan="3">
                  <a:txBody>
                    <a:bodyPr/>
                    <a:lstStyle/>
                    <a:p>
                      <a:pPr marL="0" marR="3175" lvl="0" indent="0" algn="ctr" defTabSz="914400" rtl="0" eaLnBrk="1" fontAlgn="auto" latinLnBrk="0" hangingPunct="1">
                        <a:lnSpc>
                          <a:spcPct val="150000"/>
                        </a:lnSpc>
                        <a:spcBef>
                          <a:spcPts val="0"/>
                        </a:spcBef>
                        <a:spcAft>
                          <a:spcPts val="1000"/>
                        </a:spcAft>
                        <a:buClrTx/>
                        <a:buSzTx/>
                        <a:buFontTx/>
                        <a:buNone/>
                        <a:tabLst/>
                        <a:defRPr/>
                      </a:pPr>
                      <a:r>
                        <a:rPr lang="en-US" sz="1600" b="1" dirty="0">
                          <a:effectLst/>
                          <a:latin typeface="Times New Roman" panose="02020603050405020304" pitchFamily="18" charset="0"/>
                          <a:cs typeface="Times New Roman" panose="02020603050405020304" pitchFamily="18" charset="0"/>
                        </a:rPr>
                        <a:t>  Prof. Dr. N. GURUPRASAD </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50" marR="635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8"/>
                  </a:ext>
                </a:extLst>
              </a:tr>
            </a:tbl>
          </a:graphicData>
        </a:graphic>
      </p:graphicFrame>
      <p:pic>
        <p:nvPicPr>
          <p:cNvPr id="5" name="Picture 4">
            <a:extLst>
              <a:ext uri="{FF2B5EF4-FFF2-40B4-BE49-F238E27FC236}">
                <a16:creationId xmlns:a16="http://schemas.microsoft.com/office/drawing/2014/main" id="{00000000-0008-0000-0000-000003000000}"/>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0777885" y="381000"/>
            <a:ext cx="633670" cy="727281"/>
          </a:xfrm>
          <a:prstGeom prst="rect">
            <a:avLst/>
          </a:prstGeom>
        </p:spPr>
      </p:pic>
      <p:sp>
        <p:nvSpPr>
          <p:cNvPr id="8" name="Slide Number Placeholder 7"/>
          <p:cNvSpPr>
            <a:spLocks noGrp="1"/>
          </p:cNvSpPr>
          <p:nvPr>
            <p:ph type="sldNum" sz="quarter" idx="12"/>
          </p:nvPr>
        </p:nvSpPr>
        <p:spPr/>
        <p:txBody>
          <a:bodyPr/>
          <a:lstStyle/>
          <a:p>
            <a:fld id="{2663D2DC-5F12-406D-9BC7-0C4E2707489C}" type="slidenum">
              <a:rPr lang="en-IN" smtClean="0"/>
              <a:pPr/>
              <a:t>1</a:t>
            </a:fld>
            <a:endParaRPr lang="en-IN" dirty="0"/>
          </a:p>
        </p:txBody>
      </p:sp>
      <p:sp>
        <p:nvSpPr>
          <p:cNvPr id="9" name="Footer Placeholder 8"/>
          <p:cNvSpPr>
            <a:spLocks noGrp="1"/>
          </p:cNvSpPr>
          <p:nvPr>
            <p:ph type="ftr" sz="quarter" idx="11"/>
          </p:nvPr>
        </p:nvSpPr>
        <p:spPr>
          <a:xfrm>
            <a:off x="4128541" y="6264910"/>
            <a:ext cx="4114800" cy="365125"/>
          </a:xfrm>
        </p:spPr>
        <p:txBody>
          <a:bodyPr/>
          <a:lstStyle/>
          <a:p>
            <a:r>
              <a:rPr lang="en-US"/>
              <a:t>Dept. of CSE, GAT                                                                                                                2021-22</a:t>
            </a:r>
            <a:endParaRPr lang="en-IN" dirty="0"/>
          </a:p>
        </p:txBody>
      </p:sp>
    </p:spTree>
    <p:extLst>
      <p:ext uri="{BB962C8B-B14F-4D97-AF65-F5344CB8AC3E}">
        <p14:creationId xmlns:p14="http://schemas.microsoft.com/office/powerpoint/2010/main" val="700777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4400"/>
          </a:xfrm>
        </p:spPr>
        <p:txBody>
          <a:bodyPr/>
          <a:lstStyle/>
          <a:p>
            <a:r>
              <a:rPr lang="en-US" dirty="0"/>
              <a:t>Sample use case diagram</a:t>
            </a:r>
          </a:p>
        </p:txBody>
      </p:sp>
      <p:sp>
        <p:nvSpPr>
          <p:cNvPr id="4" name="Footer Placeholder 3"/>
          <p:cNvSpPr>
            <a:spLocks noGrp="1"/>
          </p:cNvSpPr>
          <p:nvPr>
            <p:ph type="ftr" sz="quarter" idx="10"/>
          </p:nvPr>
        </p:nvSpPr>
        <p:spPr/>
        <p:txBody>
          <a:bodyPr/>
          <a:lstStyle/>
          <a:p>
            <a:pPr>
              <a:defRPr/>
            </a:pPr>
            <a:r>
              <a:rPr lang="en-US"/>
              <a:t>Dept of CSE,GAT                     2020-21                                                                                                           </a:t>
            </a:r>
            <a:endParaRPr lang="en-IN"/>
          </a:p>
        </p:txBody>
      </p:sp>
      <p:sp>
        <p:nvSpPr>
          <p:cNvPr id="5" name="Slide Number Placeholder 4"/>
          <p:cNvSpPr>
            <a:spLocks noGrp="1"/>
          </p:cNvSpPr>
          <p:nvPr>
            <p:ph type="sldNum" sz="quarter" idx="11"/>
          </p:nvPr>
        </p:nvSpPr>
        <p:spPr/>
        <p:txBody>
          <a:bodyPr/>
          <a:lstStyle/>
          <a:p>
            <a:fld id="{25C42BF0-F0BA-4BEC-BFEF-185B471DC7CC}" type="slidenum">
              <a:rPr lang="en-IN" altLang="en-US" smtClean="0"/>
              <a:pPr/>
              <a:t>10</a:t>
            </a:fld>
            <a:endParaRPr lang="en-IN" altLang="en-US"/>
          </a:p>
        </p:txBody>
      </p:sp>
      <p:pic>
        <p:nvPicPr>
          <p:cNvPr id="8" name="Graphic 7" descr="Call center with solid fill">
            <a:extLst>
              <a:ext uri="{FF2B5EF4-FFF2-40B4-BE49-F238E27FC236}">
                <a16:creationId xmlns:a16="http://schemas.microsoft.com/office/drawing/2014/main" id="{A9D1C638-7737-4478-8B7F-C438693804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30474" y="3333540"/>
            <a:ext cx="914400" cy="914400"/>
          </a:xfrm>
          <a:prstGeom prst="rect">
            <a:avLst/>
          </a:prstGeom>
        </p:spPr>
      </p:pic>
      <p:sp>
        <p:nvSpPr>
          <p:cNvPr id="9" name="Rectangle: Rounded Corners 8">
            <a:extLst>
              <a:ext uri="{FF2B5EF4-FFF2-40B4-BE49-F238E27FC236}">
                <a16:creationId xmlns:a16="http://schemas.microsoft.com/office/drawing/2014/main" id="{990C8613-E627-47AB-9612-5E77736BEA00}"/>
              </a:ext>
            </a:extLst>
          </p:cNvPr>
          <p:cNvSpPr/>
          <p:nvPr/>
        </p:nvSpPr>
        <p:spPr>
          <a:xfrm>
            <a:off x="3782366" y="1679684"/>
            <a:ext cx="3402205" cy="438952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sp>
        <p:nvSpPr>
          <p:cNvPr id="10" name="Rectangle: Rounded Corners 9">
            <a:extLst>
              <a:ext uri="{FF2B5EF4-FFF2-40B4-BE49-F238E27FC236}">
                <a16:creationId xmlns:a16="http://schemas.microsoft.com/office/drawing/2014/main" id="{2ACFDD57-E166-4AC1-8882-C14124F52B6D}"/>
              </a:ext>
            </a:extLst>
          </p:cNvPr>
          <p:cNvSpPr/>
          <p:nvPr/>
        </p:nvSpPr>
        <p:spPr>
          <a:xfrm>
            <a:off x="4239146" y="2040357"/>
            <a:ext cx="2563165" cy="887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Upload Data</a:t>
            </a:r>
          </a:p>
        </p:txBody>
      </p:sp>
      <p:sp>
        <p:nvSpPr>
          <p:cNvPr id="11" name="Rectangle: Rounded Corners 10">
            <a:extLst>
              <a:ext uri="{FF2B5EF4-FFF2-40B4-BE49-F238E27FC236}">
                <a16:creationId xmlns:a16="http://schemas.microsoft.com/office/drawing/2014/main" id="{2EDDF5B6-236C-4193-BED7-2B5BF3839642}"/>
              </a:ext>
            </a:extLst>
          </p:cNvPr>
          <p:cNvSpPr/>
          <p:nvPr/>
        </p:nvSpPr>
        <p:spPr>
          <a:xfrm>
            <a:off x="4239147" y="3276391"/>
            <a:ext cx="2563165" cy="1028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Choose IBFS algorithm from drop down button</a:t>
            </a:r>
          </a:p>
        </p:txBody>
      </p:sp>
      <p:sp>
        <p:nvSpPr>
          <p:cNvPr id="12" name="Rectangle: Rounded Corners 11">
            <a:extLst>
              <a:ext uri="{FF2B5EF4-FFF2-40B4-BE49-F238E27FC236}">
                <a16:creationId xmlns:a16="http://schemas.microsoft.com/office/drawing/2014/main" id="{2C95F2E8-0527-4471-98EA-6B2969947C63}"/>
              </a:ext>
            </a:extLst>
          </p:cNvPr>
          <p:cNvSpPr/>
          <p:nvPr/>
        </p:nvSpPr>
        <p:spPr>
          <a:xfrm>
            <a:off x="4239148" y="4653781"/>
            <a:ext cx="2563165" cy="10286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Run Optimization</a:t>
            </a:r>
          </a:p>
          <a:p>
            <a:pPr algn="ctr"/>
            <a:r>
              <a:rPr lang="en-IN" dirty="0"/>
              <a:t>Get Output / Download results</a:t>
            </a:r>
          </a:p>
        </p:txBody>
      </p:sp>
      <p:cxnSp>
        <p:nvCxnSpPr>
          <p:cNvPr id="13" name="Connector: Elbow 12">
            <a:extLst>
              <a:ext uri="{FF2B5EF4-FFF2-40B4-BE49-F238E27FC236}">
                <a16:creationId xmlns:a16="http://schemas.microsoft.com/office/drawing/2014/main" id="{5191227F-B88E-4DD1-BC49-355127DD0819}"/>
              </a:ext>
            </a:extLst>
          </p:cNvPr>
          <p:cNvCxnSpPr>
            <a:cxnSpLocks/>
            <a:stCxn id="8" idx="3"/>
            <a:endCxn id="12" idx="1"/>
          </p:cNvCxnSpPr>
          <p:nvPr/>
        </p:nvCxnSpPr>
        <p:spPr>
          <a:xfrm>
            <a:off x="2744874" y="3790740"/>
            <a:ext cx="1494274" cy="1377390"/>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62DFA207-B091-40D4-8E7D-4838CD3C3661}"/>
              </a:ext>
            </a:extLst>
          </p:cNvPr>
          <p:cNvCxnSpPr>
            <a:cxnSpLocks/>
            <a:stCxn id="8" idx="3"/>
            <a:endCxn id="10" idx="1"/>
          </p:cNvCxnSpPr>
          <p:nvPr/>
        </p:nvCxnSpPr>
        <p:spPr>
          <a:xfrm flipV="1">
            <a:off x="2744874" y="2484028"/>
            <a:ext cx="1494272" cy="1306712"/>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5D44199-D62A-4D12-854E-62778B205B6F}"/>
              </a:ext>
            </a:extLst>
          </p:cNvPr>
          <p:cNvCxnSpPr>
            <a:cxnSpLocks/>
            <a:stCxn id="8" idx="3"/>
            <a:endCxn id="11" idx="1"/>
          </p:cNvCxnSpPr>
          <p:nvPr/>
        </p:nvCxnSpPr>
        <p:spPr>
          <a:xfrm>
            <a:off x="2744874" y="3790740"/>
            <a:ext cx="14942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Graphic 15" descr="Checklist outline">
            <a:extLst>
              <a:ext uri="{FF2B5EF4-FFF2-40B4-BE49-F238E27FC236}">
                <a16:creationId xmlns:a16="http://schemas.microsoft.com/office/drawing/2014/main" id="{78B1F945-8E4C-4A64-9B41-3970DC3CC7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06153" y="4534347"/>
            <a:ext cx="1287936" cy="1287936"/>
          </a:xfrm>
          <a:prstGeom prst="rect">
            <a:avLst/>
          </a:prstGeom>
        </p:spPr>
      </p:pic>
      <p:cxnSp>
        <p:nvCxnSpPr>
          <p:cNvPr id="17" name="Straight Arrow Connector 16">
            <a:extLst>
              <a:ext uri="{FF2B5EF4-FFF2-40B4-BE49-F238E27FC236}">
                <a16:creationId xmlns:a16="http://schemas.microsoft.com/office/drawing/2014/main" id="{B513BC2F-D8E7-4158-862D-EB80BC50FF0C}"/>
              </a:ext>
            </a:extLst>
          </p:cNvPr>
          <p:cNvCxnSpPr>
            <a:cxnSpLocks/>
            <a:stCxn id="12" idx="3"/>
            <a:endCxn id="16" idx="1"/>
          </p:cNvCxnSpPr>
          <p:nvPr/>
        </p:nvCxnSpPr>
        <p:spPr>
          <a:xfrm>
            <a:off x="6802313" y="5168130"/>
            <a:ext cx="1403840" cy="10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5109B738-EA0A-426F-B803-F169127509C9}"/>
              </a:ext>
            </a:extLst>
          </p:cNvPr>
          <p:cNvSpPr/>
          <p:nvPr/>
        </p:nvSpPr>
        <p:spPr>
          <a:xfrm>
            <a:off x="1830474" y="4305089"/>
            <a:ext cx="914399" cy="3486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Admin</a:t>
            </a:r>
          </a:p>
        </p:txBody>
      </p:sp>
      <p:sp>
        <p:nvSpPr>
          <p:cNvPr id="19" name="Rectangle: Rounded Corners 18">
            <a:extLst>
              <a:ext uri="{FF2B5EF4-FFF2-40B4-BE49-F238E27FC236}">
                <a16:creationId xmlns:a16="http://schemas.microsoft.com/office/drawing/2014/main" id="{6E0779B1-E5AF-4E53-95E7-3E508C380E5B}"/>
              </a:ext>
            </a:extLst>
          </p:cNvPr>
          <p:cNvSpPr/>
          <p:nvPr/>
        </p:nvSpPr>
        <p:spPr>
          <a:xfrm>
            <a:off x="8392921" y="5905045"/>
            <a:ext cx="914399" cy="3486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Results</a:t>
            </a:r>
          </a:p>
        </p:txBody>
      </p:sp>
      <p:cxnSp>
        <p:nvCxnSpPr>
          <p:cNvPr id="20" name="Straight Arrow Connector 19">
            <a:extLst>
              <a:ext uri="{FF2B5EF4-FFF2-40B4-BE49-F238E27FC236}">
                <a16:creationId xmlns:a16="http://schemas.microsoft.com/office/drawing/2014/main" id="{7FCDB4B1-07A2-4BF3-87BE-533893D6C5FE}"/>
              </a:ext>
            </a:extLst>
          </p:cNvPr>
          <p:cNvCxnSpPr>
            <a:cxnSpLocks/>
            <a:stCxn id="16" idx="0"/>
            <a:endCxn id="26" idx="2"/>
          </p:cNvCxnSpPr>
          <p:nvPr/>
        </p:nvCxnSpPr>
        <p:spPr>
          <a:xfrm flipH="1" flipV="1">
            <a:off x="8850119" y="3699798"/>
            <a:ext cx="2" cy="834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Graphic 23" descr="Group of people with solid fill">
            <a:extLst>
              <a:ext uri="{FF2B5EF4-FFF2-40B4-BE49-F238E27FC236}">
                <a16:creationId xmlns:a16="http://schemas.microsoft.com/office/drawing/2014/main" id="{51F9FC33-2B56-4557-9FBB-D866929B80D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094451" y="1437402"/>
            <a:ext cx="1511335" cy="1511335"/>
          </a:xfrm>
          <a:prstGeom prst="rect">
            <a:avLst/>
          </a:prstGeom>
        </p:spPr>
      </p:pic>
      <p:sp>
        <p:nvSpPr>
          <p:cNvPr id="26" name="Rectangle: Rounded Corners 25">
            <a:extLst>
              <a:ext uri="{FF2B5EF4-FFF2-40B4-BE49-F238E27FC236}">
                <a16:creationId xmlns:a16="http://schemas.microsoft.com/office/drawing/2014/main" id="{F76F98A5-D3A2-4F74-80F5-E1B75155940F}"/>
              </a:ext>
            </a:extLst>
          </p:cNvPr>
          <p:cNvSpPr/>
          <p:nvPr/>
        </p:nvSpPr>
        <p:spPr>
          <a:xfrm>
            <a:off x="7913363" y="2936215"/>
            <a:ext cx="1873512" cy="76358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Bus Operators &amp; depot managers</a:t>
            </a:r>
          </a:p>
        </p:txBody>
      </p:sp>
    </p:spTree>
    <p:extLst>
      <p:ext uri="{BB962C8B-B14F-4D97-AF65-F5344CB8AC3E}">
        <p14:creationId xmlns:p14="http://schemas.microsoft.com/office/powerpoint/2010/main" val="1626686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Split-ups</a:t>
            </a:r>
            <a:endParaRPr lang="en-IN" dirty="0"/>
          </a:p>
        </p:txBody>
      </p:sp>
      <p:sp>
        <p:nvSpPr>
          <p:cNvPr id="3" name="Content Placeholder 2"/>
          <p:cNvSpPr>
            <a:spLocks noGrp="1"/>
          </p:cNvSpPr>
          <p:nvPr>
            <p:ph idx="1"/>
          </p:nvPr>
        </p:nvSpPr>
        <p:spPr>
          <a:xfrm>
            <a:off x="777240" y="1487156"/>
            <a:ext cx="10576560" cy="4689807"/>
          </a:xfrm>
        </p:spPr>
        <p:txBody>
          <a:bodyPr/>
          <a:lstStyle/>
          <a:p>
            <a:r>
              <a:rPr lang="en-US" dirty="0"/>
              <a:t>Modules used: python3 </a:t>
            </a:r>
            <a:r>
              <a:rPr lang="en-US" dirty="0" err="1"/>
              <a:t>Tkinter</a:t>
            </a:r>
            <a:r>
              <a:rPr lang="en-US" dirty="0"/>
              <a:t>, Sqlite3</a:t>
            </a:r>
          </a:p>
        </p:txBody>
      </p:sp>
      <p:sp>
        <p:nvSpPr>
          <p:cNvPr id="4" name="Footer Placeholder 3"/>
          <p:cNvSpPr>
            <a:spLocks noGrp="1"/>
          </p:cNvSpPr>
          <p:nvPr>
            <p:ph type="ftr" sz="quarter" idx="11"/>
          </p:nvPr>
        </p:nvSpPr>
        <p:spPr>
          <a:xfrm>
            <a:off x="777240" y="6446520"/>
            <a:ext cx="7376160" cy="274955"/>
          </a:xfrm>
        </p:spPr>
        <p:txBody>
          <a:bodyPr/>
          <a:lstStyle/>
          <a:p>
            <a:r>
              <a:rPr lang="en-US"/>
              <a:t>Dept. of CSE, GAT                                                                                                                2021-22</a:t>
            </a:r>
            <a:endParaRPr lang="en-IN" dirty="0"/>
          </a:p>
        </p:txBody>
      </p:sp>
      <p:sp>
        <p:nvSpPr>
          <p:cNvPr id="5" name="Slide Number Placeholder 4"/>
          <p:cNvSpPr>
            <a:spLocks noGrp="1"/>
          </p:cNvSpPr>
          <p:nvPr>
            <p:ph type="sldNum" sz="quarter" idx="12"/>
          </p:nvPr>
        </p:nvSpPr>
        <p:spPr/>
        <p:txBody>
          <a:bodyPr/>
          <a:lstStyle/>
          <a:p>
            <a:fld id="{2663D2DC-5F12-406D-9BC7-0C4E2707489C}" type="slidenum">
              <a:rPr lang="en-IN" smtClean="0"/>
              <a:pPr/>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468"/>
            <a:ext cx="10515600" cy="1325563"/>
          </a:xfrm>
        </p:spPr>
        <p:txBody>
          <a:bodyPr/>
          <a:lstStyle/>
          <a:p>
            <a:r>
              <a:rPr lang="en-IN" dirty="0"/>
              <a:t>Bibliography</a:t>
            </a:r>
          </a:p>
        </p:txBody>
      </p:sp>
      <p:sp>
        <p:nvSpPr>
          <p:cNvPr id="3" name="Content Placeholder 2"/>
          <p:cNvSpPr>
            <a:spLocks noGrp="1"/>
          </p:cNvSpPr>
          <p:nvPr>
            <p:ph idx="1"/>
          </p:nvPr>
        </p:nvSpPr>
        <p:spPr>
          <a:xfrm>
            <a:off x="838200" y="1146628"/>
            <a:ext cx="10515600" cy="5209721"/>
          </a:xfrm>
        </p:spPr>
        <p:txBody>
          <a:bodyPr>
            <a:normAutofit/>
          </a:bodyPr>
          <a:lstStyle/>
          <a:p>
            <a:pPr marL="0" indent="0" algn="just">
              <a:buNone/>
            </a:pPr>
            <a:r>
              <a:rPr lang="en-IN" dirty="0"/>
              <a:t>[1] </a:t>
            </a:r>
            <a:r>
              <a:rPr lang="en-US" dirty="0"/>
              <a:t>Jagadish </a:t>
            </a:r>
            <a:r>
              <a:rPr lang="en-US" dirty="0" err="1"/>
              <a:t>Mahadikar</a:t>
            </a:r>
            <a:r>
              <a:rPr lang="en-IN" dirty="0"/>
              <a:t>, </a:t>
            </a:r>
            <a:r>
              <a:rPr lang="en-US" dirty="0" err="1"/>
              <a:t>Raviraj</a:t>
            </a:r>
            <a:r>
              <a:rPr lang="en-US" dirty="0"/>
              <a:t> H. </a:t>
            </a:r>
            <a:r>
              <a:rPr lang="en-US" dirty="0" err="1"/>
              <a:t>Mulangi</a:t>
            </a:r>
            <a:r>
              <a:rPr lang="en-IN" dirty="0"/>
              <a:t>, </a:t>
            </a:r>
            <a:r>
              <a:rPr lang="en-US" dirty="0" err="1"/>
              <a:t>Thallak</a:t>
            </a:r>
            <a:r>
              <a:rPr lang="en-US" dirty="0"/>
              <a:t> G. </a:t>
            </a:r>
            <a:r>
              <a:rPr lang="en-US" dirty="0" err="1"/>
              <a:t>Sitharam</a:t>
            </a:r>
            <a:r>
              <a:rPr lang="en-US" dirty="0"/>
              <a:t>, </a:t>
            </a:r>
            <a:r>
              <a:rPr lang="en-IN" dirty="0"/>
              <a:t>“</a:t>
            </a:r>
            <a:r>
              <a:rPr lang="en-US" dirty="0"/>
              <a:t>Optimization of bus allocation to depots by minimizing dead kilometers.</a:t>
            </a:r>
            <a:r>
              <a:rPr lang="en-IN" dirty="0"/>
              <a:t>”, </a:t>
            </a:r>
            <a:r>
              <a:rPr lang="en-IN" i="1" dirty="0"/>
              <a:t>Journal of Advanced Transportation</a:t>
            </a:r>
            <a:r>
              <a:rPr lang="en-IN" dirty="0"/>
              <a:t>, </a:t>
            </a:r>
            <a:r>
              <a:rPr lang="en-US" dirty="0"/>
              <a:t>10.1002/atr.1312 </a:t>
            </a:r>
            <a:r>
              <a:rPr lang="en-IN" dirty="0"/>
              <a:t>, (2015).</a:t>
            </a:r>
          </a:p>
          <a:p>
            <a:pPr marL="0" indent="0" algn="just">
              <a:buNone/>
            </a:pPr>
            <a:endParaRPr lang="en-IN" dirty="0"/>
          </a:p>
          <a:p>
            <a:pPr marL="0" indent="0" algn="just">
              <a:buNone/>
            </a:pPr>
            <a:r>
              <a:rPr lang="en-IN" dirty="0"/>
              <a:t>[2] Delhi Integrated Multi Modal Transit Systems, ‘‘</a:t>
            </a:r>
            <a:r>
              <a:rPr lang="en-US" dirty="0"/>
              <a:t>A Roadmap for Improving City Bus Systems in India</a:t>
            </a:r>
            <a:r>
              <a:rPr lang="en-IN" dirty="0"/>
              <a:t>,’’ Sustainable Transport , 2016. </a:t>
            </a:r>
            <a:r>
              <a:rPr lang="en-US" dirty="0"/>
              <a:t>[</a:t>
            </a:r>
            <a:r>
              <a:rPr lang="en-US" dirty="0">
                <a:hlinkClick r:id="rId3"/>
              </a:rPr>
              <a:t>link</a:t>
            </a:r>
            <a:r>
              <a:rPr lang="en-US" dirty="0"/>
              <a:t>]</a:t>
            </a:r>
          </a:p>
          <a:p>
            <a:pPr marL="0" indent="0" algn="just">
              <a:buNone/>
            </a:pPr>
            <a:endParaRPr lang="en-US" dirty="0"/>
          </a:p>
        </p:txBody>
      </p:sp>
      <p:sp>
        <p:nvSpPr>
          <p:cNvPr id="4" name="Footer Placeholder 3"/>
          <p:cNvSpPr>
            <a:spLocks noGrp="1"/>
          </p:cNvSpPr>
          <p:nvPr>
            <p:ph type="ftr" sz="quarter" idx="11"/>
          </p:nvPr>
        </p:nvSpPr>
        <p:spPr>
          <a:xfrm>
            <a:off x="838200" y="6356350"/>
            <a:ext cx="7315200" cy="365125"/>
          </a:xfrm>
        </p:spPr>
        <p:txBody>
          <a:bodyPr/>
          <a:lstStyle/>
          <a:p>
            <a:pPr algn="l"/>
            <a:r>
              <a:rPr lang="en-US"/>
              <a:t>Dept. of CSE, GAT</a:t>
            </a:r>
            <a:endParaRPr lang="en-IN" dirty="0"/>
          </a:p>
        </p:txBody>
      </p:sp>
      <p:sp>
        <p:nvSpPr>
          <p:cNvPr id="7" name="Slide Number Placeholder 6"/>
          <p:cNvSpPr>
            <a:spLocks noGrp="1"/>
          </p:cNvSpPr>
          <p:nvPr>
            <p:ph type="sldNum" sz="quarter" idx="12"/>
          </p:nvPr>
        </p:nvSpPr>
        <p:spPr/>
        <p:txBody>
          <a:bodyPr/>
          <a:lstStyle/>
          <a:p>
            <a:fld id="{2663D2DC-5F12-406D-9BC7-0C4E2707489C}" type="slidenum">
              <a:rPr lang="en-IN" smtClean="0"/>
              <a:pPr/>
              <a:t>12</a:t>
            </a:fld>
            <a:endParaRPr lang="en-IN"/>
          </a:p>
        </p:txBody>
      </p:sp>
    </p:spTree>
    <p:extLst>
      <p:ext uri="{BB962C8B-B14F-4D97-AF65-F5344CB8AC3E}">
        <p14:creationId xmlns:p14="http://schemas.microsoft.com/office/powerpoint/2010/main" val="2602531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5785"/>
            <a:ext cx="10515600" cy="5781178"/>
          </a:xfrm>
        </p:spPr>
        <p:txBody>
          <a:bodyPr>
            <a:normAutofit/>
          </a:bodyPr>
          <a:lstStyle/>
          <a:p>
            <a:pPr marL="0" indent="0" algn="ctr">
              <a:buNone/>
            </a:pPr>
            <a:endParaRPr lang="en-IN" sz="7200" dirty="0"/>
          </a:p>
          <a:p>
            <a:pPr marL="0" indent="0" algn="ctr">
              <a:buNone/>
            </a:pPr>
            <a:endParaRPr lang="en-IN" sz="7200" dirty="0"/>
          </a:p>
          <a:p>
            <a:pPr marL="0" indent="0" algn="ctr">
              <a:buNone/>
            </a:pPr>
            <a:r>
              <a:rPr lang="en-IN" sz="7200" dirty="0"/>
              <a:t>Thank You</a:t>
            </a:r>
          </a:p>
        </p:txBody>
      </p:sp>
      <p:sp>
        <p:nvSpPr>
          <p:cNvPr id="4" name="Footer Placeholder 3"/>
          <p:cNvSpPr>
            <a:spLocks noGrp="1"/>
          </p:cNvSpPr>
          <p:nvPr>
            <p:ph type="ftr" sz="quarter" idx="11"/>
          </p:nvPr>
        </p:nvSpPr>
        <p:spPr>
          <a:xfrm>
            <a:off x="838200" y="6356350"/>
            <a:ext cx="7315200" cy="365125"/>
          </a:xfrm>
        </p:spPr>
        <p:txBody>
          <a:bodyPr/>
          <a:lstStyle/>
          <a:p>
            <a:pPr algn="l"/>
            <a:r>
              <a:rPr lang="en-US"/>
              <a:t>Dept. of CSE, GAT                                                                                                                2021-22</a:t>
            </a:r>
            <a:endParaRPr lang="en-IN" dirty="0"/>
          </a:p>
        </p:txBody>
      </p:sp>
      <p:sp>
        <p:nvSpPr>
          <p:cNvPr id="7" name="Slide Number Placeholder 6"/>
          <p:cNvSpPr>
            <a:spLocks noGrp="1"/>
          </p:cNvSpPr>
          <p:nvPr>
            <p:ph type="sldNum" sz="quarter" idx="12"/>
          </p:nvPr>
        </p:nvSpPr>
        <p:spPr/>
        <p:txBody>
          <a:bodyPr/>
          <a:lstStyle/>
          <a:p>
            <a:fld id="{2663D2DC-5F12-406D-9BC7-0C4E2707489C}" type="slidenum">
              <a:rPr lang="en-IN" smtClean="0"/>
              <a:pPr/>
              <a:t>13</a:t>
            </a:fld>
            <a:endParaRPr lang="en-IN"/>
          </a:p>
        </p:txBody>
      </p:sp>
    </p:spTree>
    <p:extLst>
      <p:ext uri="{BB962C8B-B14F-4D97-AF65-F5344CB8AC3E}">
        <p14:creationId xmlns:p14="http://schemas.microsoft.com/office/powerpoint/2010/main" val="485069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IN" dirty="0"/>
          </a:p>
          <a:p>
            <a:pPr marL="0" indent="0" algn="ctr">
              <a:buNone/>
            </a:pPr>
            <a:endParaRPr lang="en-IN" dirty="0"/>
          </a:p>
          <a:p>
            <a:pPr marL="0" indent="0" algn="ctr">
              <a:buNone/>
            </a:pPr>
            <a:r>
              <a:rPr lang="en-IN" sz="7200" dirty="0"/>
              <a:t>Q &amp; A</a:t>
            </a:r>
          </a:p>
        </p:txBody>
      </p:sp>
      <p:sp>
        <p:nvSpPr>
          <p:cNvPr id="4" name="Footer Placeholder 3"/>
          <p:cNvSpPr>
            <a:spLocks noGrp="1"/>
          </p:cNvSpPr>
          <p:nvPr>
            <p:ph type="ftr" sz="quarter" idx="11"/>
          </p:nvPr>
        </p:nvSpPr>
        <p:spPr>
          <a:xfrm>
            <a:off x="838200" y="6356350"/>
            <a:ext cx="7315200" cy="365125"/>
          </a:xfrm>
        </p:spPr>
        <p:txBody>
          <a:bodyPr/>
          <a:lstStyle/>
          <a:p>
            <a:pPr algn="l"/>
            <a:r>
              <a:rPr lang="en-US"/>
              <a:t>Dept. of CSE, GAT                                                                                                                2021-22</a:t>
            </a:r>
            <a:endParaRPr lang="en-IN" dirty="0"/>
          </a:p>
        </p:txBody>
      </p:sp>
      <p:sp>
        <p:nvSpPr>
          <p:cNvPr id="7" name="Slide Number Placeholder 6"/>
          <p:cNvSpPr>
            <a:spLocks noGrp="1"/>
          </p:cNvSpPr>
          <p:nvPr>
            <p:ph type="sldNum" sz="quarter" idx="12"/>
          </p:nvPr>
        </p:nvSpPr>
        <p:spPr/>
        <p:txBody>
          <a:bodyPr/>
          <a:lstStyle/>
          <a:p>
            <a:fld id="{2663D2DC-5F12-406D-9BC7-0C4E2707489C}" type="slidenum">
              <a:rPr lang="en-IN" smtClean="0"/>
              <a:pPr/>
              <a:t>14</a:t>
            </a:fld>
            <a:endParaRPr lang="en-IN"/>
          </a:p>
        </p:txBody>
      </p:sp>
    </p:spTree>
    <p:extLst>
      <p:ext uri="{BB962C8B-B14F-4D97-AF65-F5344CB8AC3E}">
        <p14:creationId xmlns:p14="http://schemas.microsoft.com/office/powerpoint/2010/main" val="2770616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p>
        </p:txBody>
      </p:sp>
      <p:sp>
        <p:nvSpPr>
          <p:cNvPr id="3" name="Content Placeholder 2"/>
          <p:cNvSpPr>
            <a:spLocks noGrp="1"/>
          </p:cNvSpPr>
          <p:nvPr>
            <p:ph idx="1"/>
          </p:nvPr>
        </p:nvSpPr>
        <p:spPr/>
        <p:txBody>
          <a:bodyPr>
            <a:normAutofit/>
          </a:bodyPr>
          <a:lstStyle/>
          <a:p>
            <a:r>
              <a:rPr lang="en-IN" dirty="0"/>
              <a:t>Introduction</a:t>
            </a:r>
          </a:p>
          <a:p>
            <a:r>
              <a:rPr lang="en-IN" dirty="0"/>
              <a:t>Literature Survey</a:t>
            </a:r>
          </a:p>
          <a:p>
            <a:r>
              <a:rPr lang="en-US" dirty="0"/>
              <a:t>Objectives</a:t>
            </a:r>
            <a:endParaRPr lang="en-IN" dirty="0"/>
          </a:p>
          <a:p>
            <a:r>
              <a:rPr lang="en-IN" dirty="0"/>
              <a:t>Problem statement</a:t>
            </a:r>
          </a:p>
          <a:p>
            <a:r>
              <a:rPr lang="en-IN" dirty="0"/>
              <a:t>Requirements Specification</a:t>
            </a:r>
          </a:p>
          <a:p>
            <a:r>
              <a:rPr lang="en-US" dirty="0"/>
              <a:t>System Design and High Level Design </a:t>
            </a:r>
          </a:p>
          <a:p>
            <a:r>
              <a:rPr lang="en-US" dirty="0"/>
              <a:t>Module Split-ups and algorithms used</a:t>
            </a:r>
            <a:endParaRPr lang="en-IN" dirty="0"/>
          </a:p>
          <a:p>
            <a:r>
              <a:rPr lang="en-IN" dirty="0"/>
              <a:t>Bibliography</a:t>
            </a:r>
          </a:p>
          <a:p>
            <a:pPr marL="0" indent="0">
              <a:buNone/>
            </a:pPr>
            <a:endParaRPr lang="en-IN" dirty="0"/>
          </a:p>
          <a:p>
            <a:endParaRPr lang="en-IN" dirty="0"/>
          </a:p>
          <a:p>
            <a:endParaRPr lang="en-IN" dirty="0"/>
          </a:p>
          <a:p>
            <a:endParaRPr lang="en-IN" dirty="0"/>
          </a:p>
        </p:txBody>
      </p:sp>
      <p:sp>
        <p:nvSpPr>
          <p:cNvPr id="9" name="Footer Placeholder 8"/>
          <p:cNvSpPr>
            <a:spLocks noGrp="1"/>
          </p:cNvSpPr>
          <p:nvPr>
            <p:ph type="ftr" sz="quarter" idx="11"/>
          </p:nvPr>
        </p:nvSpPr>
        <p:spPr>
          <a:xfrm>
            <a:off x="838200" y="6356350"/>
            <a:ext cx="7315200" cy="365125"/>
          </a:xfrm>
        </p:spPr>
        <p:txBody>
          <a:bodyPr/>
          <a:lstStyle/>
          <a:p>
            <a:pPr algn="l"/>
            <a:r>
              <a:rPr lang="en-US"/>
              <a:t>Dept. of CSE, GAT                                                                                                                2021-22</a:t>
            </a:r>
            <a:endParaRPr lang="en-IN" dirty="0"/>
          </a:p>
        </p:txBody>
      </p:sp>
      <p:sp>
        <p:nvSpPr>
          <p:cNvPr id="10" name="Slide Number Placeholder 9"/>
          <p:cNvSpPr>
            <a:spLocks noGrp="1"/>
          </p:cNvSpPr>
          <p:nvPr>
            <p:ph type="sldNum" sz="quarter" idx="12"/>
          </p:nvPr>
        </p:nvSpPr>
        <p:spPr/>
        <p:txBody>
          <a:bodyPr/>
          <a:lstStyle/>
          <a:p>
            <a:fld id="{2663D2DC-5F12-406D-9BC7-0C4E2707489C}" type="slidenum">
              <a:rPr lang="en-IN" smtClean="0"/>
              <a:pPr/>
              <a:t>2</a:t>
            </a:fld>
            <a:endParaRPr lang="en-IN"/>
          </a:p>
        </p:txBody>
      </p:sp>
    </p:spTree>
    <p:extLst>
      <p:ext uri="{BB962C8B-B14F-4D97-AF65-F5344CB8AC3E}">
        <p14:creationId xmlns:p14="http://schemas.microsoft.com/office/powerpoint/2010/main" val="4012968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7" name="Footer Placeholder 6"/>
          <p:cNvSpPr>
            <a:spLocks noGrp="1"/>
          </p:cNvSpPr>
          <p:nvPr>
            <p:ph type="ftr" sz="quarter" idx="11"/>
          </p:nvPr>
        </p:nvSpPr>
        <p:spPr>
          <a:xfrm>
            <a:off x="838200" y="6356350"/>
            <a:ext cx="7315200" cy="365125"/>
          </a:xfrm>
        </p:spPr>
        <p:txBody>
          <a:bodyPr/>
          <a:lstStyle/>
          <a:p>
            <a:pPr algn="l"/>
            <a:r>
              <a:rPr lang="en-US"/>
              <a:t>Dept. of CSE, GAT                                                                                                                2021-22</a:t>
            </a:r>
            <a:endParaRPr lang="en-IN" dirty="0"/>
          </a:p>
        </p:txBody>
      </p:sp>
      <p:sp>
        <p:nvSpPr>
          <p:cNvPr id="8" name="Slide Number Placeholder 7"/>
          <p:cNvSpPr>
            <a:spLocks noGrp="1"/>
          </p:cNvSpPr>
          <p:nvPr>
            <p:ph type="sldNum" sz="quarter" idx="12"/>
          </p:nvPr>
        </p:nvSpPr>
        <p:spPr/>
        <p:txBody>
          <a:bodyPr/>
          <a:lstStyle/>
          <a:p>
            <a:fld id="{2663D2DC-5F12-406D-9BC7-0C4E2707489C}" type="slidenum">
              <a:rPr lang="en-IN" smtClean="0"/>
              <a:pPr/>
              <a:t>3</a:t>
            </a:fld>
            <a:endParaRPr lang="en-IN"/>
          </a:p>
        </p:txBody>
      </p:sp>
      <p:sp>
        <p:nvSpPr>
          <p:cNvPr id="9" name="Content Placeholder 2">
            <a:extLst>
              <a:ext uri="{FF2B5EF4-FFF2-40B4-BE49-F238E27FC236}">
                <a16:creationId xmlns:a16="http://schemas.microsoft.com/office/drawing/2014/main" id="{6DD07329-9AC5-4A6D-A70B-3629EED2DD9C}"/>
              </a:ext>
            </a:extLst>
          </p:cNvPr>
          <p:cNvSpPr txBox="1">
            <a:spLocks/>
          </p:cNvSpPr>
          <p:nvPr/>
        </p:nvSpPr>
        <p:spPr>
          <a:xfrm>
            <a:off x="838200" y="1379621"/>
            <a:ext cx="10515600" cy="49767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metropolitan cities, public transportation service plays a vital role in mobility of people, and it must introduce new routes more frequently due to the fast development of the city in terms of population growth and city size.</a:t>
            </a:r>
          </a:p>
          <a:p>
            <a:r>
              <a:rPr lang="en-US" dirty="0"/>
              <a:t>The non-revenue kilometers covered by the buses increases as depot and route starting/ending points are at different places. </a:t>
            </a:r>
          </a:p>
          <a:p>
            <a:r>
              <a:rPr lang="en-US" dirty="0"/>
              <a:t>It depends on the distance between depot and route starting point/ending point.</a:t>
            </a:r>
          </a:p>
          <a:p>
            <a:r>
              <a:rPr lang="en-US" dirty="0"/>
              <a:t>The dead kilometers not only results in revenue loss but also results in an increase in the operating cost because of the extra kilometers covered by buses.</a:t>
            </a:r>
          </a:p>
          <a:p>
            <a:endParaRPr lang="en-IN" dirty="0"/>
          </a:p>
        </p:txBody>
      </p:sp>
    </p:spTree>
    <p:extLst>
      <p:ext uri="{BB962C8B-B14F-4D97-AF65-F5344CB8AC3E}">
        <p14:creationId xmlns:p14="http://schemas.microsoft.com/office/powerpoint/2010/main" val="1676434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DA33A-AA16-4260-AB94-01129B02A725}"/>
              </a:ext>
            </a:extLst>
          </p:cNvPr>
          <p:cNvSpPr>
            <a:spLocks noGrp="1"/>
          </p:cNvSpPr>
          <p:nvPr>
            <p:ph type="title"/>
          </p:nvPr>
        </p:nvSpPr>
        <p:spPr/>
        <p:txBody>
          <a:bodyPr/>
          <a:lstStyle/>
          <a:p>
            <a:r>
              <a:rPr lang="en-IN" b="1" dirty="0"/>
              <a:t>Domain: Operation Research</a:t>
            </a:r>
          </a:p>
        </p:txBody>
      </p:sp>
      <p:sp>
        <p:nvSpPr>
          <p:cNvPr id="3" name="Content Placeholder 2">
            <a:extLst>
              <a:ext uri="{FF2B5EF4-FFF2-40B4-BE49-F238E27FC236}">
                <a16:creationId xmlns:a16="http://schemas.microsoft.com/office/drawing/2014/main" id="{E5B9FF20-4985-4160-9462-EB51C6989E6A}"/>
              </a:ext>
            </a:extLst>
          </p:cNvPr>
          <p:cNvSpPr>
            <a:spLocks noGrp="1"/>
          </p:cNvSpPr>
          <p:nvPr>
            <p:ph idx="1"/>
          </p:nvPr>
        </p:nvSpPr>
        <p:spPr>
          <a:xfrm>
            <a:off x="731921" y="1475874"/>
            <a:ext cx="10728158" cy="4880476"/>
          </a:xfrm>
        </p:spPr>
        <p:txBody>
          <a:bodyPr>
            <a:normAutofit/>
          </a:bodyPr>
          <a:lstStyle/>
          <a:p>
            <a:r>
              <a:rPr lang="en-US" b="1" i="0" dirty="0">
                <a:solidFill>
                  <a:srgbClr val="202225"/>
                </a:solidFill>
                <a:effectLst/>
                <a:latin typeface="Calibri (Body)"/>
              </a:rPr>
              <a:t>Operations research (O.R.)</a:t>
            </a:r>
            <a:r>
              <a:rPr lang="en-US" b="0" i="0" dirty="0">
                <a:solidFill>
                  <a:srgbClr val="202225"/>
                </a:solidFill>
                <a:effectLst/>
                <a:latin typeface="Calibri (Body)"/>
              </a:rPr>
              <a:t> is defined as the scientific process of transforming data into insights to making better decisions.</a:t>
            </a:r>
          </a:p>
          <a:p>
            <a:r>
              <a:rPr lang="en-US" dirty="0">
                <a:latin typeface="Calibri (Body)"/>
              </a:rPr>
              <a:t>Employing techniques from other mathematical sciences, such as </a:t>
            </a:r>
            <a:r>
              <a:rPr lang="en-US" b="1" dirty="0">
                <a:latin typeface="Calibri (Body)"/>
              </a:rPr>
              <a:t>modeling</a:t>
            </a:r>
            <a:r>
              <a:rPr lang="en-US" dirty="0">
                <a:latin typeface="Calibri (Body)"/>
              </a:rPr>
              <a:t>, </a:t>
            </a:r>
            <a:r>
              <a:rPr lang="en-US" b="1" dirty="0">
                <a:latin typeface="Calibri (Body)"/>
              </a:rPr>
              <a:t>statistics</a:t>
            </a:r>
            <a:r>
              <a:rPr lang="en-US" dirty="0">
                <a:latin typeface="Calibri (Body)"/>
              </a:rPr>
              <a:t>, and </a:t>
            </a:r>
            <a:r>
              <a:rPr lang="en-US" b="1" dirty="0">
                <a:latin typeface="Calibri (Body)"/>
              </a:rPr>
              <a:t>optimization</a:t>
            </a:r>
            <a:r>
              <a:rPr lang="en-US" dirty="0">
                <a:latin typeface="Calibri (Body)"/>
              </a:rPr>
              <a:t>, operations research arrives at optimal or near-optimal solutions to complex decision-making problems.</a:t>
            </a:r>
          </a:p>
          <a:p>
            <a:r>
              <a:rPr lang="en-US" b="0" i="0" dirty="0">
                <a:solidFill>
                  <a:srgbClr val="1D1D1F"/>
                </a:solidFill>
                <a:effectLst/>
                <a:latin typeface="Calibri (Body)"/>
              </a:rPr>
              <a:t>The transportation model is concerned with selecting the routes between supply and demand points in order to minimize costs of transportation subject to constraints of supply at any supply point and demand at any demand point.</a:t>
            </a:r>
            <a:endParaRPr lang="en-IN" dirty="0">
              <a:latin typeface="Calibri (Body)"/>
            </a:endParaRPr>
          </a:p>
        </p:txBody>
      </p:sp>
      <p:sp>
        <p:nvSpPr>
          <p:cNvPr id="4" name="Footer Placeholder 3">
            <a:extLst>
              <a:ext uri="{FF2B5EF4-FFF2-40B4-BE49-F238E27FC236}">
                <a16:creationId xmlns:a16="http://schemas.microsoft.com/office/drawing/2014/main" id="{281077E5-3635-482F-975D-91CD50A01414}"/>
              </a:ext>
            </a:extLst>
          </p:cNvPr>
          <p:cNvSpPr>
            <a:spLocks noGrp="1"/>
          </p:cNvSpPr>
          <p:nvPr>
            <p:ph type="ftr" sz="quarter" idx="11"/>
          </p:nvPr>
        </p:nvSpPr>
        <p:spPr>
          <a:xfrm>
            <a:off x="4038600" y="6310312"/>
            <a:ext cx="4114800" cy="365125"/>
          </a:xfrm>
        </p:spPr>
        <p:txBody>
          <a:bodyPr/>
          <a:lstStyle/>
          <a:p>
            <a:r>
              <a:rPr lang="en-US" dirty="0"/>
              <a:t>Dept. of CSE, GAT                                                                                                                2021-22</a:t>
            </a:r>
            <a:endParaRPr lang="en-IN" dirty="0"/>
          </a:p>
        </p:txBody>
      </p:sp>
      <p:sp>
        <p:nvSpPr>
          <p:cNvPr id="5" name="Slide Number Placeholder 4">
            <a:extLst>
              <a:ext uri="{FF2B5EF4-FFF2-40B4-BE49-F238E27FC236}">
                <a16:creationId xmlns:a16="http://schemas.microsoft.com/office/drawing/2014/main" id="{5BC73232-40D3-434F-9EE3-3EE763A173FD}"/>
              </a:ext>
            </a:extLst>
          </p:cNvPr>
          <p:cNvSpPr>
            <a:spLocks noGrp="1"/>
          </p:cNvSpPr>
          <p:nvPr>
            <p:ph type="sldNum" sz="quarter" idx="12"/>
          </p:nvPr>
        </p:nvSpPr>
        <p:spPr/>
        <p:txBody>
          <a:bodyPr/>
          <a:lstStyle/>
          <a:p>
            <a:fld id="{2663D2DC-5F12-406D-9BC7-0C4E2707489C}" type="slidenum">
              <a:rPr lang="en-IN" smtClean="0"/>
              <a:pPr/>
              <a:t>4</a:t>
            </a:fld>
            <a:endParaRPr lang="en-IN"/>
          </a:p>
        </p:txBody>
      </p:sp>
    </p:spTree>
    <p:extLst>
      <p:ext uri="{BB962C8B-B14F-4D97-AF65-F5344CB8AC3E}">
        <p14:creationId xmlns:p14="http://schemas.microsoft.com/office/powerpoint/2010/main" val="2535002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Literature Survey</a:t>
            </a:r>
          </a:p>
        </p:txBody>
      </p:sp>
      <p:graphicFrame>
        <p:nvGraphicFramePr>
          <p:cNvPr id="4" name="Content Placeholder 3"/>
          <p:cNvGraphicFramePr>
            <a:graphicFrameLocks noGrp="1"/>
          </p:cNvGraphicFramePr>
          <p:nvPr>
            <p:ph idx="1"/>
          </p:nvPr>
        </p:nvGraphicFramePr>
        <p:xfrm>
          <a:off x="388257" y="1390194"/>
          <a:ext cx="10604639" cy="4045964"/>
        </p:xfrm>
        <a:graphic>
          <a:graphicData uri="http://schemas.openxmlformats.org/drawingml/2006/table">
            <a:tbl>
              <a:tblPr firstRow="1" bandRow="1">
                <a:tableStyleId>{5C22544A-7EE6-4342-B048-85BDC9FD1C3A}</a:tableStyleId>
              </a:tblPr>
              <a:tblGrid>
                <a:gridCol w="2651160">
                  <a:extLst>
                    <a:ext uri="{9D8B030D-6E8A-4147-A177-3AD203B41FA5}">
                      <a16:colId xmlns:a16="http://schemas.microsoft.com/office/drawing/2014/main" val="20000"/>
                    </a:ext>
                  </a:extLst>
                </a:gridCol>
                <a:gridCol w="2959311">
                  <a:extLst>
                    <a:ext uri="{9D8B030D-6E8A-4147-A177-3AD203B41FA5}">
                      <a16:colId xmlns:a16="http://schemas.microsoft.com/office/drawing/2014/main" val="20001"/>
                    </a:ext>
                  </a:extLst>
                </a:gridCol>
                <a:gridCol w="2499936">
                  <a:extLst>
                    <a:ext uri="{9D8B030D-6E8A-4147-A177-3AD203B41FA5}">
                      <a16:colId xmlns:a16="http://schemas.microsoft.com/office/drawing/2014/main" val="20002"/>
                    </a:ext>
                  </a:extLst>
                </a:gridCol>
                <a:gridCol w="2494232">
                  <a:extLst>
                    <a:ext uri="{9D8B030D-6E8A-4147-A177-3AD203B41FA5}">
                      <a16:colId xmlns:a16="http://schemas.microsoft.com/office/drawing/2014/main" val="20003"/>
                    </a:ext>
                  </a:extLst>
                </a:gridCol>
              </a:tblGrid>
              <a:tr h="797411">
                <a:tc>
                  <a:txBody>
                    <a:bodyPr/>
                    <a:lstStyle/>
                    <a:p>
                      <a:r>
                        <a:rPr lang="en-IN" sz="2000" dirty="0"/>
                        <a:t>Title</a:t>
                      </a:r>
                      <a:r>
                        <a:rPr lang="en-IN" sz="2000" baseline="0" dirty="0"/>
                        <a:t> of the paper and year</a:t>
                      </a:r>
                      <a:endParaRPr lang="en-IN" sz="2000" dirty="0"/>
                    </a:p>
                  </a:txBody>
                  <a:tcPr/>
                </a:tc>
                <a:tc>
                  <a:txBody>
                    <a:bodyPr/>
                    <a:lstStyle/>
                    <a:p>
                      <a:r>
                        <a:rPr lang="en-IN" sz="2000" dirty="0"/>
                        <a:t>Methodology</a:t>
                      </a:r>
                      <a:r>
                        <a:rPr lang="en-IN" sz="2000" baseline="0" dirty="0"/>
                        <a:t> </a:t>
                      </a:r>
                      <a:endParaRPr lang="en-IN" sz="2000" dirty="0"/>
                    </a:p>
                  </a:txBody>
                  <a:tcPr/>
                </a:tc>
                <a:tc>
                  <a:txBody>
                    <a:bodyPr/>
                    <a:lstStyle/>
                    <a:p>
                      <a:r>
                        <a:rPr lang="en-IN" sz="2000" dirty="0"/>
                        <a:t>Advantages </a:t>
                      </a:r>
                    </a:p>
                  </a:txBody>
                  <a:tcPr/>
                </a:tc>
                <a:tc>
                  <a:txBody>
                    <a:bodyPr/>
                    <a:lstStyle/>
                    <a:p>
                      <a:r>
                        <a:rPr lang="en-IN" sz="2000" dirty="0"/>
                        <a:t>Disadvantages</a:t>
                      </a:r>
                    </a:p>
                  </a:txBody>
                  <a:tcPr/>
                </a:tc>
                <a:extLst>
                  <a:ext uri="{0D108BD9-81ED-4DB2-BD59-A6C34878D82A}">
                    <a16:rowId xmlns:a16="http://schemas.microsoft.com/office/drawing/2014/main" val="10000"/>
                  </a:ext>
                </a:extLst>
              </a:tr>
              <a:tr h="1757742">
                <a:tc>
                  <a:txBody>
                    <a:bodyPr/>
                    <a:lstStyle/>
                    <a:p>
                      <a:r>
                        <a:rPr lang="en-IN" sz="2000" dirty="0"/>
                        <a:t>Optimization of bus allocation to depots</a:t>
                      </a:r>
                    </a:p>
                    <a:p>
                      <a:r>
                        <a:rPr lang="en-IN" sz="2000" dirty="0"/>
                        <a:t>2015</a:t>
                      </a:r>
                    </a:p>
                  </a:txBody>
                  <a:tcPr/>
                </a:tc>
                <a:tc>
                  <a:txBody>
                    <a:bodyPr/>
                    <a:lstStyle/>
                    <a:p>
                      <a:r>
                        <a:rPr lang="en-IN" sz="2000" dirty="0"/>
                        <a:t>Mathematical model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t>Considers</a:t>
                      </a:r>
                      <a:r>
                        <a:rPr lang="en-IN" sz="2000" baseline="0" dirty="0"/>
                        <a:t> real world parameters and situations</a:t>
                      </a:r>
                      <a:endParaRPr lang="en-IN"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t>Can be optimised.</a:t>
                      </a:r>
                    </a:p>
                    <a:p>
                      <a:endParaRPr lang="en-IN" sz="2000" dirty="0"/>
                    </a:p>
                    <a:p>
                      <a:endParaRPr lang="en-IN" sz="2000" dirty="0"/>
                    </a:p>
                    <a:p>
                      <a:endParaRPr lang="en-IN" sz="2000" dirty="0"/>
                    </a:p>
                  </a:txBody>
                  <a:tcPr/>
                </a:tc>
                <a:extLst>
                  <a:ext uri="{0D108BD9-81ED-4DB2-BD59-A6C34878D82A}">
                    <a16:rowId xmlns:a16="http://schemas.microsoft.com/office/drawing/2014/main" val="10001"/>
                  </a:ext>
                </a:extLst>
              </a:tr>
              <a:tr h="1490811">
                <a:tc>
                  <a:txBody>
                    <a:bodyPr/>
                    <a:lstStyle/>
                    <a:p>
                      <a:r>
                        <a:rPr lang="en-IN" sz="2000" dirty="0"/>
                        <a:t>Roadmap for improving city</a:t>
                      </a:r>
                      <a:r>
                        <a:rPr lang="en-IN" sz="2000" baseline="0" dirty="0"/>
                        <a:t> bus systems in India</a:t>
                      </a:r>
                    </a:p>
                    <a:p>
                      <a:r>
                        <a:rPr lang="en-IN" sz="2000" baseline="0" dirty="0"/>
                        <a:t>2016</a:t>
                      </a:r>
                      <a:endParaRPr lang="en-IN" sz="2000" dirty="0"/>
                    </a:p>
                  </a:txBody>
                  <a:tcPr/>
                </a:tc>
                <a:tc>
                  <a:txBody>
                    <a:bodyPr/>
                    <a:lstStyle/>
                    <a:p>
                      <a:r>
                        <a:rPr lang="en-IN" sz="2000" dirty="0"/>
                        <a:t>Improving operational Process,</a:t>
                      </a:r>
                    </a:p>
                    <a:p>
                      <a:r>
                        <a:rPr lang="en-IN" sz="2000" dirty="0"/>
                        <a:t>Bus</a:t>
                      </a:r>
                      <a:r>
                        <a:rPr lang="en-IN" sz="2000" baseline="0" dirty="0"/>
                        <a:t> route planning and modifications</a:t>
                      </a:r>
                      <a:endParaRPr lang="en-IN" sz="2000" dirty="0"/>
                    </a:p>
                  </a:txBody>
                  <a:tcPr/>
                </a:tc>
                <a:tc>
                  <a:txBody>
                    <a:bodyPr/>
                    <a:lstStyle/>
                    <a:p>
                      <a:r>
                        <a:rPr lang="en-IN" sz="2000" dirty="0"/>
                        <a:t>Provided better proposals,</a:t>
                      </a:r>
                    </a:p>
                    <a:p>
                      <a:r>
                        <a:rPr lang="en-IN" sz="2000" dirty="0"/>
                        <a:t>Better tools and ideas for planning</a:t>
                      </a:r>
                    </a:p>
                  </a:txBody>
                  <a:tcPr/>
                </a:tc>
                <a:tc>
                  <a:txBody>
                    <a:bodyPr/>
                    <a:lstStyle/>
                    <a:p>
                      <a:r>
                        <a:rPr lang="en-IN" sz="2000" dirty="0"/>
                        <a:t>Only analysis and proposals are given,</a:t>
                      </a:r>
                    </a:p>
                    <a:p>
                      <a:r>
                        <a:rPr lang="en-IN" sz="2000" dirty="0"/>
                        <a:t>Specific solution is not provided</a:t>
                      </a:r>
                    </a:p>
                  </a:txBody>
                  <a:tcPr/>
                </a:tc>
                <a:extLst>
                  <a:ext uri="{0D108BD9-81ED-4DB2-BD59-A6C34878D82A}">
                    <a16:rowId xmlns:a16="http://schemas.microsoft.com/office/drawing/2014/main" val="10006"/>
                  </a:ext>
                </a:extLst>
              </a:tr>
            </a:tbl>
          </a:graphicData>
        </a:graphic>
      </p:graphicFrame>
      <p:sp>
        <p:nvSpPr>
          <p:cNvPr id="8" name="Footer Placeholder 7"/>
          <p:cNvSpPr>
            <a:spLocks noGrp="1"/>
          </p:cNvSpPr>
          <p:nvPr>
            <p:ph type="ftr" sz="quarter" idx="11"/>
          </p:nvPr>
        </p:nvSpPr>
        <p:spPr/>
        <p:txBody>
          <a:bodyPr/>
          <a:lstStyle/>
          <a:p>
            <a:pPr algn="l"/>
            <a:r>
              <a:rPr lang="en-US"/>
              <a:t>Dept. of CSE, GAT</a:t>
            </a:r>
            <a:endParaRPr lang="en-IN" dirty="0"/>
          </a:p>
        </p:txBody>
      </p:sp>
      <p:sp>
        <p:nvSpPr>
          <p:cNvPr id="9" name="Slide Number Placeholder 8"/>
          <p:cNvSpPr>
            <a:spLocks noGrp="1"/>
          </p:cNvSpPr>
          <p:nvPr>
            <p:ph type="sldNum" sz="quarter" idx="12"/>
          </p:nvPr>
        </p:nvSpPr>
        <p:spPr/>
        <p:txBody>
          <a:bodyPr/>
          <a:lstStyle/>
          <a:p>
            <a:fld id="{2663D2DC-5F12-406D-9BC7-0C4E2707489C}" type="slidenum">
              <a:rPr lang="en-IN" smtClean="0"/>
              <a:pPr/>
              <a:t>5</a:t>
            </a:fld>
            <a:endParaRPr lang="en-IN"/>
          </a:p>
        </p:txBody>
      </p:sp>
    </p:spTree>
    <p:extLst>
      <p:ext uri="{BB962C8B-B14F-4D97-AF65-F5344CB8AC3E}">
        <p14:creationId xmlns:p14="http://schemas.microsoft.com/office/powerpoint/2010/main" val="2010760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a:t>
            </a:r>
          </a:p>
        </p:txBody>
      </p:sp>
      <p:sp>
        <p:nvSpPr>
          <p:cNvPr id="4" name="Footer Placeholder 3"/>
          <p:cNvSpPr>
            <a:spLocks noGrp="1"/>
          </p:cNvSpPr>
          <p:nvPr>
            <p:ph type="ftr" sz="quarter" idx="11"/>
          </p:nvPr>
        </p:nvSpPr>
        <p:spPr>
          <a:xfrm>
            <a:off x="838200" y="6356350"/>
            <a:ext cx="7315200" cy="365125"/>
          </a:xfrm>
        </p:spPr>
        <p:txBody>
          <a:bodyPr/>
          <a:lstStyle/>
          <a:p>
            <a:pPr algn="l"/>
            <a:r>
              <a:rPr lang="en-US"/>
              <a:t>Dept. of CSE, GAT                                                                                                                2021-22</a:t>
            </a:r>
            <a:endParaRPr lang="en-IN" dirty="0"/>
          </a:p>
        </p:txBody>
      </p:sp>
      <p:sp>
        <p:nvSpPr>
          <p:cNvPr id="7" name="Slide Number Placeholder 6"/>
          <p:cNvSpPr>
            <a:spLocks noGrp="1"/>
          </p:cNvSpPr>
          <p:nvPr>
            <p:ph type="sldNum" sz="quarter" idx="12"/>
          </p:nvPr>
        </p:nvSpPr>
        <p:spPr/>
        <p:txBody>
          <a:bodyPr/>
          <a:lstStyle/>
          <a:p>
            <a:fld id="{2663D2DC-5F12-406D-9BC7-0C4E2707489C}" type="slidenum">
              <a:rPr lang="en-IN" smtClean="0"/>
              <a:pPr/>
              <a:t>6</a:t>
            </a:fld>
            <a:endParaRPr lang="en-IN"/>
          </a:p>
        </p:txBody>
      </p:sp>
      <p:sp>
        <p:nvSpPr>
          <p:cNvPr id="8" name="Content Placeholder 2">
            <a:extLst>
              <a:ext uri="{FF2B5EF4-FFF2-40B4-BE49-F238E27FC236}">
                <a16:creationId xmlns:a16="http://schemas.microsoft.com/office/drawing/2014/main" id="{AB3DF80B-5D55-4C53-B805-6621E4B54BBE}"/>
              </a:ext>
            </a:extLst>
          </p:cNvPr>
          <p:cNvSpPr>
            <a:spLocks noGrp="1"/>
          </p:cNvSpPr>
          <p:nvPr>
            <p:ph idx="1"/>
          </p:nvPr>
        </p:nvSpPr>
        <p:spPr>
          <a:xfrm>
            <a:off x="838200" y="1520825"/>
            <a:ext cx="10515600" cy="4351338"/>
          </a:xfrm>
        </p:spPr>
        <p:txBody>
          <a:bodyPr>
            <a:normAutofit/>
          </a:bodyPr>
          <a:lstStyle/>
          <a:p>
            <a:pPr algn="just"/>
            <a:r>
              <a:rPr lang="en-IN" sz="3200" dirty="0"/>
              <a:t>Develop algorithms for Initial Basic Feasible solution (IBFS).</a:t>
            </a:r>
          </a:p>
          <a:p>
            <a:pPr algn="just"/>
            <a:r>
              <a:rPr lang="en-IN" sz="3200" dirty="0"/>
              <a:t>Use transportation model to find best allocation of buses.</a:t>
            </a:r>
          </a:p>
          <a:p>
            <a:pPr algn="just"/>
            <a:r>
              <a:rPr lang="en-IN" sz="3200" dirty="0"/>
              <a:t>Develop an GUI application to allocate buses to depots in an optimal way, reducing dead mileage.</a:t>
            </a:r>
          </a:p>
        </p:txBody>
      </p:sp>
    </p:spTree>
    <p:extLst>
      <p:ext uri="{BB962C8B-B14F-4D97-AF65-F5344CB8AC3E}">
        <p14:creationId xmlns:p14="http://schemas.microsoft.com/office/powerpoint/2010/main" val="3579484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lstStyle/>
          <a:p>
            <a:r>
              <a:rPr lang="en-IN" dirty="0"/>
              <a:t>Present BMTC buses to depot allocation are not systematic, allocated only through word of mouth, which is inefficient since the dead-mileage is not taken into consideration, and no software to maintain and schedule busses to depots .</a:t>
            </a:r>
          </a:p>
          <a:p>
            <a:pPr marL="0" indent="0">
              <a:buNone/>
            </a:pPr>
            <a:endParaRPr lang="en-IN" dirty="0"/>
          </a:p>
        </p:txBody>
      </p:sp>
      <p:sp>
        <p:nvSpPr>
          <p:cNvPr id="4" name="Footer Placeholder 3"/>
          <p:cNvSpPr>
            <a:spLocks noGrp="1"/>
          </p:cNvSpPr>
          <p:nvPr>
            <p:ph type="ftr" sz="quarter" idx="11"/>
          </p:nvPr>
        </p:nvSpPr>
        <p:spPr>
          <a:xfrm>
            <a:off x="838200" y="6356350"/>
            <a:ext cx="7315200" cy="365125"/>
          </a:xfrm>
        </p:spPr>
        <p:txBody>
          <a:bodyPr/>
          <a:lstStyle/>
          <a:p>
            <a:r>
              <a:rPr lang="en-US"/>
              <a:t>Dept. of CSE, GAT                                                                                                                2021-22</a:t>
            </a:r>
            <a:endParaRPr lang="en-IN" dirty="0"/>
          </a:p>
        </p:txBody>
      </p:sp>
      <p:sp>
        <p:nvSpPr>
          <p:cNvPr id="7" name="Slide Number Placeholder 6"/>
          <p:cNvSpPr>
            <a:spLocks noGrp="1"/>
          </p:cNvSpPr>
          <p:nvPr>
            <p:ph type="sldNum" sz="quarter" idx="12"/>
          </p:nvPr>
        </p:nvSpPr>
        <p:spPr/>
        <p:txBody>
          <a:bodyPr/>
          <a:lstStyle/>
          <a:p>
            <a:fld id="{2663D2DC-5F12-406D-9BC7-0C4E2707489C}" type="slidenum">
              <a:rPr lang="en-IN" smtClean="0"/>
              <a:pPr/>
              <a:t>7</a:t>
            </a:fld>
            <a:endParaRPr lang="en-IN"/>
          </a:p>
        </p:txBody>
      </p:sp>
    </p:spTree>
    <p:extLst>
      <p:ext uri="{BB962C8B-B14F-4D97-AF65-F5344CB8AC3E}">
        <p14:creationId xmlns:p14="http://schemas.microsoft.com/office/powerpoint/2010/main" val="3913845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Requirements Specification</a:t>
            </a:r>
          </a:p>
        </p:txBody>
      </p:sp>
      <p:sp>
        <p:nvSpPr>
          <p:cNvPr id="3" name="Content Placeholder 2"/>
          <p:cNvSpPr>
            <a:spLocks noGrp="1"/>
          </p:cNvSpPr>
          <p:nvPr>
            <p:ph idx="1"/>
          </p:nvPr>
        </p:nvSpPr>
        <p:spPr/>
        <p:txBody>
          <a:bodyPr>
            <a:normAutofit fontScale="85000" lnSpcReduction="20000"/>
          </a:bodyPr>
          <a:lstStyle/>
          <a:p>
            <a:r>
              <a:rPr lang="en-US" b="1" dirty="0"/>
              <a:t>Minimum Hardware Requirement specification</a:t>
            </a:r>
            <a:r>
              <a:rPr lang="en-US" dirty="0"/>
              <a:t>:</a:t>
            </a:r>
          </a:p>
          <a:p>
            <a:pPr lvl="0"/>
            <a:r>
              <a:rPr lang="en-IN" i="1" dirty="0"/>
              <a:t>System		: 	Intel i3.</a:t>
            </a:r>
            <a:endParaRPr lang="en-US" dirty="0"/>
          </a:p>
          <a:p>
            <a:pPr lvl="0"/>
            <a:r>
              <a:rPr lang="en-IN" i="1" dirty="0"/>
              <a:t>Hard Disk 		: 	120 GB.</a:t>
            </a:r>
            <a:endParaRPr lang="en-US" dirty="0"/>
          </a:p>
          <a:p>
            <a:pPr lvl="0"/>
            <a:r>
              <a:rPr lang="en-IN" i="1" dirty="0"/>
              <a:t>Monitor		: 	15’’ LED</a:t>
            </a:r>
            <a:endParaRPr lang="en-US" dirty="0"/>
          </a:p>
          <a:p>
            <a:pPr lvl="0"/>
            <a:r>
              <a:rPr lang="en-IN" i="1" dirty="0"/>
              <a:t>Input Devices	: 	Keyboard, Mouse</a:t>
            </a:r>
            <a:endParaRPr lang="en-US" dirty="0"/>
          </a:p>
          <a:p>
            <a:pPr lvl="0"/>
            <a:r>
              <a:rPr lang="en-IN" i="1" dirty="0"/>
              <a:t>Ram			:	4 GB</a:t>
            </a:r>
            <a:r>
              <a:rPr lang="en-IN" b="1" i="1" dirty="0"/>
              <a:t> </a:t>
            </a:r>
            <a:endParaRPr lang="en-US" dirty="0"/>
          </a:p>
          <a:p>
            <a:r>
              <a:rPr lang="en-IN" b="1" dirty="0"/>
              <a:t>Minimum Software Requirement Specification</a:t>
            </a:r>
            <a:r>
              <a:rPr lang="en-IN" dirty="0"/>
              <a:t>:</a:t>
            </a:r>
            <a:endParaRPr lang="en-US" dirty="0"/>
          </a:p>
          <a:p>
            <a:pPr lvl="0"/>
            <a:r>
              <a:rPr lang="en-IN" i="1" dirty="0"/>
              <a:t>Operating system 	: 	Windows 7 64-bit.</a:t>
            </a:r>
            <a:endParaRPr lang="en-US" dirty="0"/>
          </a:p>
          <a:p>
            <a:pPr lvl="0"/>
            <a:r>
              <a:rPr lang="en-IN" i="1" dirty="0"/>
              <a:t>Coding Language	:	PYTHON 3.8</a:t>
            </a:r>
            <a:endParaRPr lang="en-US" dirty="0"/>
          </a:p>
          <a:p>
            <a:pPr lvl="0"/>
            <a:r>
              <a:rPr lang="en-IN" i="1" dirty="0"/>
              <a:t>Tools			:	Visual Studio Code</a:t>
            </a:r>
            <a:endParaRPr lang="en-US" dirty="0"/>
          </a:p>
          <a:p>
            <a:pPr lvl="0"/>
            <a:r>
              <a:rPr lang="en-IN" i="1" dirty="0"/>
              <a:t>Frontend		:	Python </a:t>
            </a:r>
            <a:r>
              <a:rPr lang="en-IN" i="1" dirty="0" err="1"/>
              <a:t>Tkinter</a:t>
            </a:r>
            <a:endParaRPr lang="en-US" dirty="0"/>
          </a:p>
        </p:txBody>
      </p:sp>
      <p:sp>
        <p:nvSpPr>
          <p:cNvPr id="4" name="Footer Placeholder 3"/>
          <p:cNvSpPr>
            <a:spLocks noGrp="1"/>
          </p:cNvSpPr>
          <p:nvPr>
            <p:ph type="ftr" sz="quarter" idx="11"/>
          </p:nvPr>
        </p:nvSpPr>
        <p:spPr>
          <a:xfrm>
            <a:off x="838200" y="6356350"/>
            <a:ext cx="7315200" cy="365125"/>
          </a:xfrm>
        </p:spPr>
        <p:txBody>
          <a:bodyPr/>
          <a:lstStyle/>
          <a:p>
            <a:pPr algn="l"/>
            <a:r>
              <a:rPr lang="en-US"/>
              <a:t>Dept. of CSE, GAT</a:t>
            </a:r>
            <a:endParaRPr lang="en-IN" dirty="0"/>
          </a:p>
        </p:txBody>
      </p:sp>
      <p:sp>
        <p:nvSpPr>
          <p:cNvPr id="7" name="Slide Number Placeholder 6"/>
          <p:cNvSpPr>
            <a:spLocks noGrp="1"/>
          </p:cNvSpPr>
          <p:nvPr>
            <p:ph type="sldNum" sz="quarter" idx="12"/>
          </p:nvPr>
        </p:nvSpPr>
        <p:spPr/>
        <p:txBody>
          <a:bodyPr/>
          <a:lstStyle/>
          <a:p>
            <a:fld id="{2663D2DC-5F12-406D-9BC7-0C4E2707489C}" type="slidenum">
              <a:rPr lang="en-IN" smtClean="0"/>
              <a:pPr/>
              <a:t>8</a:t>
            </a:fld>
            <a:endParaRPr lang="en-IN"/>
          </a:p>
        </p:txBody>
      </p:sp>
    </p:spTree>
    <p:extLst>
      <p:ext uri="{BB962C8B-B14F-4D97-AF65-F5344CB8AC3E}">
        <p14:creationId xmlns:p14="http://schemas.microsoft.com/office/powerpoint/2010/main" val="2219630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31B0DA52-C490-457E-B1C3-EFAD747385F1}"/>
              </a:ext>
            </a:extLst>
          </p:cNvPr>
          <p:cNvSpPr>
            <a:spLocks noGrp="1"/>
          </p:cNvSpPr>
          <p:nvPr>
            <p:ph type="title"/>
          </p:nvPr>
        </p:nvSpPr>
        <p:spPr>
          <a:xfrm>
            <a:off x="838200" y="307338"/>
            <a:ext cx="10515600" cy="1325563"/>
          </a:xfrm>
        </p:spPr>
        <p:txBody>
          <a:bodyPr/>
          <a:lstStyle/>
          <a:p>
            <a:r>
              <a:rPr lang="en-IN" altLang="en-US" dirty="0"/>
              <a:t>System Design</a:t>
            </a:r>
          </a:p>
        </p:txBody>
      </p:sp>
      <p:sp>
        <p:nvSpPr>
          <p:cNvPr id="8" name="Slide Number Placeholder 7">
            <a:extLst>
              <a:ext uri="{FF2B5EF4-FFF2-40B4-BE49-F238E27FC236}">
                <a16:creationId xmlns:a16="http://schemas.microsoft.com/office/drawing/2014/main" id="{8E84DF96-8F23-4C33-B2DB-22041926D741}"/>
              </a:ext>
            </a:extLst>
          </p:cNvPr>
          <p:cNvSpPr>
            <a:spLocks noGrp="1"/>
          </p:cNvSpPr>
          <p:nvPr>
            <p:ph type="sldNum" sz="quarter" idx="11"/>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C10A70D1-B0A5-47B6-9555-83E267891370}" type="slidenum">
              <a:rPr lang="en-IN" altLang="en-US">
                <a:solidFill>
                  <a:srgbClr val="898989"/>
                </a:solidFill>
              </a:rPr>
              <a:pPr/>
              <a:t>9</a:t>
            </a:fld>
            <a:endParaRPr lang="en-IN" altLang="en-US">
              <a:solidFill>
                <a:srgbClr val="898989"/>
              </a:solidFill>
            </a:endParaRPr>
          </a:p>
        </p:txBody>
      </p:sp>
      <p:sp>
        <p:nvSpPr>
          <p:cNvPr id="9" name="Footer Placeholder 8">
            <a:extLst>
              <a:ext uri="{FF2B5EF4-FFF2-40B4-BE49-F238E27FC236}">
                <a16:creationId xmlns:a16="http://schemas.microsoft.com/office/drawing/2014/main" id="{4F07B2A9-7E37-459D-B6CA-3EE221E02532}"/>
              </a:ext>
            </a:extLst>
          </p:cNvPr>
          <p:cNvSpPr>
            <a:spLocks noGrp="1"/>
          </p:cNvSpPr>
          <p:nvPr>
            <p:ph type="ftr" sz="quarter" idx="10"/>
          </p:nvPr>
        </p:nvSpPr>
        <p:spPr/>
        <p:txBody>
          <a:bodyPr/>
          <a:lstStyle/>
          <a:p>
            <a:pPr>
              <a:defRPr/>
            </a:pPr>
            <a:r>
              <a:rPr lang="en-US"/>
              <a:t>Dept of CSE,GAT                     2020-21                                                                                                           </a:t>
            </a:r>
            <a:endParaRPr lang="en-IN" dirty="0"/>
          </a:p>
        </p:txBody>
      </p:sp>
      <p:sp>
        <p:nvSpPr>
          <p:cNvPr id="6" name="Rectangle: Rounded Corners 5">
            <a:extLst>
              <a:ext uri="{FF2B5EF4-FFF2-40B4-BE49-F238E27FC236}">
                <a16:creationId xmlns:a16="http://schemas.microsoft.com/office/drawing/2014/main" id="{B843FAF9-F026-4583-804D-3D13B75AEF0D}"/>
              </a:ext>
            </a:extLst>
          </p:cNvPr>
          <p:cNvSpPr/>
          <p:nvPr/>
        </p:nvSpPr>
        <p:spPr>
          <a:xfrm>
            <a:off x="3359499" y="1550011"/>
            <a:ext cx="5194997" cy="35571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p>
        </p:txBody>
      </p:sp>
      <p:sp>
        <p:nvSpPr>
          <p:cNvPr id="7" name="Rectangle 6">
            <a:extLst>
              <a:ext uri="{FF2B5EF4-FFF2-40B4-BE49-F238E27FC236}">
                <a16:creationId xmlns:a16="http://schemas.microsoft.com/office/drawing/2014/main" id="{909A5070-294C-44A0-A264-26A2BB655865}"/>
              </a:ext>
            </a:extLst>
          </p:cNvPr>
          <p:cNvSpPr/>
          <p:nvPr/>
        </p:nvSpPr>
        <p:spPr>
          <a:xfrm>
            <a:off x="727668" y="2904030"/>
            <a:ext cx="1617785" cy="849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Input Data</a:t>
            </a:r>
          </a:p>
          <a:p>
            <a:pPr algn="ctr"/>
            <a:r>
              <a:rPr lang="en-IN" dirty="0"/>
              <a:t>(.xlsx file)</a:t>
            </a:r>
          </a:p>
        </p:txBody>
      </p:sp>
      <p:cxnSp>
        <p:nvCxnSpPr>
          <p:cNvPr id="10" name="Straight Arrow Connector 9">
            <a:extLst>
              <a:ext uri="{FF2B5EF4-FFF2-40B4-BE49-F238E27FC236}">
                <a16:creationId xmlns:a16="http://schemas.microsoft.com/office/drawing/2014/main" id="{8CEE81CF-488E-4F9E-B38B-D6B729C9804E}"/>
              </a:ext>
            </a:extLst>
          </p:cNvPr>
          <p:cNvCxnSpPr>
            <a:cxnSpLocks/>
            <a:stCxn id="7" idx="3"/>
            <a:endCxn id="6" idx="1"/>
          </p:cNvCxnSpPr>
          <p:nvPr/>
        </p:nvCxnSpPr>
        <p:spPr>
          <a:xfrm flipV="1">
            <a:off x="2345453" y="3328570"/>
            <a:ext cx="1014046" cy="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8178A406-1597-43CC-9820-2316065F82E7}"/>
              </a:ext>
            </a:extLst>
          </p:cNvPr>
          <p:cNvSpPr txBox="1"/>
          <p:nvPr/>
        </p:nvSpPr>
        <p:spPr>
          <a:xfrm>
            <a:off x="2416629" y="2959241"/>
            <a:ext cx="1245996" cy="369332"/>
          </a:xfrm>
          <a:prstGeom prst="rect">
            <a:avLst/>
          </a:prstGeom>
          <a:noFill/>
        </p:spPr>
        <p:txBody>
          <a:bodyPr wrap="square" rtlCol="0">
            <a:spAutoFit/>
          </a:bodyPr>
          <a:lstStyle/>
          <a:p>
            <a:r>
              <a:rPr lang="en-IN" dirty="0"/>
              <a:t>Upload</a:t>
            </a:r>
          </a:p>
        </p:txBody>
      </p:sp>
      <p:cxnSp>
        <p:nvCxnSpPr>
          <p:cNvPr id="12" name="Straight Arrow Connector 11">
            <a:extLst>
              <a:ext uri="{FF2B5EF4-FFF2-40B4-BE49-F238E27FC236}">
                <a16:creationId xmlns:a16="http://schemas.microsoft.com/office/drawing/2014/main" id="{9F42721D-BA90-4A2A-8685-4C0C60D36FF0}"/>
              </a:ext>
            </a:extLst>
          </p:cNvPr>
          <p:cNvCxnSpPr>
            <a:cxnSpLocks/>
            <a:stCxn id="6" idx="3"/>
            <a:endCxn id="13" idx="2"/>
          </p:cNvCxnSpPr>
          <p:nvPr/>
        </p:nvCxnSpPr>
        <p:spPr>
          <a:xfrm>
            <a:off x="8554496" y="3328570"/>
            <a:ext cx="923612" cy="246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3" name="Rectangle: Diagonal Corners Rounded 12">
            <a:extLst>
              <a:ext uri="{FF2B5EF4-FFF2-40B4-BE49-F238E27FC236}">
                <a16:creationId xmlns:a16="http://schemas.microsoft.com/office/drawing/2014/main" id="{C1E8034F-A0F4-4AAB-A640-31F0AD05C2F5}"/>
              </a:ext>
            </a:extLst>
          </p:cNvPr>
          <p:cNvSpPr/>
          <p:nvPr/>
        </p:nvSpPr>
        <p:spPr>
          <a:xfrm>
            <a:off x="9478108" y="2920293"/>
            <a:ext cx="2324519" cy="821474"/>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Optimal Bus to Depot allocation data</a:t>
            </a:r>
          </a:p>
        </p:txBody>
      </p:sp>
      <p:sp>
        <p:nvSpPr>
          <p:cNvPr id="14" name="TextBox 13">
            <a:extLst>
              <a:ext uri="{FF2B5EF4-FFF2-40B4-BE49-F238E27FC236}">
                <a16:creationId xmlns:a16="http://schemas.microsoft.com/office/drawing/2014/main" id="{AE5C6D90-00A0-46BA-A356-48F0F3BEABE2}"/>
              </a:ext>
            </a:extLst>
          </p:cNvPr>
          <p:cNvSpPr txBox="1"/>
          <p:nvPr/>
        </p:nvSpPr>
        <p:spPr>
          <a:xfrm>
            <a:off x="8554496" y="2959241"/>
            <a:ext cx="1245996" cy="369332"/>
          </a:xfrm>
          <a:prstGeom prst="rect">
            <a:avLst/>
          </a:prstGeom>
          <a:noFill/>
        </p:spPr>
        <p:txBody>
          <a:bodyPr wrap="square" rtlCol="0">
            <a:spAutoFit/>
          </a:bodyPr>
          <a:lstStyle/>
          <a:p>
            <a:r>
              <a:rPr lang="en-IN" dirty="0"/>
              <a:t>Output</a:t>
            </a:r>
          </a:p>
        </p:txBody>
      </p:sp>
      <p:sp>
        <p:nvSpPr>
          <p:cNvPr id="15" name="Rectangle: Rounded Corners 14">
            <a:extLst>
              <a:ext uri="{FF2B5EF4-FFF2-40B4-BE49-F238E27FC236}">
                <a16:creationId xmlns:a16="http://schemas.microsoft.com/office/drawing/2014/main" id="{BA7B6C7A-20A4-429F-84A3-F68DB42C1004}"/>
              </a:ext>
            </a:extLst>
          </p:cNvPr>
          <p:cNvSpPr/>
          <p:nvPr/>
        </p:nvSpPr>
        <p:spPr>
          <a:xfrm>
            <a:off x="3820258" y="2222648"/>
            <a:ext cx="1943936" cy="2211848"/>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Find Initial Basic Feasible Solution (IBFS)</a:t>
            </a:r>
          </a:p>
        </p:txBody>
      </p:sp>
      <p:sp>
        <p:nvSpPr>
          <p:cNvPr id="16" name="Rectangle: Rounded Corners 15">
            <a:extLst>
              <a:ext uri="{FF2B5EF4-FFF2-40B4-BE49-F238E27FC236}">
                <a16:creationId xmlns:a16="http://schemas.microsoft.com/office/drawing/2014/main" id="{C2EAA7B4-3D72-4D0E-BD08-2DD08AD22DDA}"/>
              </a:ext>
            </a:extLst>
          </p:cNvPr>
          <p:cNvSpPr/>
          <p:nvPr/>
        </p:nvSpPr>
        <p:spPr>
          <a:xfrm>
            <a:off x="6233748" y="2222647"/>
            <a:ext cx="1943936" cy="2211849"/>
          </a:xfrm>
          <a:prstGeom prst="round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Optimization</a:t>
            </a:r>
          </a:p>
        </p:txBody>
      </p:sp>
      <p:sp>
        <p:nvSpPr>
          <p:cNvPr id="17" name="Arrow: Curved Up 16">
            <a:extLst>
              <a:ext uri="{FF2B5EF4-FFF2-40B4-BE49-F238E27FC236}">
                <a16:creationId xmlns:a16="http://schemas.microsoft.com/office/drawing/2014/main" id="{1B046FC3-EB9E-4383-A460-CBE7120E35F1}"/>
              </a:ext>
            </a:extLst>
          </p:cNvPr>
          <p:cNvSpPr/>
          <p:nvPr/>
        </p:nvSpPr>
        <p:spPr>
          <a:xfrm rot="10800000">
            <a:off x="6766968" y="1754344"/>
            <a:ext cx="877496" cy="468303"/>
          </a:xfrm>
          <a:prstGeom prst="curved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8" name="Arrow: Right 17">
            <a:extLst>
              <a:ext uri="{FF2B5EF4-FFF2-40B4-BE49-F238E27FC236}">
                <a16:creationId xmlns:a16="http://schemas.microsoft.com/office/drawing/2014/main" id="{06847E04-DCB0-4275-942C-1D8CD813B3D8}"/>
              </a:ext>
            </a:extLst>
          </p:cNvPr>
          <p:cNvSpPr/>
          <p:nvPr/>
        </p:nvSpPr>
        <p:spPr>
          <a:xfrm>
            <a:off x="5778218" y="3141143"/>
            <a:ext cx="474995" cy="37485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7AD51F0F-7367-42B1-87F4-0E4954625459}"/>
              </a:ext>
            </a:extLst>
          </p:cNvPr>
          <p:cNvSpPr/>
          <p:nvPr/>
        </p:nvSpPr>
        <p:spPr>
          <a:xfrm>
            <a:off x="429149" y="4165147"/>
            <a:ext cx="2214822" cy="17558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Depots information, </a:t>
            </a:r>
          </a:p>
          <a:p>
            <a:pPr algn="ctr"/>
            <a:r>
              <a:rPr lang="en-IN" dirty="0"/>
              <a:t>Buses information, and cost/distance between the bus and the depot</a:t>
            </a:r>
          </a:p>
        </p:txBody>
      </p:sp>
      <p:sp>
        <p:nvSpPr>
          <p:cNvPr id="20" name="Rectangle 19">
            <a:extLst>
              <a:ext uri="{FF2B5EF4-FFF2-40B4-BE49-F238E27FC236}">
                <a16:creationId xmlns:a16="http://schemas.microsoft.com/office/drawing/2014/main" id="{E839C784-61EB-432E-8DF1-0C7C3467286B}"/>
              </a:ext>
            </a:extLst>
          </p:cNvPr>
          <p:cNvSpPr/>
          <p:nvPr/>
        </p:nvSpPr>
        <p:spPr>
          <a:xfrm>
            <a:off x="9640557" y="4229216"/>
            <a:ext cx="1999621" cy="17558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Depots with the list of buses</a:t>
            </a:r>
          </a:p>
        </p:txBody>
      </p:sp>
      <p:cxnSp>
        <p:nvCxnSpPr>
          <p:cNvPr id="21" name="Straight Connector 20">
            <a:extLst>
              <a:ext uri="{FF2B5EF4-FFF2-40B4-BE49-F238E27FC236}">
                <a16:creationId xmlns:a16="http://schemas.microsoft.com/office/drawing/2014/main" id="{D9D3F4CB-9F92-4DAB-9541-83E4E7469FFF}"/>
              </a:ext>
            </a:extLst>
          </p:cNvPr>
          <p:cNvCxnSpPr>
            <a:stCxn id="19" idx="0"/>
            <a:endCxn id="7" idx="2"/>
          </p:cNvCxnSpPr>
          <p:nvPr/>
        </p:nvCxnSpPr>
        <p:spPr>
          <a:xfrm flipV="1">
            <a:off x="1536560" y="3753116"/>
            <a:ext cx="1" cy="41203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05D32FAF-636C-44A8-8CDD-D0FF13A9DD50}"/>
              </a:ext>
            </a:extLst>
          </p:cNvPr>
          <p:cNvCxnSpPr>
            <a:cxnSpLocks/>
            <a:stCxn id="20" idx="0"/>
            <a:endCxn id="13" idx="1"/>
          </p:cNvCxnSpPr>
          <p:nvPr/>
        </p:nvCxnSpPr>
        <p:spPr>
          <a:xfrm flipV="1">
            <a:off x="10640368" y="3741767"/>
            <a:ext cx="0" cy="487449"/>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547247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TotalTime>
  <Words>884</Words>
  <Application>Microsoft Office PowerPoint</Application>
  <PresentationFormat>Widescreen</PresentationFormat>
  <Paragraphs>152</Paragraphs>
  <Slides>14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(Body)</vt:lpstr>
      <vt:lpstr>Calibri Light</vt:lpstr>
      <vt:lpstr>Times New Roman</vt:lpstr>
      <vt:lpstr>Office Theme</vt:lpstr>
      <vt:lpstr>                GLOBAL ACADEMY OF TECHNOLOGY DEPARTMENT OF COMPUTER SCIENCE AND ENGINEERING (Accredited by NBA 2020-2122) Academic Year : 2021 - 22 ODD Sem </vt:lpstr>
      <vt:lpstr>Agenda</vt:lpstr>
      <vt:lpstr>Introduction</vt:lpstr>
      <vt:lpstr>Domain: Operation Research</vt:lpstr>
      <vt:lpstr>Literature Survey</vt:lpstr>
      <vt:lpstr>Objectives</vt:lpstr>
      <vt:lpstr>Problem Statement</vt:lpstr>
      <vt:lpstr>Requirements Specification</vt:lpstr>
      <vt:lpstr>System Design</vt:lpstr>
      <vt:lpstr>Sample use case diagram</vt:lpstr>
      <vt:lpstr>Module Split-ups</vt:lpstr>
      <vt:lpstr>Bibliography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ACADEMY OF TECHNOLOGY DEPARTMENT OF COMPUTER SCIENCE AND ENGINEERING</dc:title>
  <dc:creator>admin</dc:creator>
  <cp:lastModifiedBy>Madhan M</cp:lastModifiedBy>
  <cp:revision>29</cp:revision>
  <cp:lastPrinted>2018-09-04T04:42:13Z</cp:lastPrinted>
  <dcterms:created xsi:type="dcterms:W3CDTF">2018-01-23T09:52:46Z</dcterms:created>
  <dcterms:modified xsi:type="dcterms:W3CDTF">2022-01-12T09:31:32Z</dcterms:modified>
</cp:coreProperties>
</file>