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waqi786/remote-work-and-mental-healt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D3C8-1C02-14D8-3335-BC087E7F5065}"/>
              </a:ext>
            </a:extLst>
          </p:cNvPr>
          <p:cNvSpPr>
            <a:spLocks noGrp="1"/>
          </p:cNvSpPr>
          <p:nvPr>
            <p:ph type="ctrTitle"/>
          </p:nvPr>
        </p:nvSpPr>
        <p:spPr/>
        <p:txBody>
          <a:bodyPr/>
          <a:lstStyle/>
          <a:p>
            <a:r>
              <a:rPr lang="en-US" dirty="0"/>
              <a:t>Q4: How does remote work impact mental health compared to on-site work?</a:t>
            </a:r>
          </a:p>
        </p:txBody>
      </p:sp>
      <p:sp>
        <p:nvSpPr>
          <p:cNvPr id="3" name="Subtitle 2">
            <a:extLst>
              <a:ext uri="{FF2B5EF4-FFF2-40B4-BE49-F238E27FC236}">
                <a16:creationId xmlns:a16="http://schemas.microsoft.com/office/drawing/2014/main" id="{6B533282-56D3-E898-9182-9ACD346A9CDE}"/>
              </a:ext>
            </a:extLst>
          </p:cNvPr>
          <p:cNvSpPr>
            <a:spLocks noGrp="1"/>
          </p:cNvSpPr>
          <p:nvPr>
            <p:ph type="subTitle" idx="1"/>
          </p:nvPr>
        </p:nvSpPr>
        <p:spPr/>
        <p:txBody>
          <a:bodyPr/>
          <a:lstStyle/>
          <a:p>
            <a:r>
              <a:rPr lang="en-US" dirty="0"/>
              <a:t>Focusing on the ‘it’ industry</a:t>
            </a:r>
          </a:p>
        </p:txBody>
      </p:sp>
    </p:spTree>
    <p:extLst>
      <p:ext uri="{BB962C8B-B14F-4D97-AF65-F5344CB8AC3E}">
        <p14:creationId xmlns:p14="http://schemas.microsoft.com/office/powerpoint/2010/main" val="265734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D394-707C-AD09-D028-7D434EEF30B2}"/>
              </a:ext>
            </a:extLst>
          </p:cNvPr>
          <p:cNvSpPr>
            <a:spLocks noGrp="1"/>
          </p:cNvSpPr>
          <p:nvPr>
            <p:ph type="title"/>
          </p:nvPr>
        </p:nvSpPr>
        <p:spPr/>
        <p:txBody>
          <a:bodyPr/>
          <a:lstStyle/>
          <a:p>
            <a:r>
              <a:rPr lang="en-US" dirty="0"/>
              <a:t>Data Source		</a:t>
            </a:r>
          </a:p>
        </p:txBody>
      </p:sp>
      <p:sp>
        <p:nvSpPr>
          <p:cNvPr id="3" name="Content Placeholder 2">
            <a:extLst>
              <a:ext uri="{FF2B5EF4-FFF2-40B4-BE49-F238E27FC236}">
                <a16:creationId xmlns:a16="http://schemas.microsoft.com/office/drawing/2014/main" id="{97C78A7F-B75D-2E79-065D-A53AE240070E}"/>
              </a:ext>
            </a:extLst>
          </p:cNvPr>
          <p:cNvSpPr>
            <a:spLocks noGrp="1"/>
          </p:cNvSpPr>
          <p:nvPr>
            <p:ph idx="1"/>
          </p:nvPr>
        </p:nvSpPr>
        <p:spPr/>
        <p:txBody>
          <a:bodyPr/>
          <a:lstStyle/>
          <a:p>
            <a:r>
              <a:rPr lang="en-US" dirty="0"/>
              <a:t>I found “Remote Work &amp; Mental Health” on Kaggle to be a very interesting dataset. This dataset has information on gender, industry, mental stress levels and many other insightful details which were a great metric when analyzing on the whole.</a:t>
            </a:r>
          </a:p>
          <a:p>
            <a:pPr marL="0" indent="0">
              <a:buNone/>
            </a:pPr>
            <a:endParaRPr lang="en-US" dirty="0"/>
          </a:p>
          <a:p>
            <a:pPr marL="0" indent="0">
              <a:buNone/>
            </a:pPr>
            <a:r>
              <a:rPr lang="en-CA" dirty="0"/>
              <a:t>Waqi786. (2023). </a:t>
            </a:r>
            <a:r>
              <a:rPr lang="en-CA" i="1" dirty="0"/>
              <a:t>Remote Work and Mental Health</a:t>
            </a:r>
            <a:r>
              <a:rPr lang="en-CA" dirty="0"/>
              <a:t> [Data set]. Kaggle. </a:t>
            </a:r>
            <a:r>
              <a:rPr lang="en-CA" dirty="0">
                <a:hlinkClick r:id="rId2"/>
              </a:rPr>
              <a:t>https://www.kaggle.com/datasets/waqi786/remote-work-and-mental-health</a:t>
            </a:r>
            <a:endParaRPr lang="en-US" dirty="0"/>
          </a:p>
        </p:txBody>
      </p:sp>
    </p:spTree>
    <p:extLst>
      <p:ext uri="{BB962C8B-B14F-4D97-AF65-F5344CB8AC3E}">
        <p14:creationId xmlns:p14="http://schemas.microsoft.com/office/powerpoint/2010/main" val="135416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3" name="Rectangle 260">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305" name="Group 262">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64" name="Group 263">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6"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7"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8"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9"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0"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1"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2"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3"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4"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5"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6"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7"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88"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9"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0"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1"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2"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93"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4"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5"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6"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7"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8"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9"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0"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1"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2"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307" name="Group 264">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66"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8"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9"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0"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1"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2"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3"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4"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5"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304"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D79CD5-2CB4-8B34-4057-A2C338BB5801}"/>
              </a:ext>
            </a:extLst>
          </p:cNvPr>
          <p:cNvSpPr>
            <a:spLocks noGrp="1"/>
          </p:cNvSpPr>
          <p:nvPr>
            <p:ph type="title"/>
          </p:nvPr>
        </p:nvSpPr>
        <p:spPr>
          <a:xfrm>
            <a:off x="6569957" y="618518"/>
            <a:ext cx="4747088" cy="1478570"/>
          </a:xfrm>
        </p:spPr>
        <p:txBody>
          <a:bodyPr>
            <a:normAutofit/>
          </a:bodyPr>
          <a:lstStyle/>
          <a:p>
            <a:r>
              <a:rPr lang="en-US" dirty="0">
                <a:solidFill>
                  <a:srgbClr val="FFFFFF"/>
                </a:solidFill>
              </a:rPr>
              <a:t>Gender % in the IT industry</a:t>
            </a:r>
          </a:p>
        </p:txBody>
      </p:sp>
      <p:sp useBgFill="1">
        <p:nvSpPr>
          <p:cNvPr id="306"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220718-EC81-4B52-21F1-663A20A52DEB}"/>
              </a:ext>
            </a:extLst>
          </p:cNvPr>
          <p:cNvSpPr>
            <a:spLocks noGrp="1"/>
          </p:cNvSpPr>
          <p:nvPr>
            <p:ph idx="1"/>
          </p:nvPr>
        </p:nvSpPr>
        <p:spPr>
          <a:xfrm>
            <a:off x="6569957" y="2249487"/>
            <a:ext cx="4747087" cy="3541714"/>
          </a:xfrm>
        </p:spPr>
        <p:txBody>
          <a:bodyPr>
            <a:normAutofit/>
          </a:bodyPr>
          <a:lstStyle/>
          <a:p>
            <a:pPr marL="0" indent="0">
              <a:buNone/>
            </a:pPr>
            <a:r>
              <a:rPr lang="en-US">
                <a:solidFill>
                  <a:srgbClr val="FFFFFF"/>
                </a:solidFill>
              </a:rPr>
              <a:t>This figure shows the percentage of each gender present in the IT industry. Although the numbers do seem relatively equal, we still need to keep in mind that 26% of individuals chose not to disclose.</a:t>
            </a:r>
          </a:p>
        </p:txBody>
      </p:sp>
      <p:pic>
        <p:nvPicPr>
          <p:cNvPr id="5" name="Picture 4">
            <a:extLst>
              <a:ext uri="{FF2B5EF4-FFF2-40B4-BE49-F238E27FC236}">
                <a16:creationId xmlns:a16="http://schemas.microsoft.com/office/drawing/2014/main" id="{51A5E1A6-CD64-EDCD-7E46-BEF557965C64}"/>
              </a:ext>
            </a:extLst>
          </p:cNvPr>
          <p:cNvPicPr>
            <a:picLocks noChangeAspect="1"/>
          </p:cNvPicPr>
          <p:nvPr/>
        </p:nvPicPr>
        <p:blipFill>
          <a:blip r:embed="rId3"/>
          <a:stretch>
            <a:fillRect/>
          </a:stretch>
        </p:blipFill>
        <p:spPr>
          <a:xfrm>
            <a:off x="899056" y="951920"/>
            <a:ext cx="5052858" cy="4946668"/>
          </a:xfrm>
          <a:prstGeom prst="rect">
            <a:avLst/>
          </a:prstGeom>
        </p:spPr>
      </p:pic>
    </p:spTree>
    <p:extLst>
      <p:ext uri="{BB962C8B-B14F-4D97-AF65-F5344CB8AC3E}">
        <p14:creationId xmlns:p14="http://schemas.microsoft.com/office/powerpoint/2010/main" val="23599339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542C4-5F72-C7F7-B225-C4AA6AA71BC6}"/>
              </a:ext>
            </a:extLst>
          </p:cNvPr>
          <p:cNvSpPr>
            <a:spLocks noGrp="1"/>
          </p:cNvSpPr>
          <p:nvPr>
            <p:ph type="title"/>
          </p:nvPr>
        </p:nvSpPr>
        <p:spPr>
          <a:xfrm>
            <a:off x="8036041" y="618518"/>
            <a:ext cx="3281003" cy="1478570"/>
          </a:xfrm>
        </p:spPr>
        <p:txBody>
          <a:bodyPr anchor="b">
            <a:normAutofit/>
          </a:bodyPr>
          <a:lstStyle/>
          <a:p>
            <a:r>
              <a:rPr lang="en-US" sz="2800" dirty="0"/>
              <a:t>Male vs female mental health</a:t>
            </a:r>
          </a:p>
        </p:txBody>
      </p:sp>
      <p:sp>
        <p:nvSpPr>
          <p:cNvPr id="14" name="Round Diagonal Corner Rectangle 11">
            <a:extLst>
              <a:ext uri="{FF2B5EF4-FFF2-40B4-BE49-F238E27FC236}">
                <a16:creationId xmlns:a16="http://schemas.microsoft.com/office/drawing/2014/main" id="{E704FA00-F5B1-4BF3-BFB2-F832D367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6E920F7-7BAB-6501-73AA-D40FE72FBAB6}"/>
              </a:ext>
            </a:extLst>
          </p:cNvPr>
          <p:cNvPicPr>
            <a:picLocks noChangeAspect="1"/>
          </p:cNvPicPr>
          <p:nvPr/>
        </p:nvPicPr>
        <p:blipFill>
          <a:blip r:embed="rId3"/>
          <a:stretch>
            <a:fillRect/>
          </a:stretch>
        </p:blipFill>
        <p:spPr>
          <a:xfrm>
            <a:off x="859902" y="1759227"/>
            <a:ext cx="3157792" cy="3105874"/>
          </a:xfrm>
          <a:prstGeom prst="rect">
            <a:avLst/>
          </a:prstGeom>
        </p:spPr>
      </p:pic>
      <p:pic>
        <p:nvPicPr>
          <p:cNvPr id="6" name="Content Placeholder 5">
            <a:extLst>
              <a:ext uri="{FF2B5EF4-FFF2-40B4-BE49-F238E27FC236}">
                <a16:creationId xmlns:a16="http://schemas.microsoft.com/office/drawing/2014/main" id="{437DBC73-33E0-CADC-9EF8-E99126CB388E}"/>
              </a:ext>
            </a:extLst>
          </p:cNvPr>
          <p:cNvPicPr>
            <a:picLocks noChangeAspect="1"/>
          </p:cNvPicPr>
          <p:nvPr/>
        </p:nvPicPr>
        <p:blipFill>
          <a:blip r:embed="rId4"/>
          <a:stretch>
            <a:fillRect/>
          </a:stretch>
        </p:blipFill>
        <p:spPr>
          <a:xfrm>
            <a:off x="4078646" y="1759224"/>
            <a:ext cx="3269342" cy="3105875"/>
          </a:xfrm>
          <a:prstGeom prst="rect">
            <a:avLst/>
          </a:prstGeom>
        </p:spPr>
      </p:pic>
      <p:sp>
        <p:nvSpPr>
          <p:cNvPr id="11" name="Content Placeholder 10">
            <a:extLst>
              <a:ext uri="{FF2B5EF4-FFF2-40B4-BE49-F238E27FC236}">
                <a16:creationId xmlns:a16="http://schemas.microsoft.com/office/drawing/2014/main" id="{6D1ADA29-CA9F-4496-3968-019C96C6AE81}"/>
              </a:ext>
            </a:extLst>
          </p:cNvPr>
          <p:cNvSpPr>
            <a:spLocks noGrp="1"/>
          </p:cNvSpPr>
          <p:nvPr>
            <p:ph idx="1"/>
          </p:nvPr>
        </p:nvSpPr>
        <p:spPr>
          <a:xfrm>
            <a:off x="8036041" y="2249487"/>
            <a:ext cx="3281004" cy="3541714"/>
          </a:xfrm>
        </p:spPr>
        <p:txBody>
          <a:bodyPr>
            <a:normAutofit/>
          </a:bodyPr>
          <a:lstStyle/>
          <a:p>
            <a:r>
              <a:rPr lang="en-US" sz="1800" dirty="0"/>
              <a:t>The overall message for the mental health of IT industry males and females is that both experience very similar levels of anxiety, depression and burnout.</a:t>
            </a:r>
          </a:p>
        </p:txBody>
      </p:sp>
    </p:spTree>
    <p:extLst>
      <p:ext uri="{BB962C8B-B14F-4D97-AF65-F5344CB8AC3E}">
        <p14:creationId xmlns:p14="http://schemas.microsoft.com/office/powerpoint/2010/main" val="382670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53" name="Group 5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8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2" name="Title 1">
            <a:extLst>
              <a:ext uri="{FF2B5EF4-FFF2-40B4-BE49-F238E27FC236}">
                <a16:creationId xmlns:a16="http://schemas.microsoft.com/office/drawing/2014/main" id="{25DC8020-CED1-380F-5482-332FE3EE6427}"/>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dirty="0"/>
              <a:t>Work-life balance rating</a:t>
            </a:r>
          </a:p>
        </p:txBody>
      </p:sp>
      <p:sp>
        <p:nvSpPr>
          <p:cNvPr id="8" name="Content Placeholder 7">
            <a:extLst>
              <a:ext uri="{FF2B5EF4-FFF2-40B4-BE49-F238E27FC236}">
                <a16:creationId xmlns:a16="http://schemas.microsoft.com/office/drawing/2014/main" id="{707E5F92-0093-4123-6439-B4A51529C669}"/>
              </a:ext>
            </a:extLst>
          </p:cNvPr>
          <p:cNvSpPr>
            <a:spLocks noGrp="1"/>
          </p:cNvSpPr>
          <p:nvPr>
            <p:ph idx="1"/>
          </p:nvPr>
        </p:nvSpPr>
        <p:spPr>
          <a:xfrm>
            <a:off x="8046666" y="3602038"/>
            <a:ext cx="3500301" cy="2052720"/>
          </a:xfrm>
        </p:spPr>
        <p:txBody>
          <a:bodyPr vert="horz" lIns="91440" tIns="45720" rIns="91440" bIns="45720" rtlCol="0">
            <a:normAutofit fontScale="92500" lnSpcReduction="20000"/>
          </a:bodyPr>
          <a:lstStyle/>
          <a:p>
            <a:pPr marL="0" indent="0">
              <a:buNone/>
            </a:pPr>
            <a:r>
              <a:rPr lang="en-US" sz="1800" cap="all" dirty="0">
                <a:solidFill>
                  <a:schemeClr val="tx2"/>
                </a:solidFill>
              </a:rPr>
              <a:t>Interestingly the rating for all three work environments is quite similar, I was expecting for the remote environment to allow employees to feel a higher level of work-life balance.</a:t>
            </a:r>
          </a:p>
        </p:txBody>
      </p:sp>
      <p:sp>
        <p:nvSpPr>
          <p:cNvPr id="109"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35FC2C84-E151-EC8C-DE35-92F74672D1FE}"/>
              </a:ext>
            </a:extLst>
          </p:cNvPr>
          <p:cNvPicPr>
            <a:picLocks noChangeAspect="1"/>
          </p:cNvPicPr>
          <p:nvPr/>
        </p:nvPicPr>
        <p:blipFill>
          <a:blip r:embed="rId4"/>
          <a:srcRect b="1790"/>
          <a:stretch/>
        </p:blipFill>
        <p:spPr>
          <a:xfrm>
            <a:off x="1118988" y="1136606"/>
            <a:ext cx="6112382" cy="4577297"/>
          </a:xfrm>
          <a:prstGeom prst="rect">
            <a:avLst/>
          </a:prstGeom>
        </p:spPr>
      </p:pic>
    </p:spTree>
    <p:extLst>
      <p:ext uri="{BB962C8B-B14F-4D97-AF65-F5344CB8AC3E}">
        <p14:creationId xmlns:p14="http://schemas.microsoft.com/office/powerpoint/2010/main" val="25876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ABE46-E074-3FC0-EFB4-DE9083E431A8}"/>
              </a:ext>
            </a:extLst>
          </p:cNvPr>
          <p:cNvSpPr>
            <a:spLocks noGrp="1"/>
          </p:cNvSpPr>
          <p:nvPr>
            <p:ph type="title"/>
          </p:nvPr>
        </p:nvSpPr>
        <p:spPr>
          <a:xfrm>
            <a:off x="1141413" y="618518"/>
            <a:ext cx="9905998" cy="1478570"/>
          </a:xfrm>
        </p:spPr>
        <p:txBody>
          <a:bodyPr>
            <a:normAutofit/>
          </a:bodyPr>
          <a:lstStyle/>
          <a:p>
            <a:r>
              <a:rPr lang="en-US"/>
              <a:t>Stress levels by work locations</a:t>
            </a:r>
          </a:p>
        </p:txBody>
      </p:sp>
      <p:pic>
        <p:nvPicPr>
          <p:cNvPr id="4" name="Content Placeholder 3" descr="A graph of stress levels&#10;&#10;Description automatically generated">
            <a:extLst>
              <a:ext uri="{FF2B5EF4-FFF2-40B4-BE49-F238E27FC236}">
                <a16:creationId xmlns:a16="http://schemas.microsoft.com/office/drawing/2014/main" id="{0C751507-77BF-0BFA-0A6C-B1FF48257AD9}"/>
              </a:ext>
            </a:extLst>
          </p:cNvPr>
          <p:cNvPicPr>
            <a:picLocks noChangeAspect="1"/>
          </p:cNvPicPr>
          <p:nvPr/>
        </p:nvPicPr>
        <p:blipFill>
          <a:blip r:embed="rId3"/>
          <a:stretch>
            <a:fillRect/>
          </a:stretch>
        </p:blipFill>
        <p:spPr>
          <a:xfrm>
            <a:off x="1281277" y="2249487"/>
            <a:ext cx="4409502"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8" name="Content Placeholder 7">
            <a:extLst>
              <a:ext uri="{FF2B5EF4-FFF2-40B4-BE49-F238E27FC236}">
                <a16:creationId xmlns:a16="http://schemas.microsoft.com/office/drawing/2014/main" id="{25963E7A-49F6-7E28-880E-EEF692EF7B01}"/>
              </a:ext>
            </a:extLst>
          </p:cNvPr>
          <p:cNvSpPr>
            <a:spLocks noGrp="1"/>
          </p:cNvSpPr>
          <p:nvPr>
            <p:ph idx="1"/>
          </p:nvPr>
        </p:nvSpPr>
        <p:spPr>
          <a:xfrm>
            <a:off x="6336727" y="2249487"/>
            <a:ext cx="4710683" cy="3541714"/>
          </a:xfrm>
        </p:spPr>
        <p:txBody>
          <a:bodyPr>
            <a:normAutofit/>
          </a:bodyPr>
          <a:lstStyle/>
          <a:p>
            <a:pPr>
              <a:lnSpc>
                <a:spcPct val="110000"/>
              </a:lnSpc>
            </a:pPr>
            <a:r>
              <a:rPr lang="en-US" sz="1900" dirty="0"/>
              <a:t>This graph shows a very clear picture of the hybrid and on-site roles to provide the highest number of responses for low-stress levels but also have a high level of response for high-stress levels.</a:t>
            </a:r>
          </a:p>
          <a:p>
            <a:pPr>
              <a:lnSpc>
                <a:spcPct val="110000"/>
              </a:lnSpc>
            </a:pPr>
            <a:r>
              <a:rPr lang="en-US" sz="1900" dirty="0"/>
              <a:t>The takeaway from this graph is that the number of remote workers is lower than the other two work environments which may be leading to the lower counts on this graph.</a:t>
            </a:r>
          </a:p>
        </p:txBody>
      </p:sp>
    </p:spTree>
    <p:extLst>
      <p:ext uri="{BB962C8B-B14F-4D97-AF65-F5344CB8AC3E}">
        <p14:creationId xmlns:p14="http://schemas.microsoft.com/office/powerpoint/2010/main" val="272675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F4A9-7C9F-CA66-B943-F382E8B3B54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08E6C2E8-A3E9-1EA5-5A94-EB2FE28DB1F2}"/>
              </a:ext>
            </a:extLst>
          </p:cNvPr>
          <p:cNvSpPr>
            <a:spLocks noGrp="1"/>
          </p:cNvSpPr>
          <p:nvPr>
            <p:ph idx="1"/>
          </p:nvPr>
        </p:nvSpPr>
        <p:spPr/>
        <p:txBody>
          <a:bodyPr/>
          <a:lstStyle/>
          <a:p>
            <a:pPr marL="0" indent="0">
              <a:buNone/>
            </a:pPr>
            <a:r>
              <a:rPr lang="en-US" dirty="0"/>
              <a:t>“How does remote work impact mental health compared to on-site work?”</a:t>
            </a:r>
          </a:p>
          <a:p>
            <a:pPr marL="0" indent="0">
              <a:buNone/>
            </a:pPr>
            <a:r>
              <a:rPr lang="en-US" dirty="0"/>
              <a:t>After analyzing the dataset related to mental health and work location I can conclude that the difference between a remote and onsite location contributing to mental health stress is not as notable as I had initially presumed. Although there are factors to consider such as the number of remote workers being less than the number of onsite or hybrid, even then, I do feel that I was expecting a larger variance in numbers which was not the case.</a:t>
            </a:r>
          </a:p>
        </p:txBody>
      </p:sp>
    </p:spTree>
    <p:extLst>
      <p:ext uri="{BB962C8B-B14F-4D97-AF65-F5344CB8AC3E}">
        <p14:creationId xmlns:p14="http://schemas.microsoft.com/office/powerpoint/2010/main" val="23175675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2824</TotalTime>
  <Words>379</Words>
  <Application>Microsoft Macintosh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Tw Cen MT</vt:lpstr>
      <vt:lpstr>Circuit</vt:lpstr>
      <vt:lpstr>Q4: How does remote work impact mental health compared to on-site work?</vt:lpstr>
      <vt:lpstr>Data Source  </vt:lpstr>
      <vt:lpstr>Gender % in the IT industry</vt:lpstr>
      <vt:lpstr>Male vs female mental health</vt:lpstr>
      <vt:lpstr>Work-life balance rating</vt:lpstr>
      <vt:lpstr>Stress levels by work locations</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Q4: How does remote work impact mental health compared to on-site work?</dc:title>
  <dc:creator>ilsa naumani</dc:creator>
  <cp:lastModifiedBy>ilsa naumani</cp:lastModifiedBy>
  <cp:revision>1</cp:revision>
  <dcterms:created xsi:type="dcterms:W3CDTF">2024-10-02T01:03:09Z</dcterms:created>
  <dcterms:modified xsi:type="dcterms:W3CDTF">2024-10-04T00:07:21Z</dcterms:modified>
</cp:coreProperties>
</file>