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waqi786/remote-work-and-mental-healt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uom190346a/sleep-health-and-lifestyle-datase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D3C8-1C02-14D8-3335-BC087E7F5065}"/>
              </a:ext>
            </a:extLst>
          </p:cNvPr>
          <p:cNvSpPr>
            <a:spLocks noGrp="1"/>
          </p:cNvSpPr>
          <p:nvPr>
            <p:ph type="ctrTitle"/>
          </p:nvPr>
        </p:nvSpPr>
        <p:spPr/>
        <p:txBody>
          <a:bodyPr/>
          <a:lstStyle/>
          <a:p>
            <a:r>
              <a:rPr lang="en-US" dirty="0"/>
              <a:t>Q4: How does remote work impact mental health compared to on-site work?</a:t>
            </a:r>
          </a:p>
        </p:txBody>
      </p:sp>
      <p:sp>
        <p:nvSpPr>
          <p:cNvPr id="3" name="Subtitle 2">
            <a:extLst>
              <a:ext uri="{FF2B5EF4-FFF2-40B4-BE49-F238E27FC236}">
                <a16:creationId xmlns:a16="http://schemas.microsoft.com/office/drawing/2014/main" id="{6B533282-56D3-E898-9182-9ACD346A9CDE}"/>
              </a:ext>
            </a:extLst>
          </p:cNvPr>
          <p:cNvSpPr>
            <a:spLocks noGrp="1"/>
          </p:cNvSpPr>
          <p:nvPr>
            <p:ph type="subTitle" idx="1"/>
          </p:nvPr>
        </p:nvSpPr>
        <p:spPr/>
        <p:txBody>
          <a:bodyPr/>
          <a:lstStyle/>
          <a:p>
            <a:r>
              <a:rPr lang="en-US" dirty="0"/>
              <a:t>Focusing on the ‘it’ industry</a:t>
            </a:r>
          </a:p>
        </p:txBody>
      </p:sp>
    </p:spTree>
    <p:extLst>
      <p:ext uri="{BB962C8B-B14F-4D97-AF65-F5344CB8AC3E}">
        <p14:creationId xmlns:p14="http://schemas.microsoft.com/office/powerpoint/2010/main" val="2657347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2DC5D1-787A-EFD6-123C-9DEEBB1E7CB6}"/>
              </a:ext>
            </a:extLst>
          </p:cNvPr>
          <p:cNvPicPr>
            <a:picLocks noChangeAspect="1"/>
          </p:cNvPicPr>
          <p:nvPr/>
        </p:nvPicPr>
        <p:blipFill>
          <a:blip r:embed="rId2"/>
          <a:stretch>
            <a:fillRect/>
          </a:stretch>
        </p:blipFill>
        <p:spPr>
          <a:xfrm>
            <a:off x="4118204" y="615679"/>
            <a:ext cx="8073796" cy="5345174"/>
          </a:xfrm>
          <a:prstGeom prst="rect">
            <a:avLst/>
          </a:prstGeom>
        </p:spPr>
      </p:pic>
      <p:sp>
        <p:nvSpPr>
          <p:cNvPr id="4" name="TextBox 3">
            <a:extLst>
              <a:ext uri="{FF2B5EF4-FFF2-40B4-BE49-F238E27FC236}">
                <a16:creationId xmlns:a16="http://schemas.microsoft.com/office/drawing/2014/main" id="{E85ABBED-A1FE-FB7B-761E-54D233512B67}"/>
              </a:ext>
            </a:extLst>
          </p:cNvPr>
          <p:cNvSpPr txBox="1"/>
          <p:nvPr/>
        </p:nvSpPr>
        <p:spPr>
          <a:xfrm>
            <a:off x="845388" y="420214"/>
            <a:ext cx="3046357" cy="5878532"/>
          </a:xfrm>
          <a:prstGeom prst="rect">
            <a:avLst/>
          </a:prstGeom>
          <a:noFill/>
        </p:spPr>
        <p:txBody>
          <a:bodyPr wrap="square" rtlCol="0">
            <a:spAutoFit/>
          </a:bodyPr>
          <a:lstStyle/>
          <a:p>
            <a:r>
              <a:rPr lang="en-US" sz="3200" dirty="0"/>
              <a:t>Physical Activity Level vs. Stress Level :</a:t>
            </a:r>
          </a:p>
          <a:p>
            <a:r>
              <a:rPr lang="en-US" sz="1400" dirty="0"/>
              <a:t>We observed a negative correlation between physical activity levels and stress levels. With the new filtered data, we expect this trend to persist.</a:t>
            </a:r>
          </a:p>
          <a:p>
            <a:r>
              <a:rPr lang="en-US" sz="1400" dirty="0"/>
              <a:t>For the remaining occupations like Software Engineers and Engineers, their stress levels may show clearer declines with higher physical activity, given that these professions are often sedentary, and physical activity can provide a significant mental health benefit.</a:t>
            </a:r>
          </a:p>
          <a:p>
            <a:r>
              <a:rPr lang="en-US" sz="1400" dirty="0"/>
              <a:t>Analysis: The relationship between physical activity and stress reduction should remain visible or even more pronounced in the filtered group, confirming that engaging in regular physical activity helps mitigate stress, especially in professions with a sedentary nature like engineering and sales.</a:t>
            </a:r>
          </a:p>
        </p:txBody>
      </p:sp>
    </p:spTree>
    <p:extLst>
      <p:ext uri="{BB962C8B-B14F-4D97-AF65-F5344CB8AC3E}">
        <p14:creationId xmlns:p14="http://schemas.microsoft.com/office/powerpoint/2010/main" val="192241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FB9FC-959D-3D2F-256D-B06EF2876D28}"/>
              </a:ext>
            </a:extLst>
          </p:cNvPr>
          <p:cNvPicPr>
            <a:picLocks noChangeAspect="1"/>
          </p:cNvPicPr>
          <p:nvPr/>
        </p:nvPicPr>
        <p:blipFill>
          <a:blip r:embed="rId2"/>
          <a:stretch>
            <a:fillRect/>
          </a:stretch>
        </p:blipFill>
        <p:spPr>
          <a:xfrm>
            <a:off x="5126552" y="72349"/>
            <a:ext cx="7065448" cy="4214979"/>
          </a:xfrm>
          <a:prstGeom prst="rect">
            <a:avLst/>
          </a:prstGeom>
        </p:spPr>
      </p:pic>
      <p:sp>
        <p:nvSpPr>
          <p:cNvPr id="7" name="TextBox 6">
            <a:extLst>
              <a:ext uri="{FF2B5EF4-FFF2-40B4-BE49-F238E27FC236}">
                <a16:creationId xmlns:a16="http://schemas.microsoft.com/office/drawing/2014/main" id="{3BF5249F-9854-72F0-9A8E-310FF469E066}"/>
              </a:ext>
            </a:extLst>
          </p:cNvPr>
          <p:cNvSpPr txBox="1"/>
          <p:nvPr/>
        </p:nvSpPr>
        <p:spPr>
          <a:xfrm>
            <a:off x="508958" y="4502989"/>
            <a:ext cx="11430000" cy="2092881"/>
          </a:xfrm>
          <a:prstGeom prst="rect">
            <a:avLst/>
          </a:prstGeom>
          <a:noFill/>
        </p:spPr>
        <p:txBody>
          <a:bodyPr wrap="square" rtlCol="0">
            <a:spAutoFit/>
          </a:bodyPr>
          <a:lstStyle/>
          <a:p>
            <a:r>
              <a:rPr lang="en-US" dirty="0"/>
              <a:t> </a:t>
            </a:r>
          </a:p>
          <a:p>
            <a:r>
              <a:rPr lang="en-US" sz="1400" dirty="0"/>
              <a:t>More daily steps were correlated with better sleep quality. After filtering out some occupations, this correlation should still be relevant but might show more consistency across the remaining tech-related professions.</a:t>
            </a:r>
          </a:p>
          <a:p>
            <a:r>
              <a:rPr lang="en-US" sz="1400" dirty="0"/>
              <a:t>Tech workers like Software Engineers and Engineers, who generally work long hours in front of screens, can benefit from physical activity, particularly in terms of improved sleep. Increased daily steps are likely to contribute to better sleep quality in these roles due to the positive effects of exercise on reducing stress, improving cardiovascular health, and promoting better sleep cycles.</a:t>
            </a:r>
          </a:p>
          <a:p>
            <a:r>
              <a:rPr lang="en-US" sz="1400" dirty="0"/>
              <a:t>Analysis: With the filtered data, the relationship between daily steps and sleep quality is expected to become clearer. Occupations like software engineering, which are highly sedentary, are more likely to exhibit improvements in sleep quality as their physical activity increases. This reinforces the notion that even light physical activities like walking can significantly improve sleep and, consequently, mental health in tech professions.</a:t>
            </a:r>
          </a:p>
        </p:txBody>
      </p:sp>
      <p:sp>
        <p:nvSpPr>
          <p:cNvPr id="8" name="TextBox 7">
            <a:extLst>
              <a:ext uri="{FF2B5EF4-FFF2-40B4-BE49-F238E27FC236}">
                <a16:creationId xmlns:a16="http://schemas.microsoft.com/office/drawing/2014/main" id="{18AD5D30-61CD-75A2-B35C-CA53A29B5ACB}"/>
              </a:ext>
            </a:extLst>
          </p:cNvPr>
          <p:cNvSpPr txBox="1"/>
          <p:nvPr/>
        </p:nvSpPr>
        <p:spPr>
          <a:xfrm>
            <a:off x="252383" y="1117923"/>
            <a:ext cx="4597879" cy="3139321"/>
          </a:xfrm>
          <a:prstGeom prst="rect">
            <a:avLst/>
          </a:prstGeom>
          <a:noFill/>
        </p:spPr>
        <p:txBody>
          <a:bodyPr wrap="square" rtlCol="0">
            <a:spAutoFit/>
          </a:bodyPr>
          <a:lstStyle/>
          <a:p>
            <a:r>
              <a:rPr lang="en-US" sz="6600" dirty="0"/>
              <a:t>Daily Steps vs. Sleep Quality :</a:t>
            </a:r>
          </a:p>
        </p:txBody>
      </p:sp>
    </p:spTree>
    <p:extLst>
      <p:ext uri="{BB962C8B-B14F-4D97-AF65-F5344CB8AC3E}">
        <p14:creationId xmlns:p14="http://schemas.microsoft.com/office/powerpoint/2010/main" val="244386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AAEF39-F4B2-A175-38F8-09CEF6C690BB}"/>
              </a:ext>
            </a:extLst>
          </p:cNvPr>
          <p:cNvSpPr txBox="1"/>
          <p:nvPr/>
        </p:nvSpPr>
        <p:spPr>
          <a:xfrm>
            <a:off x="1147313" y="828288"/>
            <a:ext cx="8246853" cy="5201424"/>
          </a:xfrm>
          <a:prstGeom prst="rect">
            <a:avLst/>
          </a:prstGeom>
          <a:noFill/>
        </p:spPr>
        <p:txBody>
          <a:bodyPr wrap="square" rtlCol="0">
            <a:spAutoFit/>
          </a:bodyPr>
          <a:lstStyle/>
          <a:p>
            <a:r>
              <a:rPr lang="en-US" sz="4400" dirty="0"/>
              <a:t>ANALYSIS :</a:t>
            </a:r>
          </a:p>
          <a:p>
            <a:endParaRPr lang="en-US" dirty="0"/>
          </a:p>
          <a:p>
            <a:r>
              <a:rPr lang="en-US" dirty="0"/>
              <a:t>Stress Reduction through Activity: Tech workers and those in sedentary roles can benefit greatly from increasing their physical activity levels. The filtered dataset helps focus on these roles, where physical activity may not only improve physical health but also significantly reduce stress.</a:t>
            </a:r>
          </a:p>
          <a:p>
            <a:endParaRPr lang="en-US" dirty="0"/>
          </a:p>
          <a:p>
            <a:r>
              <a:rPr lang="en-US" dirty="0"/>
              <a:t>Better Sleep through Steps: As most of the remaining occupations (software engineers, engineers) involve long hours of sitting, the data shows that adding physical activity (e.g., through walking) has a positive impact on sleep quality. Better sleep leads to improved overall mental health, reduced anxiety, and greater work productivity.</a:t>
            </a:r>
          </a:p>
          <a:p>
            <a:endParaRPr lang="en-US" dirty="0"/>
          </a:p>
          <a:p>
            <a:r>
              <a:rPr lang="en-US" dirty="0"/>
              <a:t>In summary, the filtered dataset supports the same trends but allows for clearer analysis by focusing on tech-related occupations. Increased physical activity continues to demonstrate a strong correlation with lower stress and improved sleep, especially in roles that are predominantly sedentary.</a:t>
            </a:r>
          </a:p>
          <a:p>
            <a:endParaRPr lang="en-US" dirty="0"/>
          </a:p>
        </p:txBody>
      </p:sp>
    </p:spTree>
    <p:extLst>
      <p:ext uri="{BB962C8B-B14F-4D97-AF65-F5344CB8AC3E}">
        <p14:creationId xmlns:p14="http://schemas.microsoft.com/office/powerpoint/2010/main" val="92622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D394-707C-AD09-D028-7D434EEF30B2}"/>
              </a:ext>
            </a:extLst>
          </p:cNvPr>
          <p:cNvSpPr>
            <a:spLocks noGrp="1"/>
          </p:cNvSpPr>
          <p:nvPr>
            <p:ph type="title"/>
          </p:nvPr>
        </p:nvSpPr>
        <p:spPr/>
        <p:txBody>
          <a:bodyPr/>
          <a:lstStyle/>
          <a:p>
            <a:r>
              <a:rPr lang="en-US" dirty="0"/>
              <a:t>Data Source		</a:t>
            </a:r>
          </a:p>
        </p:txBody>
      </p:sp>
      <p:sp>
        <p:nvSpPr>
          <p:cNvPr id="3" name="Content Placeholder 2">
            <a:extLst>
              <a:ext uri="{FF2B5EF4-FFF2-40B4-BE49-F238E27FC236}">
                <a16:creationId xmlns:a16="http://schemas.microsoft.com/office/drawing/2014/main" id="{97C78A7F-B75D-2E79-065D-A53AE240070E}"/>
              </a:ext>
            </a:extLst>
          </p:cNvPr>
          <p:cNvSpPr>
            <a:spLocks noGrp="1"/>
          </p:cNvSpPr>
          <p:nvPr>
            <p:ph idx="1"/>
          </p:nvPr>
        </p:nvSpPr>
        <p:spPr/>
        <p:txBody>
          <a:bodyPr/>
          <a:lstStyle/>
          <a:p>
            <a:r>
              <a:rPr lang="en-US" dirty="0"/>
              <a:t>I found “Remote Work &amp; Mental Health” on Kaggle to be a very interesting dataset. This dataset has information on gender, industry, mental stress levels and many other insightful details which were a great metric when analyzing on the whole.</a:t>
            </a:r>
          </a:p>
          <a:p>
            <a:pPr marL="0" indent="0">
              <a:buNone/>
            </a:pPr>
            <a:endParaRPr lang="en-US" dirty="0"/>
          </a:p>
          <a:p>
            <a:pPr marL="0" indent="0">
              <a:buNone/>
            </a:pPr>
            <a:r>
              <a:rPr lang="en-CA" dirty="0"/>
              <a:t>Waqi786. (2023). </a:t>
            </a:r>
            <a:r>
              <a:rPr lang="en-CA" i="1" dirty="0"/>
              <a:t>Remote Work and Mental Health</a:t>
            </a:r>
            <a:r>
              <a:rPr lang="en-CA" dirty="0"/>
              <a:t> [Data set]. Kaggle. </a:t>
            </a:r>
            <a:r>
              <a:rPr lang="en-CA" dirty="0">
                <a:hlinkClick r:id="rId2"/>
              </a:rPr>
              <a:t>https://www.kaggle.com/datasets/waqi786/remote-work-and-mental-health</a:t>
            </a:r>
            <a:endParaRPr lang="en-US" dirty="0"/>
          </a:p>
        </p:txBody>
      </p:sp>
    </p:spTree>
    <p:extLst>
      <p:ext uri="{BB962C8B-B14F-4D97-AF65-F5344CB8AC3E}">
        <p14:creationId xmlns:p14="http://schemas.microsoft.com/office/powerpoint/2010/main" val="135416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3" name="Rectangle 260">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5" name="Group 262">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64" name="Group 263">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6"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77"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8"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9"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0"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1"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2"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3"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4"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5"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6"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7"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88"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9"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0"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1"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2"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93"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4"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5"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6"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7"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8"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9"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0"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1"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2"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307" name="Group 264">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66"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8"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9"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0"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1"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2"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3"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4"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5"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pic>
        <p:nvPicPr>
          <p:cNvPr id="304"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DD79CD5-2CB4-8B34-4057-A2C338BB5801}"/>
              </a:ext>
            </a:extLst>
          </p:cNvPr>
          <p:cNvSpPr>
            <a:spLocks noGrp="1"/>
          </p:cNvSpPr>
          <p:nvPr>
            <p:ph type="title"/>
          </p:nvPr>
        </p:nvSpPr>
        <p:spPr>
          <a:xfrm>
            <a:off x="6569957" y="618518"/>
            <a:ext cx="4747088" cy="1478570"/>
          </a:xfrm>
        </p:spPr>
        <p:txBody>
          <a:bodyPr>
            <a:normAutofit/>
          </a:bodyPr>
          <a:lstStyle/>
          <a:p>
            <a:r>
              <a:rPr lang="en-US" dirty="0">
                <a:solidFill>
                  <a:srgbClr val="FFFFFF"/>
                </a:solidFill>
              </a:rPr>
              <a:t>Gender % in the IT industry</a:t>
            </a:r>
          </a:p>
        </p:txBody>
      </p:sp>
      <p:sp useBgFill="1">
        <p:nvSpPr>
          <p:cNvPr id="306"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220718-EC81-4B52-21F1-663A20A52DEB}"/>
              </a:ext>
            </a:extLst>
          </p:cNvPr>
          <p:cNvSpPr>
            <a:spLocks noGrp="1"/>
          </p:cNvSpPr>
          <p:nvPr>
            <p:ph idx="1"/>
          </p:nvPr>
        </p:nvSpPr>
        <p:spPr>
          <a:xfrm>
            <a:off x="6569957" y="2249487"/>
            <a:ext cx="4747087" cy="3541714"/>
          </a:xfrm>
        </p:spPr>
        <p:txBody>
          <a:bodyPr>
            <a:normAutofit/>
          </a:bodyPr>
          <a:lstStyle/>
          <a:p>
            <a:pPr marL="0" indent="0">
              <a:buNone/>
            </a:pPr>
            <a:r>
              <a:rPr lang="en-US">
                <a:solidFill>
                  <a:srgbClr val="FFFFFF"/>
                </a:solidFill>
              </a:rPr>
              <a:t>This figure shows the percentage of each gender present in the IT industry. Although the numbers do seem relatively equal, we still need to keep in mind that 26% of individuals chose not to disclose.</a:t>
            </a:r>
          </a:p>
        </p:txBody>
      </p:sp>
      <p:pic>
        <p:nvPicPr>
          <p:cNvPr id="5" name="Picture 4">
            <a:extLst>
              <a:ext uri="{FF2B5EF4-FFF2-40B4-BE49-F238E27FC236}">
                <a16:creationId xmlns:a16="http://schemas.microsoft.com/office/drawing/2014/main" id="{51A5E1A6-CD64-EDCD-7E46-BEF557965C64}"/>
              </a:ext>
            </a:extLst>
          </p:cNvPr>
          <p:cNvPicPr>
            <a:picLocks noChangeAspect="1"/>
          </p:cNvPicPr>
          <p:nvPr/>
        </p:nvPicPr>
        <p:blipFill>
          <a:blip r:embed="rId3"/>
          <a:stretch>
            <a:fillRect/>
          </a:stretch>
        </p:blipFill>
        <p:spPr>
          <a:xfrm>
            <a:off x="899056" y="951920"/>
            <a:ext cx="5052858" cy="4946668"/>
          </a:xfrm>
          <a:prstGeom prst="rect">
            <a:avLst/>
          </a:prstGeom>
        </p:spPr>
      </p:pic>
    </p:spTree>
    <p:extLst>
      <p:ext uri="{BB962C8B-B14F-4D97-AF65-F5344CB8AC3E}">
        <p14:creationId xmlns:p14="http://schemas.microsoft.com/office/powerpoint/2010/main" val="23599339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42C4-5F72-C7F7-B225-C4AA6AA71BC6}"/>
              </a:ext>
            </a:extLst>
          </p:cNvPr>
          <p:cNvSpPr>
            <a:spLocks noGrp="1"/>
          </p:cNvSpPr>
          <p:nvPr>
            <p:ph type="title"/>
          </p:nvPr>
        </p:nvSpPr>
        <p:spPr>
          <a:xfrm>
            <a:off x="8036041" y="618518"/>
            <a:ext cx="3281003" cy="1478570"/>
          </a:xfrm>
        </p:spPr>
        <p:txBody>
          <a:bodyPr anchor="b">
            <a:normAutofit/>
          </a:bodyPr>
          <a:lstStyle/>
          <a:p>
            <a:r>
              <a:rPr lang="en-US" sz="2800" dirty="0"/>
              <a:t>Male vs female mental health</a:t>
            </a:r>
          </a:p>
        </p:txBody>
      </p:sp>
      <p:sp>
        <p:nvSpPr>
          <p:cNvPr id="14" name="Round Diagonal Corner Rectangle 11">
            <a:extLst>
              <a:ext uri="{FF2B5EF4-FFF2-40B4-BE49-F238E27FC236}">
                <a16:creationId xmlns:a16="http://schemas.microsoft.com/office/drawing/2014/main" id="{E704FA00-F5B1-4BF3-BFB2-F832D367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6E920F7-7BAB-6501-73AA-D40FE72FBAB6}"/>
              </a:ext>
            </a:extLst>
          </p:cNvPr>
          <p:cNvPicPr>
            <a:picLocks noChangeAspect="1"/>
          </p:cNvPicPr>
          <p:nvPr/>
        </p:nvPicPr>
        <p:blipFill>
          <a:blip r:embed="rId3"/>
          <a:stretch>
            <a:fillRect/>
          </a:stretch>
        </p:blipFill>
        <p:spPr>
          <a:xfrm>
            <a:off x="859902" y="1759227"/>
            <a:ext cx="3157792" cy="3105874"/>
          </a:xfrm>
          <a:prstGeom prst="rect">
            <a:avLst/>
          </a:prstGeom>
        </p:spPr>
      </p:pic>
      <p:pic>
        <p:nvPicPr>
          <p:cNvPr id="6" name="Content Placeholder 5">
            <a:extLst>
              <a:ext uri="{FF2B5EF4-FFF2-40B4-BE49-F238E27FC236}">
                <a16:creationId xmlns:a16="http://schemas.microsoft.com/office/drawing/2014/main" id="{437DBC73-33E0-CADC-9EF8-E99126CB388E}"/>
              </a:ext>
            </a:extLst>
          </p:cNvPr>
          <p:cNvPicPr>
            <a:picLocks noChangeAspect="1"/>
          </p:cNvPicPr>
          <p:nvPr/>
        </p:nvPicPr>
        <p:blipFill>
          <a:blip r:embed="rId4"/>
          <a:stretch>
            <a:fillRect/>
          </a:stretch>
        </p:blipFill>
        <p:spPr>
          <a:xfrm>
            <a:off x="4078646" y="1759224"/>
            <a:ext cx="3269342" cy="3105875"/>
          </a:xfrm>
          <a:prstGeom prst="rect">
            <a:avLst/>
          </a:prstGeom>
        </p:spPr>
      </p:pic>
      <p:sp>
        <p:nvSpPr>
          <p:cNvPr id="11" name="Content Placeholder 10">
            <a:extLst>
              <a:ext uri="{FF2B5EF4-FFF2-40B4-BE49-F238E27FC236}">
                <a16:creationId xmlns:a16="http://schemas.microsoft.com/office/drawing/2014/main" id="{6D1ADA29-CA9F-4496-3968-019C96C6AE81}"/>
              </a:ext>
            </a:extLst>
          </p:cNvPr>
          <p:cNvSpPr>
            <a:spLocks noGrp="1"/>
          </p:cNvSpPr>
          <p:nvPr>
            <p:ph idx="1"/>
          </p:nvPr>
        </p:nvSpPr>
        <p:spPr>
          <a:xfrm>
            <a:off x="8036041" y="2249487"/>
            <a:ext cx="3281004" cy="3541714"/>
          </a:xfrm>
        </p:spPr>
        <p:txBody>
          <a:bodyPr>
            <a:normAutofit/>
          </a:bodyPr>
          <a:lstStyle/>
          <a:p>
            <a:r>
              <a:rPr lang="en-US" sz="1800" dirty="0"/>
              <a:t>The overall message for the mental health of IT industry males and females is that both experience very similar levels of anxiety, depression and burnout.</a:t>
            </a:r>
          </a:p>
        </p:txBody>
      </p:sp>
    </p:spTree>
    <p:extLst>
      <p:ext uri="{BB962C8B-B14F-4D97-AF65-F5344CB8AC3E}">
        <p14:creationId xmlns:p14="http://schemas.microsoft.com/office/powerpoint/2010/main" val="382670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53" name="Group 5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9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25DC8020-CED1-380F-5482-332FE3EE6427}"/>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a:t>Work-life balance rating</a:t>
            </a:r>
          </a:p>
        </p:txBody>
      </p:sp>
      <p:sp>
        <p:nvSpPr>
          <p:cNvPr id="8" name="Content Placeholder 7">
            <a:extLst>
              <a:ext uri="{FF2B5EF4-FFF2-40B4-BE49-F238E27FC236}">
                <a16:creationId xmlns:a16="http://schemas.microsoft.com/office/drawing/2014/main" id="{707E5F92-0093-4123-6439-B4A51529C669}"/>
              </a:ext>
            </a:extLst>
          </p:cNvPr>
          <p:cNvSpPr>
            <a:spLocks noGrp="1"/>
          </p:cNvSpPr>
          <p:nvPr>
            <p:ph idx="1"/>
          </p:nvPr>
        </p:nvSpPr>
        <p:spPr>
          <a:xfrm>
            <a:off x="8046666" y="3602038"/>
            <a:ext cx="3500301" cy="2052720"/>
          </a:xfrm>
        </p:spPr>
        <p:txBody>
          <a:bodyPr vert="horz" lIns="91440" tIns="45720" rIns="91440" bIns="45720" rtlCol="0">
            <a:normAutofit fontScale="92500" lnSpcReduction="20000"/>
          </a:bodyPr>
          <a:lstStyle/>
          <a:p>
            <a:pPr marL="0" indent="0">
              <a:buNone/>
            </a:pPr>
            <a:r>
              <a:rPr lang="en-US" sz="1800" cap="all" dirty="0">
                <a:solidFill>
                  <a:schemeClr val="tx2"/>
                </a:solidFill>
              </a:rPr>
              <a:t>Interestingly the rating for all three work environments is quite similar, I was expecting for the remote environment to allow employees to feel a higher level of work-life balance.</a:t>
            </a:r>
          </a:p>
        </p:txBody>
      </p:sp>
      <p:sp>
        <p:nvSpPr>
          <p:cNvPr id="109"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5FC2C84-E151-EC8C-DE35-92F74672D1FE}"/>
              </a:ext>
            </a:extLst>
          </p:cNvPr>
          <p:cNvPicPr>
            <a:picLocks noChangeAspect="1"/>
          </p:cNvPicPr>
          <p:nvPr/>
        </p:nvPicPr>
        <p:blipFill>
          <a:blip r:embed="rId4"/>
          <a:srcRect b="1790"/>
          <a:stretch/>
        </p:blipFill>
        <p:spPr>
          <a:xfrm>
            <a:off x="1118988" y="1136606"/>
            <a:ext cx="6112382" cy="4577297"/>
          </a:xfrm>
          <a:prstGeom prst="rect">
            <a:avLst/>
          </a:prstGeom>
        </p:spPr>
      </p:pic>
    </p:spTree>
    <p:extLst>
      <p:ext uri="{BB962C8B-B14F-4D97-AF65-F5344CB8AC3E}">
        <p14:creationId xmlns:p14="http://schemas.microsoft.com/office/powerpoint/2010/main" val="25876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BE46-E074-3FC0-EFB4-DE9083E431A8}"/>
              </a:ext>
            </a:extLst>
          </p:cNvPr>
          <p:cNvSpPr>
            <a:spLocks noGrp="1"/>
          </p:cNvSpPr>
          <p:nvPr>
            <p:ph type="title"/>
          </p:nvPr>
        </p:nvSpPr>
        <p:spPr>
          <a:xfrm>
            <a:off x="1141413" y="618518"/>
            <a:ext cx="9905998" cy="1478570"/>
          </a:xfrm>
        </p:spPr>
        <p:txBody>
          <a:bodyPr>
            <a:normAutofit/>
          </a:bodyPr>
          <a:lstStyle/>
          <a:p>
            <a:r>
              <a:rPr lang="en-US"/>
              <a:t>Stress levels by work locations</a:t>
            </a:r>
          </a:p>
        </p:txBody>
      </p:sp>
      <p:pic>
        <p:nvPicPr>
          <p:cNvPr id="4" name="Content Placeholder 3" descr="A graph of stress levels&#10;&#10;Description automatically generated">
            <a:extLst>
              <a:ext uri="{FF2B5EF4-FFF2-40B4-BE49-F238E27FC236}">
                <a16:creationId xmlns:a16="http://schemas.microsoft.com/office/drawing/2014/main" id="{0C751507-77BF-0BFA-0A6C-B1FF48257AD9}"/>
              </a:ext>
            </a:extLst>
          </p:cNvPr>
          <p:cNvPicPr>
            <a:picLocks noChangeAspect="1"/>
          </p:cNvPicPr>
          <p:nvPr/>
        </p:nvPicPr>
        <p:blipFill>
          <a:blip r:embed="rId3"/>
          <a:stretch>
            <a:fillRect/>
          </a:stretch>
        </p:blipFill>
        <p:spPr>
          <a:xfrm>
            <a:off x="1281277" y="2249487"/>
            <a:ext cx="440950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25963E7A-49F6-7E28-880E-EEF692EF7B01}"/>
              </a:ext>
            </a:extLst>
          </p:cNvPr>
          <p:cNvSpPr>
            <a:spLocks noGrp="1"/>
          </p:cNvSpPr>
          <p:nvPr>
            <p:ph idx="1"/>
          </p:nvPr>
        </p:nvSpPr>
        <p:spPr>
          <a:xfrm>
            <a:off x="6336727" y="2249487"/>
            <a:ext cx="4710683" cy="3541714"/>
          </a:xfrm>
        </p:spPr>
        <p:txBody>
          <a:bodyPr>
            <a:normAutofit/>
          </a:bodyPr>
          <a:lstStyle/>
          <a:p>
            <a:pPr>
              <a:lnSpc>
                <a:spcPct val="110000"/>
              </a:lnSpc>
            </a:pPr>
            <a:r>
              <a:rPr lang="en-US" sz="1900" dirty="0"/>
              <a:t>This graph shows a very clear picture of the hybrid and on-site roles to provide the highest number of responses for low-stress levels but also have a high level of response for high-stress levels.</a:t>
            </a:r>
          </a:p>
          <a:p>
            <a:pPr>
              <a:lnSpc>
                <a:spcPct val="110000"/>
              </a:lnSpc>
            </a:pPr>
            <a:r>
              <a:rPr lang="en-US" sz="1900" dirty="0"/>
              <a:t>The takeaway from this graph is that the number of remote workers is lower than the other two work environments which may be leading to the lower counts on this graph.</a:t>
            </a:r>
          </a:p>
        </p:txBody>
      </p:sp>
    </p:spTree>
    <p:extLst>
      <p:ext uri="{BB962C8B-B14F-4D97-AF65-F5344CB8AC3E}">
        <p14:creationId xmlns:p14="http://schemas.microsoft.com/office/powerpoint/2010/main" val="272675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F4A9-7C9F-CA66-B943-F382E8B3B54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8E6C2E8-A3E9-1EA5-5A94-EB2FE28DB1F2}"/>
              </a:ext>
            </a:extLst>
          </p:cNvPr>
          <p:cNvSpPr>
            <a:spLocks noGrp="1"/>
          </p:cNvSpPr>
          <p:nvPr>
            <p:ph idx="1"/>
          </p:nvPr>
        </p:nvSpPr>
        <p:spPr/>
        <p:txBody>
          <a:bodyPr/>
          <a:lstStyle/>
          <a:p>
            <a:pPr marL="0" indent="0">
              <a:buNone/>
            </a:pPr>
            <a:r>
              <a:rPr lang="en-US" dirty="0"/>
              <a:t>“How does remote work impact mental health compared to on-site work?”</a:t>
            </a:r>
          </a:p>
          <a:p>
            <a:pPr marL="0" indent="0">
              <a:buNone/>
            </a:pPr>
            <a:r>
              <a:rPr lang="en-US" dirty="0"/>
              <a:t>After analyzing the dataset related to mental health and work location I can conclude that the difference between a remote and onsite location contributing to mental health stress is not as notable as I had initially presumed. Although there are factors to consider such as the number of remote workers being less than the number of onsite or hybrid, even then, I do feel that I was expecting a larger variance in numbers which was not the case.</a:t>
            </a:r>
          </a:p>
        </p:txBody>
      </p:sp>
    </p:spTree>
    <p:extLst>
      <p:ext uri="{BB962C8B-B14F-4D97-AF65-F5344CB8AC3E}">
        <p14:creationId xmlns:p14="http://schemas.microsoft.com/office/powerpoint/2010/main" val="231756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0C5-8EEA-9717-9711-03805C647E3F}"/>
              </a:ext>
            </a:extLst>
          </p:cNvPr>
          <p:cNvSpPr>
            <a:spLocks noGrp="1"/>
          </p:cNvSpPr>
          <p:nvPr>
            <p:ph type="title"/>
          </p:nvPr>
        </p:nvSpPr>
        <p:spPr>
          <a:xfrm>
            <a:off x="1143001" y="1561381"/>
            <a:ext cx="9905998" cy="3795623"/>
          </a:xfrm>
        </p:spPr>
        <p:txBody>
          <a:bodyPr>
            <a:normAutofit/>
          </a:bodyPr>
          <a:lstStyle/>
          <a:p>
            <a:r>
              <a:rPr lang="en-US" sz="5400" b="0" i="0" dirty="0">
                <a:effectLst/>
                <a:latin typeface="Slack-Lato"/>
              </a:rPr>
              <a:t>Q2. What is the relationship between physical activity and improved mental health outcomes in tech workers?</a:t>
            </a:r>
            <a:endParaRPr lang="en-US" sz="5400" dirty="0"/>
          </a:p>
        </p:txBody>
      </p:sp>
    </p:spTree>
    <p:extLst>
      <p:ext uri="{BB962C8B-B14F-4D97-AF65-F5344CB8AC3E}">
        <p14:creationId xmlns:p14="http://schemas.microsoft.com/office/powerpoint/2010/main" val="8416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5A7C8-C612-E5A6-F238-9D819E9D380E}"/>
              </a:ext>
            </a:extLst>
          </p:cNvPr>
          <p:cNvSpPr txBox="1"/>
          <p:nvPr/>
        </p:nvSpPr>
        <p:spPr>
          <a:xfrm>
            <a:off x="1173193" y="576539"/>
            <a:ext cx="4157932" cy="830997"/>
          </a:xfrm>
          <a:prstGeom prst="rect">
            <a:avLst/>
          </a:prstGeom>
          <a:noFill/>
        </p:spPr>
        <p:txBody>
          <a:bodyPr wrap="square" rtlCol="0">
            <a:spAutoFit/>
          </a:bodyPr>
          <a:lstStyle/>
          <a:p>
            <a:r>
              <a:rPr lang="en-US" sz="4800" dirty="0"/>
              <a:t>DATA SOURCE :</a:t>
            </a:r>
          </a:p>
        </p:txBody>
      </p:sp>
      <p:sp>
        <p:nvSpPr>
          <p:cNvPr id="4" name="TextBox 3">
            <a:extLst>
              <a:ext uri="{FF2B5EF4-FFF2-40B4-BE49-F238E27FC236}">
                <a16:creationId xmlns:a16="http://schemas.microsoft.com/office/drawing/2014/main" id="{7C6F0A66-2A30-A6C7-04A4-410287C06B44}"/>
              </a:ext>
            </a:extLst>
          </p:cNvPr>
          <p:cNvSpPr txBox="1"/>
          <p:nvPr/>
        </p:nvSpPr>
        <p:spPr>
          <a:xfrm>
            <a:off x="1173193" y="2260121"/>
            <a:ext cx="9765101" cy="4431983"/>
          </a:xfrm>
          <a:prstGeom prst="rect">
            <a:avLst/>
          </a:prstGeom>
          <a:noFill/>
        </p:spPr>
        <p:txBody>
          <a:bodyPr wrap="square" rtlCol="0">
            <a:spAutoFit/>
          </a:bodyPr>
          <a:lstStyle/>
          <a:p>
            <a:r>
              <a:rPr lang="en-US" sz="2400" dirty="0"/>
              <a:t>I found the 'Sleep Health and Lifestyle Dataset' on Kaggle to be incredibly insightful. It contains valuable information on various factors such as sleep patterns, lifestyle choices, and demographics. These metrics provide a comprehensive view that is helpful for analyzing sleep health trends and their correlations with lifestyle habits</a:t>
            </a:r>
          </a:p>
          <a:p>
            <a:endParaRPr lang="en-US" sz="2400" dirty="0"/>
          </a:p>
          <a:p>
            <a:endParaRPr lang="en-US" sz="2400" dirty="0">
              <a:hlinkClick r:id="rId2"/>
            </a:endParaRPr>
          </a:p>
          <a:p>
            <a:endParaRPr lang="en-US" sz="2400" dirty="0">
              <a:hlinkClick r:id="rId2"/>
            </a:endParaRPr>
          </a:p>
          <a:p>
            <a:endParaRPr lang="en-US" sz="2400" dirty="0">
              <a:hlinkClick r:id="rId2"/>
            </a:endParaRPr>
          </a:p>
          <a:p>
            <a:r>
              <a:rPr lang="en-US" sz="2400" dirty="0">
                <a:hlinkClick r:id="rId2"/>
              </a:rPr>
              <a:t>https://www.kaggle.com/datasets/uom190346a/sleep-health-and-lifestyle-dataset</a:t>
            </a:r>
            <a:endParaRPr lang="en-US" sz="2400" dirty="0"/>
          </a:p>
          <a:p>
            <a:endParaRPr lang="en-US" dirty="0"/>
          </a:p>
        </p:txBody>
      </p:sp>
    </p:spTree>
    <p:extLst>
      <p:ext uri="{BB962C8B-B14F-4D97-AF65-F5344CB8AC3E}">
        <p14:creationId xmlns:p14="http://schemas.microsoft.com/office/powerpoint/2010/main" val="1679035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2846</TotalTime>
  <Words>921</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Slack-Lato</vt:lpstr>
      <vt:lpstr>Tw Cen MT</vt:lpstr>
      <vt:lpstr>Circuit</vt:lpstr>
      <vt:lpstr>Q4: How does remote work impact mental health compared to on-site work?</vt:lpstr>
      <vt:lpstr>Data Source  </vt:lpstr>
      <vt:lpstr>Gender % in the IT industry</vt:lpstr>
      <vt:lpstr>Male vs female mental health</vt:lpstr>
      <vt:lpstr>Work-life balance rating</vt:lpstr>
      <vt:lpstr>Stress levels by work locations</vt:lpstr>
      <vt:lpstr>Analysis</vt:lpstr>
      <vt:lpstr>Q2. What is the relationship between physical activity and improved mental health outcomes in tech workers?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Q4: How does remote work impact mental health compared to on-site work?</dc:title>
  <dc:creator>ilsa naumani</dc:creator>
  <cp:lastModifiedBy>Marc Arft</cp:lastModifiedBy>
  <cp:revision>2</cp:revision>
  <dcterms:created xsi:type="dcterms:W3CDTF">2024-10-02T01:03:09Z</dcterms:created>
  <dcterms:modified xsi:type="dcterms:W3CDTF">2024-10-04T02:18:05Z</dcterms:modified>
</cp:coreProperties>
</file>