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58" r:id="rId16"/>
    <p:sldId id="30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6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02" r:id="rId34"/>
    <p:sldId id="30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6BB8-6160-4F41-8FD1-1A451466B685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8A09-EE38-496D-B73D-17E6F3F42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Стеки</a:t>
            </a:r>
            <a:r>
              <a:rPr lang="ru-RU" dirty="0" smtClean="0"/>
              <a:t>, списки, очереди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Продолжим формирование списка, для этого нужно добавить элемент в конец списка. Поэтому вспомогательная переменная указательного типа </a:t>
            </a:r>
            <a:r>
              <a:rPr lang="ru-RU" dirty="0" err="1" smtClean="0"/>
              <a:t>х</a:t>
            </a:r>
            <a:r>
              <a:rPr lang="ru-RU" dirty="0" smtClean="0"/>
              <a:t> будет хранить адрес последнего элемента списка. Сейчас последний элемент списка совпадает с его началом.</a:t>
            </a:r>
          </a:p>
          <a:p>
            <a:r>
              <a:rPr lang="ru-RU" dirty="0" smtClean="0"/>
              <a:t>Поэтому можно записать равенства:</a:t>
            </a:r>
          </a:p>
          <a:p>
            <a:r>
              <a:rPr lang="ru-RU" dirty="0" err="1" smtClean="0"/>
              <a:t>Head^.Next</a:t>
            </a:r>
            <a:r>
              <a:rPr lang="ru-RU" dirty="0" smtClean="0"/>
              <a:t> = </a:t>
            </a:r>
            <a:r>
              <a:rPr lang="ru-RU" dirty="0" err="1" smtClean="0"/>
              <a:t>x^.Next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Head^.Data</a:t>
            </a:r>
            <a:r>
              <a:rPr lang="ru-RU" dirty="0" smtClean="0"/>
              <a:t> = </a:t>
            </a:r>
            <a:r>
              <a:rPr lang="ru-RU" dirty="0" err="1" smtClean="0"/>
              <a:t>x^.Data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Head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Выделим область памяти для следующего элемента списка.</a:t>
            </a:r>
          </a:p>
          <a:p>
            <a:pPr>
              <a:buNone/>
            </a:pPr>
            <a:r>
              <a:rPr lang="ru-RU" i="1" dirty="0" err="1" smtClean="0"/>
              <a:t>New</a:t>
            </a:r>
            <a:r>
              <a:rPr lang="ru-RU" i="1" dirty="0" smtClean="0"/>
              <a:t>(</a:t>
            </a:r>
            <a:r>
              <a:rPr lang="ru-RU" i="1" dirty="0" err="1" smtClean="0"/>
              <a:t>x^.Next</a:t>
            </a:r>
            <a:r>
              <a:rPr lang="ru-RU" i="1" dirty="0" smtClean="0"/>
              <a:t>);</a:t>
            </a:r>
          </a:p>
          <a:p>
            <a:r>
              <a:rPr lang="ru-RU" dirty="0" smtClean="0"/>
              <a:t>Присвоим переменной </a:t>
            </a:r>
            <a:r>
              <a:rPr lang="ru-RU" dirty="0" err="1" smtClean="0"/>
              <a:t>х</a:t>
            </a:r>
            <a:r>
              <a:rPr lang="ru-RU" dirty="0" smtClean="0"/>
              <a:t> значение адреса выделенной области памяти, иначе, переставим указатель на вновь выделенную область памяти:</a:t>
            </a:r>
          </a:p>
          <a:p>
            <a:pPr>
              <a:buNone/>
            </a:pPr>
            <a:r>
              <a:rPr lang="ru-RU" i="1" dirty="0" err="1" smtClean="0"/>
              <a:t>x</a:t>
            </a:r>
            <a:r>
              <a:rPr lang="ru-RU" i="1" dirty="0" smtClean="0"/>
              <a:t> := </a:t>
            </a:r>
            <a:r>
              <a:rPr lang="ru-RU" i="1" dirty="0" err="1" smtClean="0"/>
              <a:t>x^.Next</a:t>
            </a:r>
            <a:r>
              <a:rPr lang="ru-RU" i="1" dirty="0" smtClean="0"/>
              <a:t>;</a:t>
            </a:r>
            <a:endParaRPr lang="ru-RU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Определим значение этого элемента списка, иначе, заполним поля:</a:t>
            </a:r>
          </a:p>
          <a:p>
            <a:pPr marL="0" indent="0">
              <a:buNone/>
            </a:pPr>
            <a:r>
              <a:rPr lang="ru-RU" i="1" dirty="0" err="1" smtClean="0"/>
              <a:t>x^.Data</a:t>
            </a:r>
            <a:r>
              <a:rPr lang="ru-RU" i="1" dirty="0" smtClean="0"/>
              <a:t> := 5;</a:t>
            </a:r>
            <a:br>
              <a:rPr lang="ru-RU" i="1" dirty="0" smtClean="0"/>
            </a:br>
            <a:r>
              <a:rPr lang="ru-RU" i="1" dirty="0" err="1" smtClean="0"/>
              <a:t>x^.Next</a:t>
            </a:r>
            <a:r>
              <a:rPr lang="ru-RU" i="1" dirty="0" smtClean="0"/>
              <a:t> := </a:t>
            </a:r>
            <a:r>
              <a:rPr lang="ru-RU" i="1" dirty="0" err="1" smtClean="0"/>
              <a:t>Nil</a:t>
            </a:r>
            <a:r>
              <a:rPr lang="ru-RU" i="1" dirty="0" smtClean="0"/>
              <a:t>;</a:t>
            </a:r>
          </a:p>
          <a:p>
            <a:pPr marL="360363" indent="-360363"/>
            <a:r>
              <a:rPr lang="ru-RU" dirty="0" smtClean="0"/>
              <a:t>Итак, теперь у нас список содержит два элемента. Понятно, чтобы создать третий и четвертый элементы, нужно проделать те же самые операции.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Просмотр элементов списка осуществляется последовательно, начиная с его начала. Указатель </a:t>
            </a:r>
            <a:r>
              <a:rPr lang="ru-RU" dirty="0" err="1" smtClean="0"/>
              <a:t>р</a:t>
            </a:r>
            <a:r>
              <a:rPr lang="ru-RU" dirty="0" smtClean="0"/>
              <a:t> последовательно ссылается на первый, второй, и т.д. элементы списка до тех пор, пока весь список не будет пройден. При этом с каждым элементом списка выполняется операция вывода на экран. Начальное значение </a:t>
            </a:r>
            <a:r>
              <a:rPr lang="ru-RU" dirty="0" err="1" smtClean="0"/>
              <a:t>р</a:t>
            </a:r>
            <a:r>
              <a:rPr lang="ru-RU" dirty="0" smtClean="0"/>
              <a:t> – адрес первого элемента списка </a:t>
            </a:r>
            <a:r>
              <a:rPr lang="ru-RU" dirty="0" err="1" smtClean="0"/>
              <a:t>p^</a:t>
            </a:r>
            <a:r>
              <a:rPr lang="ru-RU" dirty="0" smtClean="0"/>
              <a:t>. Если </a:t>
            </a:r>
            <a:r>
              <a:rPr lang="ru-RU" dirty="0" err="1" smtClean="0"/>
              <a:t>р</a:t>
            </a:r>
            <a:r>
              <a:rPr lang="ru-RU" dirty="0" smtClean="0"/>
              <a:t> указывает на конец списка, то его значение равно </a:t>
            </a:r>
            <a:r>
              <a:rPr lang="ru-RU" dirty="0" err="1" smtClean="0"/>
              <a:t>Nil</a:t>
            </a:r>
            <a:r>
              <a:rPr lang="ru-RU" dirty="0" smtClean="0"/>
              <a:t>, то есть 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p&lt;&gt;Nil do</a:t>
            </a:r>
            <a:br>
              <a:rPr lang="en-US" dirty="0" smtClean="0"/>
            </a:b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  Write(</a:t>
            </a:r>
            <a:r>
              <a:rPr lang="en-US" dirty="0" err="1" smtClean="0"/>
              <a:t>p^.Data</a:t>
            </a:r>
            <a:r>
              <a:rPr lang="en-US" dirty="0" smtClean="0"/>
              <a:t>, ' ');</a:t>
            </a:r>
            <a:br>
              <a:rPr lang="en-US" dirty="0" smtClean="0"/>
            </a:br>
            <a:r>
              <a:rPr lang="en-US" dirty="0" smtClean="0"/>
              <a:t>  p := </a:t>
            </a:r>
            <a:r>
              <a:rPr lang="en-US" dirty="0" err="1" smtClean="0"/>
              <a:t>p^.Next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End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Начнем с рассмотрения примера. Пусть в трубку с запаянным концом закатываются шарики. Извлекать их можно только в обратном порядке: тот шарик, что закатился последним, будет извлечен первым.</a:t>
            </a:r>
          </a:p>
          <a:p>
            <a:endParaRPr lang="ru-RU" dirty="0"/>
          </a:p>
        </p:txBody>
      </p:sp>
      <p:pic>
        <p:nvPicPr>
          <p:cNvPr id="4" name="Picture 2" descr="&amp;Pcy;&amp;rcy;&amp;icy;&amp;mcy;&amp;iecy;&amp;rcy; &amp;scy;&amp;tcy;&amp;iecy;&amp;kcy;&amp;a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5143512"/>
            <a:ext cx="345757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Стек – это линейный список, в котором добавление новых элементов и удаление существующих производится только с одного конца, называемого вершиной стека.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последовательные этапы засылки с стек чисел 1, 2, 3.</a:t>
            </a:r>
            <a:endParaRPr lang="ru-RU" dirty="0"/>
          </a:p>
        </p:txBody>
      </p:sp>
      <p:pic>
        <p:nvPicPr>
          <p:cNvPr id="9218" name="Picture 2" descr="&amp;Zcy;&amp;acy;&amp;pcy;&amp;ocy;&amp;lcy;&amp;ncy;&amp;iecy;&amp;ncy;&amp;icy;&amp;iecy; &amp;scy;&amp;tcy;&amp;iecy;&amp;kcy;&amp;a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857496"/>
            <a:ext cx="245745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этапе б) обращение к процедуре извлечения из стека дает число 2, на этапе в) – число 3.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стека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Опишем стек, в который можно помещать цепочку динамических переменных:</a:t>
            </a:r>
            <a:endParaRPr lang="ru-RU" dirty="0"/>
          </a:p>
        </p:txBody>
      </p:sp>
      <p:pic>
        <p:nvPicPr>
          <p:cNvPr id="12290" name="Picture 2" descr="C:\Users\Денис\YandexDisk\Скриншоты\2015-11-17 00-04-15 Скриншот экран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000372"/>
            <a:ext cx="4059712" cy="2314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структуры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Обращение к динамической переменной происходит посредством ссылочной переменной, которая содержит адрес соответствующей динамической переменной.</a:t>
            </a:r>
          </a:p>
          <a:p>
            <a:r>
              <a:rPr lang="ru-RU" dirty="0" smtClean="0"/>
              <a:t>Под ссылочную переменную транслятор отводит место в памяти машины; эта переменная имеет имя и явно упоминается в программе. Ссылочные переменные образуют новый тип данных – "ссылки" (указатели).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помещать в этот стек последовательность 1, 2, 3, то получится следующий вид:</a:t>
            </a:r>
            <a:endParaRPr lang="ru-RU" dirty="0"/>
          </a:p>
        </p:txBody>
      </p:sp>
      <p:pic>
        <p:nvPicPr>
          <p:cNvPr id="13314" name="Picture 2" descr="&amp;Scy;&amp;tcy;&amp;iecy;&amp;kcy;, &amp;scy;&amp;ocy;&amp;scy;&amp;tcy;&amp;ocy;&amp;yacy;&amp;shchcy;&amp;icy;&amp;jcy; &amp;icy;&amp;zcy; &amp;tcy;&amp;rcy;&amp;iecy;&amp;khcy; &amp;kcy;&amp;ocy;&amp;mcy;&amp;pcy;&amp;ocy;&amp;ncy;&amp;iecy;&amp;ncy;&amp;tcy;&amp;ocy;&amp;v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62293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Поместить в такой стек компоненту можно, например, процедурой SN:</a:t>
            </a:r>
            <a:endParaRPr lang="ru-RU" dirty="0"/>
          </a:p>
        </p:txBody>
      </p:sp>
      <p:pic>
        <p:nvPicPr>
          <p:cNvPr id="15362" name="Picture 2" descr="C:\Users\Денис\YandexDisk\Скриншоты\2015-11-17 00-09-07 Скриншот экран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928934"/>
            <a:ext cx="5915025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Процедура извлечения компоненты из стека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procedure</a:t>
            </a:r>
            <a:r>
              <a:rPr lang="en-US" dirty="0" smtClean="0"/>
              <a:t> pop(</a:t>
            </a:r>
            <a:r>
              <a:rPr lang="en-US" b="1" dirty="0" err="1" smtClean="0"/>
              <a:t>var</a:t>
            </a:r>
            <a:r>
              <a:rPr lang="en-US" dirty="0" smtClean="0"/>
              <a:t> k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/>
              <a:t>integer</a:t>
            </a:r>
            <a:r>
              <a:rPr lang="en-US" dirty="0"/>
              <a:t>)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var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iold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stackp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	begin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iold</a:t>
            </a:r>
            <a:r>
              <a:rPr lang="en-US" dirty="0" smtClean="0"/>
              <a:t> </a:t>
            </a:r>
            <a:r>
              <a:rPr lang="en-US" dirty="0"/>
              <a:t>:=</a:t>
            </a:r>
            <a:r>
              <a:rPr lang="en-US" dirty="0" smtClean="0"/>
              <a:t> S; </a:t>
            </a:r>
            <a:r>
              <a:rPr lang="en-US" i="1" dirty="0"/>
              <a:t>{</a:t>
            </a:r>
            <a:r>
              <a:rPr lang="ru-RU" i="1" dirty="0"/>
              <a:t>значение последней компоненты}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k </a:t>
            </a:r>
            <a:r>
              <a:rPr lang="en-US" dirty="0"/>
              <a:t>:=</a:t>
            </a:r>
            <a:r>
              <a:rPr lang="en-US" dirty="0" smtClean="0"/>
              <a:t> </a:t>
            </a:r>
            <a:r>
              <a:rPr lang="en-US" dirty="0" err="1" smtClean="0"/>
              <a:t>iold^.</a:t>
            </a:r>
            <a:r>
              <a:rPr lang="en-US" dirty="0" err="1"/>
              <a:t>I</a:t>
            </a:r>
            <a:r>
              <a:rPr lang="en-US" dirty="0" smtClean="0"/>
              <a:t>; </a:t>
            </a:r>
            <a:r>
              <a:rPr lang="en-US" i="1" dirty="0"/>
              <a:t>{</a:t>
            </a:r>
            <a:r>
              <a:rPr lang="ru-RU" i="1" dirty="0"/>
              <a:t>извлекается и засылается в </a:t>
            </a:r>
            <a:r>
              <a:rPr lang="en-US" i="1" dirty="0"/>
              <a:t>S </a:t>
            </a:r>
            <a:r>
              <a:rPr lang="ru-RU" i="1" dirty="0"/>
              <a:t>значение соответствующего указателя на 3}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 </a:t>
            </a:r>
            <a:r>
              <a:rPr lang="en-US" dirty="0"/>
              <a:t>:=</a:t>
            </a:r>
            <a:r>
              <a:rPr lang="en-US" dirty="0" smtClean="0"/>
              <a:t> </a:t>
            </a:r>
            <a:r>
              <a:rPr lang="en-US" dirty="0" err="1" smtClean="0"/>
              <a:t>iold^.</a:t>
            </a:r>
            <a:r>
              <a:rPr lang="en-US" dirty="0" err="1"/>
              <a:t>P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dispose(</a:t>
            </a:r>
            <a:r>
              <a:rPr lang="en-US" dirty="0" err="1" smtClean="0"/>
              <a:t>iold</a:t>
            </a:r>
            <a:r>
              <a:rPr lang="en-US" dirty="0"/>
              <a:t>)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Стеки позволяют гибко и экономно использовать память, т.к. в каждый момент в стеке могут находиться только те переменные, которые нужны для дальнейшей работы программы. (В то время как под массивы, например, мы зачастую вынуждены резервировать и держать избыточную память.)</a:t>
            </a:r>
          </a:p>
          <a:p>
            <a:pPr>
              <a:tabLst>
                <a:tab pos="2517775" algn="l"/>
              </a:tabLst>
            </a:pPr>
            <a:r>
              <a:rPr lang="ru-RU" dirty="0" smtClean="0"/>
              <a:t>Программный вид стека используется для обхода структур данных, например, дерево или граф.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89013"/>
            <a:r>
              <a:rPr lang="ru-RU" dirty="0" smtClean="0"/>
              <a:t>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Очередь</a:t>
            </a:r>
            <a:r>
              <a:rPr lang="ru-RU" dirty="0" smtClean="0"/>
              <a:t> – линейный список, элементы в который добавляются только в конец, а исключаются из начала.</a:t>
            </a:r>
            <a:endParaRPr lang="ru-RU" dirty="0"/>
          </a:p>
        </p:txBody>
      </p:sp>
      <p:pic>
        <p:nvPicPr>
          <p:cNvPr id="9218" name="Picture 2" descr="http://informatics.mccme.ru/moodle/file.php/18/PascalSt/image_2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214686"/>
            <a:ext cx="2238375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Итак, очередь – это вид связанного списка, в котором извлечение элементов происходит с начала списка, а добавление новых </a:t>
            </a:r>
            <a:r>
              <a:rPr lang="ru-RU" dirty="0" smtClean="0"/>
              <a:t>элементов – </a:t>
            </a:r>
            <a:r>
              <a:rPr lang="ru-RU" dirty="0" smtClean="0"/>
              <a:t>с конца. К этому виду списка, по определению, неприменима операция обхода элементов.</a:t>
            </a:r>
          </a:p>
          <a:p>
            <a:r>
              <a:rPr lang="ru-RU" dirty="0" smtClean="0"/>
              <a:t>Очередь является динамической структурой – с течением времени изменяется и </a:t>
            </a:r>
            <a:r>
              <a:rPr lang="ru-RU" dirty="0" smtClean="0"/>
              <a:t>количество</a:t>
            </a:r>
            <a:r>
              <a:rPr lang="ru-RU" dirty="0" smtClean="0"/>
              <a:t>, </a:t>
            </a:r>
            <a:r>
              <a:rPr lang="ru-RU" dirty="0" smtClean="0"/>
              <a:t>и </a:t>
            </a:r>
            <a:r>
              <a:rPr lang="ru-RU" dirty="0" smtClean="0"/>
              <a:t>набор составляющих ее элементов.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Опишем очередь на языке программирования:</a:t>
            </a:r>
          </a:p>
          <a:p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  EXO = ^O;</a:t>
            </a:r>
            <a:br>
              <a:rPr lang="en-US" dirty="0" smtClean="0"/>
            </a:br>
            <a:r>
              <a:rPr lang="en-US" dirty="0" smtClean="0"/>
              <a:t>  O = record</a:t>
            </a:r>
            <a:br>
              <a:rPr lang="en-US" dirty="0" smtClean="0"/>
            </a:br>
            <a:r>
              <a:rPr lang="en-US" dirty="0" smtClean="0"/>
              <a:t>       Data : integer;</a:t>
            </a:r>
            <a:br>
              <a:rPr lang="en-US" dirty="0" smtClean="0"/>
            </a:br>
            <a:r>
              <a:rPr lang="en-US" dirty="0" smtClean="0"/>
              <a:t>       Next : EXO;</a:t>
            </a:r>
            <a:br>
              <a:rPr lang="en-US" dirty="0" smtClean="0"/>
            </a:br>
            <a:r>
              <a:rPr lang="en-US" dirty="0" smtClean="0"/>
              <a:t>  end;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57916"/>
          </a:xfrm>
        </p:spPr>
        <p:txBody>
          <a:bodyPr>
            <a:normAutofit/>
          </a:bodyPr>
          <a:lstStyle/>
          <a:p>
            <a:r>
              <a:rPr lang="ru-RU" dirty="0" smtClean="0"/>
              <a:t>Над очередью определены две операции: занесение элемента в очередь и извлечение элемента из очереди.</a:t>
            </a:r>
          </a:p>
          <a:p>
            <a:r>
              <a:rPr lang="ru-RU" dirty="0" smtClean="0"/>
              <a:t>В очереди, в силу ее определения, доступны две позиции: ее конец, куда заносятся новые элементы, и ее начало, откуда извлекаются элементы.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Поэтому для работы с очередью необходимо описать две переменные:</a:t>
            </a:r>
          </a:p>
          <a:p>
            <a:pPr marL="0" indent="0">
              <a:buNone/>
            </a:pPr>
            <a:r>
              <a:rPr lang="ru-RU" sz="4000" i="1" dirty="0" err="1" smtClean="0"/>
              <a:t>Var</a:t>
            </a:r>
            <a:r>
              <a:rPr lang="ru-RU" sz="4000" i="1" dirty="0" smtClean="0"/>
              <a:t/>
            </a:r>
            <a:br>
              <a:rPr lang="ru-RU" sz="4000" i="1" dirty="0" smtClean="0"/>
            </a:br>
            <a:r>
              <a:rPr lang="ru-RU" sz="4000" i="1" dirty="0" err="1" smtClean="0"/>
              <a:t>BeginO</a:t>
            </a:r>
            <a:r>
              <a:rPr lang="ru-RU" sz="4000" i="1" dirty="0" smtClean="0"/>
              <a:t>, </a:t>
            </a:r>
            <a:r>
              <a:rPr lang="ru-RU" sz="4000" i="1" dirty="0" err="1" smtClean="0"/>
              <a:t>EndO</a:t>
            </a:r>
            <a:r>
              <a:rPr lang="ru-RU" sz="4000" i="1" dirty="0" smtClean="0"/>
              <a:t> : EXO; </a:t>
            </a:r>
          </a:p>
          <a:p>
            <a:r>
              <a:rPr lang="ru-RU" dirty="0" smtClean="0"/>
              <a:t>где </a:t>
            </a:r>
            <a:r>
              <a:rPr lang="ru-RU" dirty="0" err="1" smtClean="0"/>
              <a:t>BeginO</a:t>
            </a:r>
            <a:r>
              <a:rPr lang="ru-RU" dirty="0" smtClean="0"/>
              <a:t> – соответствует началу очереди и будет использоваться для удаления элемента из очереди, </a:t>
            </a:r>
            <a:r>
              <a:rPr lang="ru-RU" dirty="0" err="1" smtClean="0"/>
              <a:t>EndO</a:t>
            </a:r>
            <a:r>
              <a:rPr lang="ru-RU" dirty="0" smtClean="0"/>
              <a:t> – соответствует концу очереди и будет использоваться для добавления новых элементов в очередь.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Занесение элемента в </a:t>
            </a:r>
            <a:r>
              <a:rPr lang="ru-RU" b="1" dirty="0" smtClean="0"/>
              <a:t>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Занесение элемента в очередь реализуется как добавлению элемента в конец списка. Рассмотрите процедуру, описанную ниже.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информатике, </a:t>
            </a:r>
            <a:r>
              <a:rPr lang="ru-RU" b="1" dirty="0" smtClean="0"/>
              <a:t>список</a:t>
            </a:r>
            <a:r>
              <a:rPr lang="ru-RU" dirty="0" smtClean="0"/>
              <a:t>  — это абстрактный тип данных, представляющий собой упорядоченный набор значений, в котором некоторое значение может встречаться более одного раза. Экземпляр списка является компьютерной реализацией математического понятия конечной последовательности. Экземпляры значений, находящихся в списке, называются </a:t>
            </a:r>
            <a:r>
              <a:rPr lang="ru-RU" b="1" dirty="0" smtClean="0"/>
              <a:t>элементами</a:t>
            </a:r>
            <a:r>
              <a:rPr lang="ru-RU" dirty="0" smtClean="0"/>
              <a:t> списка;</a:t>
            </a:r>
            <a:endParaRPr lang="en-US" dirty="0" smtClean="0"/>
          </a:p>
          <a:p>
            <a:r>
              <a:rPr lang="ru-RU" dirty="0" smtClean="0"/>
              <a:t>если значение встречается несколько раз, каждое вхождение считается отдельным элементом.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Занесение элемента в 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writeO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BeginO</a:t>
            </a:r>
            <a:r>
              <a:rPr lang="en-US" dirty="0" smtClean="0"/>
              <a:t>, </a:t>
            </a:r>
            <a:r>
              <a:rPr lang="en-US" dirty="0" err="1" smtClean="0"/>
              <a:t>EndO</a:t>
            </a:r>
            <a:r>
              <a:rPr lang="en-US" dirty="0" smtClean="0"/>
              <a:t> : EXO; c : integer);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u : EXO;</a:t>
            </a:r>
            <a:br>
              <a:rPr lang="en-US" dirty="0" smtClean="0"/>
            </a:b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  new(u);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u^.Data</a:t>
            </a:r>
            <a:r>
              <a:rPr lang="en-US" dirty="0" smtClean="0"/>
              <a:t> := c;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u^.Next</a:t>
            </a:r>
            <a:r>
              <a:rPr lang="en-US" dirty="0" smtClean="0"/>
              <a:t> := Nil;</a:t>
            </a:r>
            <a:br>
              <a:rPr lang="en-US" dirty="0" smtClean="0"/>
            </a:br>
            <a:r>
              <a:rPr lang="en-US" dirty="0" smtClean="0"/>
              <a:t>  if </a:t>
            </a:r>
            <a:r>
              <a:rPr lang="en-US" dirty="0" err="1" smtClean="0"/>
              <a:t>BeginO</a:t>
            </a:r>
            <a:r>
              <a:rPr lang="en-US" dirty="0" smtClean="0"/>
              <a:t> = Nil {</a:t>
            </a:r>
            <a:r>
              <a:rPr lang="ru-RU" dirty="0" smtClean="0"/>
              <a:t>проверяем, пуста ли очередь}</a:t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      </a:t>
            </a:r>
            <a:r>
              <a:rPr lang="en-US" dirty="0" err="1" smtClean="0"/>
              <a:t>BeginO</a:t>
            </a:r>
            <a:r>
              <a:rPr lang="en-US" dirty="0" smtClean="0"/>
              <a:t> := u {</a:t>
            </a:r>
            <a:r>
              <a:rPr lang="ru-RU" dirty="0" smtClean="0"/>
              <a:t>ставим указатель начала очереди на первый созданный элемент}</a:t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      </a:t>
            </a:r>
            <a:r>
              <a:rPr lang="en-US" dirty="0" err="1" smtClean="0"/>
              <a:t>EndO^.Next</a:t>
            </a:r>
            <a:r>
              <a:rPr lang="en-US" dirty="0" smtClean="0"/>
              <a:t> := u; {</a:t>
            </a:r>
            <a:r>
              <a:rPr lang="ru-RU" dirty="0" smtClean="0"/>
              <a:t>ставим созданный элемент в конец очереди}</a:t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en-US" dirty="0" err="1" smtClean="0"/>
              <a:t>EndO</a:t>
            </a:r>
            <a:r>
              <a:rPr lang="en-US" dirty="0" smtClean="0"/>
              <a:t> := u; {</a:t>
            </a:r>
            <a:r>
              <a:rPr lang="ru-RU" dirty="0" smtClean="0"/>
              <a:t>переносим указатель конца очереди на последний элемент}</a:t>
            </a:r>
            <a:br>
              <a:rPr lang="ru-RU" dirty="0" smtClean="0"/>
            </a:br>
            <a:r>
              <a:rPr lang="en-US" dirty="0" smtClean="0"/>
              <a:t>End;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Извлечение элемента из очереди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Процедура извлечения элемента из очереди аналогична удалению элемента из начала списка. Поскольку извлечение элемента из пустой очереди осуществить нельзя, опишем логическую функцию, проверяющую, есть ли элементы в очереди.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Извлечение элемента из 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Function </a:t>
            </a:r>
            <a:r>
              <a:rPr lang="en-US" sz="1600" dirty="0" err="1" smtClean="0"/>
              <a:t>FreeO</a:t>
            </a:r>
            <a:r>
              <a:rPr lang="en-US" sz="1600" dirty="0" smtClean="0"/>
              <a:t>(x1 : EXO):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Begin</a:t>
            </a:r>
            <a:br>
              <a:rPr lang="en-US" sz="1600" dirty="0" smtClean="0"/>
            </a:br>
            <a:r>
              <a:rPr lang="en-US" sz="1600" dirty="0" smtClean="0"/>
              <a:t>  </a:t>
            </a:r>
            <a:r>
              <a:rPr lang="en-US" sz="1600" dirty="0" err="1" smtClean="0"/>
              <a:t>FreeO</a:t>
            </a:r>
            <a:r>
              <a:rPr lang="en-US" sz="1600" dirty="0" smtClean="0"/>
              <a:t> := (x1 = Nil);</a:t>
            </a:r>
            <a:br>
              <a:rPr lang="en-US" sz="1600" dirty="0" smtClean="0"/>
            </a:br>
            <a:r>
              <a:rPr lang="en-US" sz="1600" dirty="0" smtClean="0"/>
              <a:t>End;</a:t>
            </a:r>
            <a:endParaRPr lang="ru-RU" sz="1600" dirty="0" smtClean="0"/>
          </a:p>
          <a:p>
            <a:r>
              <a:rPr lang="en-US" sz="1600" dirty="0" smtClean="0"/>
              <a:t>Procedure </a:t>
            </a:r>
            <a:r>
              <a:rPr lang="en-US" sz="1600" dirty="0" err="1" smtClean="0"/>
              <a:t>readO</a:t>
            </a:r>
            <a:r>
              <a:rPr lang="en-US" sz="1600" dirty="0" smtClean="0"/>
              <a:t>(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BeginO</a:t>
            </a:r>
            <a:r>
              <a:rPr lang="en-US" sz="1600" dirty="0" smtClean="0"/>
              <a:t> : EXO; </a:t>
            </a:r>
            <a:r>
              <a:rPr lang="en-US" sz="1600" dirty="0" err="1" smtClean="0"/>
              <a:t>Var</a:t>
            </a:r>
            <a:r>
              <a:rPr lang="en-US" sz="1600" dirty="0" smtClean="0"/>
              <a:t> c : integer);</a:t>
            </a:r>
            <a:br>
              <a:rPr lang="en-US" sz="1600" dirty="0" smtClean="0"/>
            </a:br>
            <a:r>
              <a:rPr lang="en-US" sz="1600" dirty="0" err="1" smtClean="0"/>
              <a:t>Var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 u : EXO</a:t>
            </a:r>
            <a:r>
              <a:rPr lang="en-US" sz="1600" dirty="0" smtClean="0"/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Begin</a:t>
            </a:r>
            <a:br>
              <a:rPr lang="en-US" sz="1600" dirty="0" smtClean="0"/>
            </a:br>
            <a:r>
              <a:rPr lang="en-US" sz="1600" dirty="0" smtClean="0"/>
              <a:t>  if </a:t>
            </a:r>
            <a:r>
              <a:rPr lang="en-US" sz="1600" dirty="0" err="1" smtClean="0"/>
              <a:t>FreeO</a:t>
            </a:r>
            <a:r>
              <a:rPr lang="en-US" sz="1600" dirty="0" smtClean="0"/>
              <a:t>(</a:t>
            </a:r>
            <a:r>
              <a:rPr lang="en-US" sz="1600" dirty="0" err="1" smtClean="0"/>
              <a:t>BeginO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    then</a:t>
            </a:r>
            <a:br>
              <a:rPr lang="en-US" sz="1600" dirty="0" smtClean="0"/>
            </a:br>
            <a:r>
              <a:rPr lang="en-US" sz="1600" dirty="0" smtClean="0"/>
              <a:t>     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('</a:t>
            </a:r>
            <a:r>
              <a:rPr lang="ru-RU" sz="1600" dirty="0" smtClean="0"/>
              <a:t>Очередь пуста')</a:t>
            </a:r>
            <a:br>
              <a:rPr lang="ru-RU" sz="1600" dirty="0" smtClean="0"/>
            </a:br>
            <a:r>
              <a:rPr lang="ru-RU" sz="1600" dirty="0" smtClean="0"/>
              <a:t>    </a:t>
            </a:r>
            <a:r>
              <a:rPr lang="en-US" sz="1600" dirty="0" smtClean="0"/>
              <a:t>else</a:t>
            </a:r>
            <a:br>
              <a:rPr lang="en-US" sz="1600" dirty="0" smtClean="0"/>
            </a:br>
            <a:r>
              <a:rPr lang="en-US" sz="1600" dirty="0" smtClean="0"/>
              <a:t>      begin</a:t>
            </a:r>
            <a:br>
              <a:rPr lang="en-US" sz="1600" dirty="0" smtClean="0"/>
            </a:br>
            <a:r>
              <a:rPr lang="en-US" sz="1600" dirty="0" smtClean="0"/>
              <a:t>        c := </a:t>
            </a:r>
            <a:r>
              <a:rPr lang="en-US" sz="1600" dirty="0" err="1" smtClean="0"/>
              <a:t>BeginO^.Data</a:t>
            </a:r>
            <a:r>
              <a:rPr lang="en-US" sz="1600" dirty="0" smtClean="0"/>
              <a:t>; {</a:t>
            </a:r>
            <a:r>
              <a:rPr lang="ru-RU" sz="1600" dirty="0" smtClean="0"/>
              <a:t>считываем искомое значение в переменную с}</a:t>
            </a:r>
            <a:br>
              <a:rPr lang="ru-RU" sz="1600" dirty="0" smtClean="0"/>
            </a:br>
            <a:r>
              <a:rPr lang="ru-RU" sz="1600" dirty="0" smtClean="0"/>
              <a:t>        </a:t>
            </a:r>
            <a:r>
              <a:rPr lang="en-US" sz="1600" dirty="0" smtClean="0"/>
              <a:t>u := </a:t>
            </a:r>
            <a:r>
              <a:rPr lang="en-US" sz="1600" dirty="0" err="1" smtClean="0"/>
              <a:t>BeginO</a:t>
            </a:r>
            <a:r>
              <a:rPr lang="en-US" sz="1600" dirty="0" smtClean="0"/>
              <a:t>; {</a:t>
            </a:r>
            <a:r>
              <a:rPr lang="ru-RU" sz="1600" dirty="0" smtClean="0"/>
              <a:t>ставим промежуточный указатель на первый элемент очереди}</a:t>
            </a:r>
            <a:br>
              <a:rPr lang="ru-RU" sz="1600" dirty="0" smtClean="0"/>
            </a:br>
            <a:r>
              <a:rPr lang="ru-RU" sz="1600" dirty="0" smtClean="0"/>
              <a:t>        </a:t>
            </a:r>
            <a:r>
              <a:rPr lang="en-US" sz="1600" dirty="0" err="1" smtClean="0"/>
              <a:t>BeginO</a:t>
            </a:r>
            <a:r>
              <a:rPr lang="en-US" sz="1600" dirty="0" smtClean="0"/>
              <a:t> := </a:t>
            </a:r>
            <a:r>
              <a:rPr lang="en-US" sz="1600" dirty="0" err="1" smtClean="0"/>
              <a:t>BeginO^.Next</a:t>
            </a:r>
            <a:r>
              <a:rPr lang="en-US" sz="1600" dirty="0" smtClean="0"/>
              <a:t>;{</a:t>
            </a:r>
            <a:r>
              <a:rPr lang="ru-RU" sz="1600" dirty="0" smtClean="0"/>
              <a:t>указатель начала переносим на следующий элемент}</a:t>
            </a:r>
            <a:br>
              <a:rPr lang="ru-RU" sz="1600" dirty="0" smtClean="0"/>
            </a:br>
            <a:r>
              <a:rPr lang="ru-RU" sz="1600" dirty="0" smtClean="0"/>
              <a:t>        </a:t>
            </a:r>
            <a:r>
              <a:rPr lang="en-US" sz="1600" dirty="0" smtClean="0"/>
              <a:t>dispose(u); {</a:t>
            </a:r>
            <a:r>
              <a:rPr lang="ru-RU" sz="1600" dirty="0" smtClean="0"/>
              <a:t>освобождаем память, занятую уже ненужным первым элементом}</a:t>
            </a:r>
            <a:br>
              <a:rPr lang="ru-RU" sz="1600" dirty="0" smtClean="0"/>
            </a:br>
            <a:r>
              <a:rPr lang="ru-RU" sz="1600" dirty="0" smtClean="0"/>
              <a:t>      </a:t>
            </a:r>
            <a:r>
              <a:rPr lang="en-US" sz="1600" dirty="0" smtClean="0"/>
              <a:t>end;</a:t>
            </a:r>
            <a:br>
              <a:rPr lang="en-US" sz="1600" dirty="0" smtClean="0"/>
            </a:br>
            <a:r>
              <a:rPr lang="en-US" sz="1600" dirty="0" smtClean="0"/>
              <a:t>End;</a:t>
            </a:r>
            <a:endParaRPr lang="ru-RU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Очередь в программировании используется, как и в реальной жизни, когда нужно совершить какие-то действия в порядке их поступления, выполнив их последовательно. </a:t>
            </a:r>
            <a:endParaRPr lang="ru-RU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Примером может служить организация событий в Windows. Когда пользователь оказывает какое-то действие на приложение, то в приложении не вызывается соответствующая процедура (ведь в этот момент приложение может совершать другие действия), а ему присылается сообщение, содержащее информацию о совершенном действии, это сообщение ставится в очередь, и только когда будут обработаны сообщения, пришедшие ранее, приложение выполнит необходимое действие.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866" name="Picture 2" descr="http://informatics.mccme.ru/moodle/file.php/18/PascalLi/image_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928934"/>
            <a:ext cx="6440237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Списком называется структура данных, каждый элемент которой посредством указателя связывается со следующим элементом.</a:t>
            </a:r>
          </a:p>
          <a:p>
            <a:r>
              <a:rPr lang="ru-RU" dirty="0" smtClean="0"/>
              <a:t>Из определения следует, что каждый элемент списка содержит поле данных (</a:t>
            </a:r>
            <a:r>
              <a:rPr lang="ru-RU" dirty="0" err="1" smtClean="0"/>
              <a:t>Data</a:t>
            </a:r>
            <a:r>
              <a:rPr lang="ru-RU" dirty="0" smtClean="0"/>
              <a:t>) (оно может иметь сложную структуру) и поле ссылки на следующий элемент (</a:t>
            </a:r>
            <a:r>
              <a:rPr lang="ru-RU" dirty="0" err="1" smtClean="0"/>
              <a:t>Next</a:t>
            </a:r>
            <a:r>
              <a:rPr lang="ru-RU" dirty="0" smtClean="0"/>
              <a:t>). Поле ссылки последнего элемента должно содержать пустой указатель (</a:t>
            </a:r>
            <a:r>
              <a:rPr lang="ru-RU" dirty="0" err="1" smtClean="0"/>
              <a:t>Nil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Списки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Ukazatel</a:t>
            </a:r>
            <a:r>
              <a:rPr lang="en-US" dirty="0" smtClean="0"/>
              <a:t> = ^S;</a:t>
            </a:r>
            <a:br>
              <a:rPr lang="en-US" dirty="0" smtClean="0"/>
            </a:br>
            <a:r>
              <a:rPr lang="en-US" dirty="0" smtClean="0"/>
              <a:t>  S = Record</a:t>
            </a:r>
            <a:br>
              <a:rPr lang="en-US" dirty="0" smtClean="0"/>
            </a:br>
            <a:r>
              <a:rPr lang="en-US" dirty="0" smtClean="0"/>
              <a:t>       Data : integer;</a:t>
            </a:r>
            <a:br>
              <a:rPr lang="en-US" dirty="0" smtClean="0"/>
            </a:br>
            <a:r>
              <a:rPr lang="en-US" dirty="0" smtClean="0"/>
              <a:t>       Next : </a:t>
            </a:r>
            <a:r>
              <a:rPr lang="en-US" dirty="0" err="1" smtClean="0"/>
              <a:t>Ukazatel</a:t>
            </a:r>
            <a:r>
              <a:rPr lang="en-US" dirty="0" smtClean="0"/>
              <a:t> ;</a:t>
            </a:r>
            <a:br>
              <a:rPr lang="en-US" dirty="0" smtClean="0"/>
            </a:br>
            <a:r>
              <a:rPr lang="en-US" dirty="0" smtClean="0"/>
              <a:t>  End;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Заметим, что все элементы списка взаимосвязаны, т. е. где находится следующий элемент, "знает" только предыдущий. Поэтому самое главное в программе, это не потерять, где находится начало списка. Поэтому на начало списка будем ставить указатель с именем </a:t>
            </a:r>
            <a:r>
              <a:rPr lang="ru-RU" dirty="0" err="1" smtClean="0"/>
              <a:t>Head</a:t>
            </a:r>
            <a:r>
              <a:rPr lang="ru-RU" dirty="0" smtClean="0"/>
              <a:t> и следить за тем, чтобы на протяжении выполнения программы значение этого указателя не менялось.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Var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ru-RU" dirty="0" err="1" smtClean="0"/>
              <a:t>Head</a:t>
            </a:r>
            <a:r>
              <a:rPr lang="ru-RU" dirty="0" smtClean="0"/>
              <a:t>, {указатель на начало списка}</a:t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ru-RU" dirty="0" err="1" smtClean="0"/>
              <a:t>x</a:t>
            </a:r>
            <a:r>
              <a:rPr lang="ru-RU" dirty="0" smtClean="0"/>
              <a:t> {вспомогательный указатель для создания очередного элемента списка}</a:t>
            </a:r>
            <a:br>
              <a:rPr lang="ru-RU" dirty="0" smtClean="0"/>
            </a:br>
            <a:r>
              <a:rPr lang="ru-RU" dirty="0" smtClean="0"/>
              <a:t>  : </a:t>
            </a:r>
            <a:r>
              <a:rPr lang="ru-RU" dirty="0" err="1" smtClean="0"/>
              <a:t>Ukazatel</a:t>
            </a:r>
            <a:r>
              <a:rPr lang="ru-RU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Создадим первый элемент:</a:t>
            </a:r>
          </a:p>
          <a:p>
            <a:r>
              <a:rPr lang="ru-RU" dirty="0" err="1" smtClean="0"/>
              <a:t>New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); {выделим место в памяти для переменной типа S}</a:t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ru-RU" dirty="0" err="1" smtClean="0"/>
              <a:t>x^.Data</a:t>
            </a:r>
            <a:r>
              <a:rPr lang="ru-RU" dirty="0" smtClean="0"/>
              <a:t> := 3; {заполним поле </a:t>
            </a:r>
            <a:r>
              <a:rPr lang="ru-RU" dirty="0" err="1" smtClean="0"/>
              <a:t>Data</a:t>
            </a:r>
            <a:r>
              <a:rPr lang="ru-RU" dirty="0" smtClean="0"/>
              <a:t> первого элемента}</a:t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ru-RU" dirty="0" err="1" smtClean="0"/>
              <a:t>x^.Next</a:t>
            </a:r>
            <a:r>
              <a:rPr lang="ru-RU" dirty="0" smtClean="0"/>
              <a:t> := </a:t>
            </a:r>
            <a:r>
              <a:rPr lang="ru-RU" dirty="0" err="1" smtClean="0"/>
              <a:t>Nil</a:t>
            </a:r>
            <a:r>
              <a:rPr lang="ru-RU" dirty="0" smtClean="0"/>
              <a:t>; {заполним поле </a:t>
            </a:r>
            <a:r>
              <a:rPr lang="ru-RU" dirty="0" err="1" smtClean="0"/>
              <a:t>Next</a:t>
            </a:r>
            <a:r>
              <a:rPr lang="ru-RU" dirty="0" smtClean="0"/>
              <a:t> первого элемента: указатель в </a:t>
            </a:r>
            <a:r>
              <a:rPr lang="ru-RU" dirty="0" err="1" smtClean="0"/>
              <a:t>Nil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  </a:t>
            </a:r>
            <a:r>
              <a:rPr lang="ru-RU" dirty="0" err="1" smtClean="0"/>
              <a:t>Head</a:t>
            </a:r>
            <a:r>
              <a:rPr lang="ru-RU" dirty="0" smtClean="0"/>
              <a:t> := </a:t>
            </a:r>
            <a:r>
              <a:rPr lang="ru-RU" dirty="0" err="1" smtClean="0"/>
              <a:t>x</a:t>
            </a:r>
            <a:r>
              <a:rPr lang="ru-RU" dirty="0" smtClean="0"/>
              <a:t>; {поставим на наш первый элемент указатель головы списка}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924</Words>
  <Application>Microsoft Office PowerPoint</Application>
  <PresentationFormat>Экран (4:3)</PresentationFormat>
  <Paragraphs>91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Стеки, списки, очереди</vt:lpstr>
      <vt:lpstr>Динамические структуры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Стеки</vt:lpstr>
      <vt:lpstr>Стеки</vt:lpstr>
      <vt:lpstr>Пример</vt:lpstr>
      <vt:lpstr>Пример</vt:lpstr>
      <vt:lpstr>Описание стека</vt:lpstr>
      <vt:lpstr>Стек</vt:lpstr>
      <vt:lpstr>Стек</vt:lpstr>
      <vt:lpstr>Процедура извлечения компоненты из стека</vt:lpstr>
      <vt:lpstr>Стек</vt:lpstr>
      <vt:lpstr>Очереди</vt:lpstr>
      <vt:lpstr>Очередь</vt:lpstr>
      <vt:lpstr>Очередь</vt:lpstr>
      <vt:lpstr>Слайд 27</vt:lpstr>
      <vt:lpstr>Очередь</vt:lpstr>
      <vt:lpstr>Занесение элемента в очередь</vt:lpstr>
      <vt:lpstr>Занесение элемента в очередь</vt:lpstr>
      <vt:lpstr>Извлечение элемента из очереди</vt:lpstr>
      <vt:lpstr>Извлечение элемента из очереди</vt:lpstr>
      <vt:lpstr>Очереди</vt:lpstr>
      <vt:lpstr>Очереди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Стэки, списки, очереди</dc:title>
  <dc:creator>Windows User</dc:creator>
  <cp:lastModifiedBy>Windows User</cp:lastModifiedBy>
  <cp:revision>3</cp:revision>
  <dcterms:created xsi:type="dcterms:W3CDTF">2015-11-16T20:37:29Z</dcterms:created>
  <dcterms:modified xsi:type="dcterms:W3CDTF">2015-11-17T07:41:28Z</dcterms:modified>
</cp:coreProperties>
</file>