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70" r:id="rId9"/>
    <p:sldId id="281" r:id="rId10"/>
    <p:sldId id="273" r:id="rId11"/>
    <p:sldId id="27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8" y="6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658E2C-4649-44DA-94C1-04F267F3CF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B7DE3-ECF5-4C7A-8F5E-3EA1E3547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4281A2-F896-4B7C-816C-0129ABD5D8C3}" type="datetimeFigureOut">
              <a:rPr lang="en-IN"/>
              <a:pPr>
                <a:defRPr/>
              </a:pPr>
              <a:t>29-06-2022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A8B8D-3406-4B1A-95B5-D7D9E67C65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IN"/>
              <a:t>Dept. of CSE, GAT                                           2017-18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8401D-4DA3-47AE-8334-EDDCF4949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D5E3CDE-57F8-4A7F-948C-2F8E13C40C3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BD3D8-ABFE-46E9-B416-B2B6D66ED3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1FB6B-818B-439F-AA9D-F4A4C51D9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7A2982A-07C7-4771-95EF-D985DAEE4650}" type="datetimeFigureOut">
              <a:rPr lang="en-IN"/>
              <a:pPr>
                <a:defRPr/>
              </a:pPr>
              <a:t>29-06-2022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B9B77C-9113-4E6B-BC26-A76A14DCF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807DB35-67A4-4B1B-A560-6A01BC5C2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BFDF-1B36-40DC-B782-279FFBBF56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IN"/>
              <a:t>Dept. of CSE, GAT                                           2017-18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6572-CE2A-4A31-AE1D-CC249A717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9B157FE-FA23-47D8-9ACC-07EE1C07ABF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8236CCB-3A26-49F0-8FAB-82DB49ECC1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BDD9D4F9-5DE9-4794-87FE-614D67F33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8C5CDCE4-EAFA-4660-925B-C5BD2BA8E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71BF2B-4D55-4776-A4D2-27B33421FCC5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8437" name="Footer Placeholder 4">
            <a:extLst>
              <a:ext uri="{FF2B5EF4-FFF2-40B4-BE49-F238E27FC236}">
                <a16:creationId xmlns:a16="http://schemas.microsoft.com/office/drawing/2014/main" id="{98CA054D-D0E2-4C9D-B954-0BA03C4F9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6609D17F-119E-4B1D-ABBD-53940EDF13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C888B25-F3FD-416D-8BE9-A608D215B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DE788C8-69A8-4956-881F-214A6DBB3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9461" name="Footer Placeholder 4">
            <a:extLst>
              <a:ext uri="{FF2B5EF4-FFF2-40B4-BE49-F238E27FC236}">
                <a16:creationId xmlns:a16="http://schemas.microsoft.com/office/drawing/2014/main" id="{1279747B-867C-4CC4-B780-3CA2B346E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9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9DB1-B3F9-4166-A5AC-D437AC49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71C5-5D11-43C2-A3DB-96ADEFFC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C7A6-7672-4E81-B10E-ED664156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1C889-446B-4EA4-AB43-32BF69A4ED9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98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4590-25BD-42BE-9C49-A07BD58A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7F58-0853-40EF-BDA6-B8215D89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0CFB-B4F3-4D17-A8E6-A5E9875C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10665-5B81-4BD6-BD5D-5661B7F3A19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587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0DC5A0-96A6-4077-9374-2F486B406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3A68EC-B0CF-43F1-ADE1-DBFFF0EB9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C42BF0-F0BA-4BEC-BFEF-185B471DC7C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5066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4DAB-4EF9-48AA-87A2-CFAA120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9550-FE34-443A-BC46-34B2C42C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3E00-85EC-4E9E-8BCB-D60E7B1D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E256C-CCEB-47B7-A3F7-A664EDC74B4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396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2BF65D-02AB-4BE6-8D14-842F88AA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7A10FB-B8EC-4456-9E91-867610FD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5A331A-5AD0-4EBA-A248-A6F30991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0169D-C4DB-4DBB-AF90-73CD91804C6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085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E57CC81-4F11-4040-9A90-C5792A9E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761E16-F943-46EE-AFE8-9BA595D0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A800408-5E1D-49FD-8822-B9F12097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7046A-29DF-4514-BC8D-EEC16223F49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7362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2C6E7D-3160-4CEF-B6D8-0C904FD2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F05DBB-FF64-4A7E-9407-7F5A27D7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130D4C-C934-4014-8723-63B25CC6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AA51E-A9FC-4139-873E-8EA3AD7D43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4927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AB968AF-F49B-422F-BFAE-4969C88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4676E3-0B21-42B7-8C4C-FD23E437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6A4DCD-21E8-4B98-B17F-05C4A6C5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A3726-8723-4344-AD87-7E50D879CA2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73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5FCD02-ACBC-4777-807D-6BCFD2E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5C8652-801F-4C4F-83AC-289BFF45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2532C-0B78-4562-AF0E-925724E8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49531-6430-4586-95B8-F96715E1CF2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38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D666C8-F70A-4583-9A0B-F8FB6BEA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4C8F10-3513-44BB-A9E8-D1C5BC67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E35637-F55F-4A29-AE1B-1C501930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926B6-D9C7-45D2-9828-79D5AADF281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9274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3B2F070-B384-4CD0-B99F-A30399CEB23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F5A6AD4-DB58-4EBC-944B-706D042F3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BC24-6785-4461-B36C-3CCCD8CEB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C468-0C9E-4D0D-BFC0-4AA19A4AA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6068-D519-485E-9494-D3146CFA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0D3E1A8-CB02-49C7-B2C5-C4EBD53BB11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aktifoundation.in/report/roadmap-improving-city-bus-systems-india/" TargetMode="External"/><Relationship Id="rId2" Type="http://schemas.openxmlformats.org/officeDocument/2006/relationships/hyperlink" Target="https://shaktifoundation.in/report/roadmap-improving-city-bus-systems-india/?psec=NA=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rarticlelibrary.com/ergonomics/operation-research/checking-for-optimality-transportation-problem/3474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7D31-16A8-4CBC-976B-497F13E5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173038"/>
            <a:ext cx="10977563" cy="105886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ACADEMY OF TECHNOLOGY</a:t>
            </a:r>
            <a:b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pic>
        <p:nvPicPr>
          <p:cNvPr id="4099" name="Picture 3" descr="K:\ns2 templates\KIRAN NS-2\college_logo3.png">
            <a:extLst>
              <a:ext uri="{FF2B5EF4-FFF2-40B4-BE49-F238E27FC236}">
                <a16:creationId xmlns:a16="http://schemas.microsoft.com/office/drawing/2014/main" id="{E1FC3CF1-A573-4939-9159-7C15F35E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73038"/>
            <a:ext cx="923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975F29-D46D-4633-AC86-317A470C5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79857"/>
              </p:ext>
            </p:extLst>
          </p:nvPr>
        </p:nvGraphicFramePr>
        <p:xfrm>
          <a:off x="1062038" y="1323975"/>
          <a:ext cx="10420350" cy="5009135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1753061745"/>
                    </a:ext>
                  </a:extLst>
                </a:gridCol>
                <a:gridCol w="5672138">
                  <a:extLst>
                    <a:ext uri="{9D8B030D-6E8A-4147-A177-3AD203B41FA5}">
                      <a16:colId xmlns:a16="http://schemas.microsoft.com/office/drawing/2014/main" val="2810612274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3872101471"/>
                    </a:ext>
                  </a:extLst>
                </a:gridCol>
                <a:gridCol w="2182813">
                  <a:extLst>
                    <a:ext uri="{9D8B030D-6E8A-4147-A177-3AD203B41FA5}">
                      <a16:colId xmlns:a16="http://schemas.microsoft.com/office/drawing/2014/main" val="2756061811"/>
                    </a:ext>
                  </a:extLst>
                </a:gridCol>
              </a:tblGrid>
              <a:tr h="5651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Work Phase II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Code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18CSP83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633592"/>
                  </a:ext>
                </a:extLst>
              </a:tr>
              <a:tr h="665353">
                <a:tc row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kumimoji="0" lang="en-I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Madhan M 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1GA18CS079 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029336"/>
                  </a:ext>
                </a:extLst>
              </a:tr>
              <a:tr h="665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Kiran Swamy S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1GA18CS075 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20807"/>
                  </a:ext>
                </a:extLst>
              </a:tr>
              <a:tr h="665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Yuktha Marla S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1GA18CS183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772788"/>
                  </a:ext>
                </a:extLst>
              </a:tr>
              <a:tr h="6588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kumimoji="0" lang="en-I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 Research 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No:</a:t>
                      </a:r>
                      <a:endParaRPr kumimoji="0" lang="en-I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19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781094"/>
                  </a:ext>
                </a:extLst>
              </a:tr>
              <a:tr h="6588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kumimoji="0" lang="en-I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Optimizing Dead Mileage in Bangalore Metropolitan Transport Corporation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1003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 taken at</a:t>
                      </a:r>
                      <a:endParaRPr kumimoji="0" lang="en-I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 and Engineering, Global Academy of Technology 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26723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kumimoji="0" lang="en-I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Dr. N. GURUPRASAD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90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the IBFS methods and found optimal solution to the problem.</a:t>
            </a:r>
          </a:p>
          <a:p>
            <a:r>
              <a:rPr lang="en-US" dirty="0"/>
              <a:t>In order to show the allocation and steps used to derive at the solution we have designed an UI.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42BF0-F0BA-4BEC-BFEF-185B471DC7CC}" type="slidenum">
              <a:rPr lang="en-IN" altLang="en-US" smtClean="0"/>
              <a:pPr/>
              <a:t>10</a:t>
            </a:fld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https://ocw.ehu.eus/pluginfile.php/40935/mod_resource/content/1/5_Transportation.pdf</a:t>
            </a:r>
          </a:p>
          <a:p>
            <a:r>
              <a:rPr lang="en-US" dirty="0">
                <a:hlinkClick r:id="rId3"/>
              </a:rPr>
              <a:t>https://shaktifoundation.in/report/roadmap-improving-city-bus-systems-india/</a:t>
            </a:r>
            <a:endParaRPr lang="en-US" dirty="0"/>
          </a:p>
          <a:p>
            <a:r>
              <a:rPr lang="en-US" dirty="0">
                <a:hlinkClick r:id="rId4"/>
              </a:rPr>
              <a:t>https://www.yourarticlelibrary.com/ergonomics/operation-research/checking-for-optimality-transportation-problem/34743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42BF0-F0BA-4BEC-BFEF-185B471DC7CC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00A5F769-DE9F-4ED6-B754-42F8F89C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288"/>
            <a:ext cx="10515600" cy="57816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en-IN" altLang="en-US" sz="7200"/>
          </a:p>
          <a:p>
            <a:pPr marL="0" indent="0" algn="ctr">
              <a:buFont typeface="Arial" panose="020B0604020202020204" pitchFamily="34" charset="0"/>
              <a:buNone/>
            </a:pPr>
            <a:endParaRPr lang="en-IN" altLang="en-US" sz="72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altLang="en-US" sz="7200"/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DEF0E0-4B2D-4E8C-9DBA-BA417E1E5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0F68421-9D82-44FE-A25A-82D9B9DCA617}" type="slidenum">
              <a:rPr lang="en-IN" altLang="en-US">
                <a:solidFill>
                  <a:srgbClr val="898989"/>
                </a:solidFill>
              </a:rPr>
              <a:pPr/>
              <a:t>12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1441ACA-5084-4374-A043-163C2DB5E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EFDA05AD-7EBD-47CD-907C-46D6B2B8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altLang="en-US" sz="7200"/>
              <a:t>Q &amp; 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6931C5-34E5-4A17-A1EF-BE83D3ECA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B49DE1-49C3-4121-871A-BF84C4CA41A3}" type="slidenum">
              <a:rPr lang="en-IN" altLang="en-US">
                <a:solidFill>
                  <a:srgbClr val="898989"/>
                </a:solidFill>
              </a:rPr>
              <a:pPr/>
              <a:t>13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91953D-2EF8-42C2-91CC-87F643E86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D770D4D-54C1-41F0-84FD-E5BF7FB5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63"/>
          </a:xfrm>
        </p:spPr>
        <p:txBody>
          <a:bodyPr/>
          <a:lstStyle/>
          <a:p>
            <a:r>
              <a:rPr lang="en-IN" alt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680A-6C38-4013-8DEC-DCDB56AC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950"/>
            <a:ext cx="10515600" cy="52212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Introduction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Problem Statement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Objectives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Existing System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Proposed System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System Design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High Level Design 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Implementation Modules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Conclusion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IN" sz="3200" dirty="0"/>
              <a:t>References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8A65C4-C01F-4288-9ABE-F60137948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FD5540-4519-4A87-BC1F-BE314C4127B3}" type="slidenum">
              <a:rPr lang="en-IN" altLang="en-US">
                <a:solidFill>
                  <a:srgbClr val="898989"/>
                </a:solidFill>
              </a:rPr>
              <a:pPr/>
              <a:t>2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A6828-B75A-4F9C-B6D3-F360D14678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A2842A6-2458-42CE-B956-C5AF33DB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504A6B-ED39-4DEE-A244-01412FCBC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8932AD7-75E8-4031-89A9-A864346EDD5E}" type="slidenum">
              <a:rPr lang="en-IN" altLang="en-US">
                <a:solidFill>
                  <a:srgbClr val="898989"/>
                </a:solidFill>
              </a:rPr>
              <a:pPr/>
              <a:t>3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511168-25A2-4741-B057-1267CFDF1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47743-DDEF-3003-101F-AC03B1D111DE}"/>
              </a:ext>
            </a:extLst>
          </p:cNvPr>
          <p:cNvSpPr txBox="1">
            <a:spLocks/>
          </p:cNvSpPr>
          <p:nvPr/>
        </p:nvSpPr>
        <p:spPr>
          <a:xfrm>
            <a:off x="838200" y="1379621"/>
            <a:ext cx="10515600" cy="497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metropolitan cities, public transportation service plays a vital role in mobility of people, and it must introduce new routes more frequently due to the fast development of the city in terms of population growth and city size.</a:t>
            </a:r>
          </a:p>
          <a:p>
            <a:r>
              <a:rPr lang="en-US" dirty="0"/>
              <a:t>The non-revenue kilometers covered by the buses increases as depot and route starting/ending points are at different places. </a:t>
            </a:r>
          </a:p>
          <a:p>
            <a:r>
              <a:rPr lang="en-US" dirty="0"/>
              <a:t>It depends on the distance between depot and route starting point/ending point.</a:t>
            </a:r>
          </a:p>
          <a:p>
            <a:r>
              <a:rPr lang="en-US" dirty="0"/>
              <a:t>The dead kilometers not only results in revenue loss but also results in an increase in the operating cost because of the extra kilometers covered by buses.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BDA6BF2-0170-4479-9703-525B3423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Problem Statement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2920F-3D6B-4072-A9A8-AB2C9505D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C629EAA-1A66-46C7-8CCE-31F50577522B}" type="slidenum">
              <a:rPr lang="en-IN" altLang="en-US">
                <a:solidFill>
                  <a:srgbClr val="898989"/>
                </a:solidFill>
              </a:rPr>
              <a:pPr/>
              <a:t>4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3F6DC9-01B5-4E06-BACE-BA33FAA55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AD453-DE5D-2B6B-25E0-F567B070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Present BMTC buses to depot allocation are done manually, which is inefficient since the dead-mileage is not taken into consideration, and no software to maintain and schedule busses to depots 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469FDDD-5736-48EC-9005-0048383A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Objectives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92178-EDDD-422D-9C3A-D1ED4052C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2273891-FC09-4C56-A21E-C468E68F0198}" type="slidenum">
              <a:rPr lang="en-IN" altLang="en-US">
                <a:solidFill>
                  <a:srgbClr val="898989"/>
                </a:solidFill>
              </a:rPr>
              <a:pPr/>
              <a:t>5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BE9510-9E12-41A5-B572-0C638F7C3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68B945-873D-1884-6514-6C034E95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Develop algorithms for Initial Basic Feasible solution (IBFS).</a:t>
            </a:r>
          </a:p>
          <a:p>
            <a:pPr algn="just"/>
            <a:r>
              <a:rPr lang="en-IN" sz="3200" dirty="0"/>
              <a:t>Use transportation model to find best allocation of buses.</a:t>
            </a:r>
          </a:p>
          <a:p>
            <a:pPr algn="just"/>
            <a:r>
              <a:rPr lang="en-IN" sz="3200" dirty="0"/>
              <a:t>Develop an GUI application to allocate buses to depots in an optimal way, reducing dead mileage.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B0DA52-C490-457E-B1C3-EFAD7473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System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84DF96-8F23-4C33-B2DB-22041926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10A70D1-B0A5-47B6-9555-83E267891370}" type="slidenum">
              <a:rPr lang="en-IN" altLang="en-US">
                <a:solidFill>
                  <a:srgbClr val="898989"/>
                </a:solidFill>
              </a:rPr>
              <a:pPr/>
              <a:t>6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F07B2A9-7E37-459D-B6CA-3EE221E02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825607-7E46-4726-4154-FF79BAAE352F}"/>
              </a:ext>
            </a:extLst>
          </p:cNvPr>
          <p:cNvSpPr/>
          <p:nvPr/>
        </p:nvSpPr>
        <p:spPr>
          <a:xfrm>
            <a:off x="3359499" y="1550011"/>
            <a:ext cx="5194997" cy="355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25668-64D7-97D4-96CB-DC59D3B679B5}"/>
              </a:ext>
            </a:extLst>
          </p:cNvPr>
          <p:cNvSpPr/>
          <p:nvPr/>
        </p:nvSpPr>
        <p:spPr>
          <a:xfrm>
            <a:off x="727668" y="2904030"/>
            <a:ext cx="1617785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Data</a:t>
            </a:r>
          </a:p>
          <a:p>
            <a:pPr algn="ctr"/>
            <a:r>
              <a:rPr lang="en-IN" dirty="0"/>
              <a:t>(.xlsx file)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FCC38-7E3D-EC0E-A15C-68E1F4F6F385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2345453" y="3328570"/>
            <a:ext cx="1014046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E3CDAE-7C8B-3509-B1A7-CC36C64F86FF}"/>
              </a:ext>
            </a:extLst>
          </p:cNvPr>
          <p:cNvSpPr txBox="1"/>
          <p:nvPr/>
        </p:nvSpPr>
        <p:spPr>
          <a:xfrm>
            <a:off x="2416629" y="2959241"/>
            <a:ext cx="12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Upload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3F7ADF-2B3B-92AA-4D98-B7B070FD367E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8554496" y="3328570"/>
            <a:ext cx="923612" cy="24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8BC8359-9FF9-687B-BFAF-94257871889F}"/>
              </a:ext>
            </a:extLst>
          </p:cNvPr>
          <p:cNvSpPr/>
          <p:nvPr/>
        </p:nvSpPr>
        <p:spPr>
          <a:xfrm>
            <a:off x="9478108" y="2920293"/>
            <a:ext cx="2324519" cy="82147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Optimal Bus to Depot allocation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5099B-8BD0-2708-8C68-A645D1CB98C3}"/>
              </a:ext>
            </a:extLst>
          </p:cNvPr>
          <p:cNvSpPr txBox="1"/>
          <p:nvPr/>
        </p:nvSpPr>
        <p:spPr>
          <a:xfrm>
            <a:off x="8554496" y="2959241"/>
            <a:ext cx="12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A5054A-A609-2B86-CC32-A0ACFF7F8456}"/>
              </a:ext>
            </a:extLst>
          </p:cNvPr>
          <p:cNvSpPr/>
          <p:nvPr/>
        </p:nvSpPr>
        <p:spPr>
          <a:xfrm>
            <a:off x="3820258" y="2222648"/>
            <a:ext cx="1943936" cy="22118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Find Initial Basic Feasible Solution (IBFS)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3BD754-3AB8-9FED-C9BC-E94B5B4E9423}"/>
              </a:ext>
            </a:extLst>
          </p:cNvPr>
          <p:cNvSpPr/>
          <p:nvPr/>
        </p:nvSpPr>
        <p:spPr>
          <a:xfrm>
            <a:off x="6233748" y="2222647"/>
            <a:ext cx="1943936" cy="22118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A426046D-1F14-46C6-A816-C071F639AA43}"/>
              </a:ext>
            </a:extLst>
          </p:cNvPr>
          <p:cNvSpPr/>
          <p:nvPr/>
        </p:nvSpPr>
        <p:spPr>
          <a:xfrm rot="10800000">
            <a:off x="6766968" y="1754344"/>
            <a:ext cx="877496" cy="46830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A862FD-BFF5-046B-3C81-0CE0F8503BA7}"/>
              </a:ext>
            </a:extLst>
          </p:cNvPr>
          <p:cNvSpPr/>
          <p:nvPr/>
        </p:nvSpPr>
        <p:spPr>
          <a:xfrm>
            <a:off x="5778218" y="3141143"/>
            <a:ext cx="474995" cy="3748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E5DB20-6A8F-417B-32A3-4A7341AC62D9}"/>
              </a:ext>
            </a:extLst>
          </p:cNvPr>
          <p:cNvSpPr/>
          <p:nvPr/>
        </p:nvSpPr>
        <p:spPr>
          <a:xfrm>
            <a:off x="429149" y="4165147"/>
            <a:ext cx="2214822" cy="1755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Depots information, </a:t>
            </a:r>
          </a:p>
          <a:p>
            <a:pPr algn="ctr"/>
            <a:r>
              <a:rPr lang="en-IN" dirty="0"/>
              <a:t>Buses information, and cost/distance between the bus and the depot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1814A-E6AF-6180-29F8-24E4ECB7382E}"/>
              </a:ext>
            </a:extLst>
          </p:cNvPr>
          <p:cNvSpPr/>
          <p:nvPr/>
        </p:nvSpPr>
        <p:spPr>
          <a:xfrm>
            <a:off x="9640557" y="4229216"/>
            <a:ext cx="1999621" cy="1755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Depots with the list of buses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831E81-996D-99F9-78DE-1B2DF3B67BFF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V="1">
            <a:off x="1536560" y="3753116"/>
            <a:ext cx="1" cy="4120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634B98-E4D6-FDB2-8AD5-E4623750C1FE}"/>
              </a:ext>
            </a:extLst>
          </p:cNvPr>
          <p:cNvCxnSpPr>
            <a:cxnSpLocks/>
            <a:stCxn id="21" idx="0"/>
            <a:endCxn id="14" idx="1"/>
          </p:cNvCxnSpPr>
          <p:nvPr/>
        </p:nvCxnSpPr>
        <p:spPr>
          <a:xfrm flipV="1">
            <a:off x="10640368" y="3741767"/>
            <a:ext cx="0" cy="4874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B87C4-2BF3-47CF-9A10-1953B1F4F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202B46-4DA9-4460-9B92-7CFCA253127D}" type="slidenum">
              <a:rPr lang="en-IN" altLang="en-US">
                <a:solidFill>
                  <a:srgbClr val="898989"/>
                </a:solidFill>
              </a:rPr>
              <a:pPr/>
              <a:t>7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40745B-CC87-40BC-BC51-375C1659C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  <p:pic>
        <p:nvPicPr>
          <p:cNvPr id="7" name="Graphic 6" descr="Call center with solid fill">
            <a:extLst>
              <a:ext uri="{FF2B5EF4-FFF2-40B4-BE49-F238E27FC236}">
                <a16:creationId xmlns:a16="http://schemas.microsoft.com/office/drawing/2014/main" id="{F7203A38-CDC7-90CC-CE17-4CC633CF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474" y="3333540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455580-4505-0BBF-9B71-D9A32CFF966A}"/>
              </a:ext>
            </a:extLst>
          </p:cNvPr>
          <p:cNvSpPr/>
          <p:nvPr/>
        </p:nvSpPr>
        <p:spPr>
          <a:xfrm>
            <a:off x="3782366" y="1679684"/>
            <a:ext cx="3402205" cy="43895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99174C-9236-F374-31EA-8C51EB9F8F2D}"/>
              </a:ext>
            </a:extLst>
          </p:cNvPr>
          <p:cNvSpPr/>
          <p:nvPr/>
        </p:nvSpPr>
        <p:spPr>
          <a:xfrm>
            <a:off x="4239146" y="2040357"/>
            <a:ext cx="2563165" cy="887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7A233-3260-8CE6-2437-DF45E55F9123}"/>
              </a:ext>
            </a:extLst>
          </p:cNvPr>
          <p:cNvSpPr/>
          <p:nvPr/>
        </p:nvSpPr>
        <p:spPr>
          <a:xfrm>
            <a:off x="4239147" y="3276391"/>
            <a:ext cx="2563165" cy="102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IBFS algorithm from drop down button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56072-9E1F-8185-9985-EC6FAD90ED6C}"/>
              </a:ext>
            </a:extLst>
          </p:cNvPr>
          <p:cNvSpPr/>
          <p:nvPr/>
        </p:nvSpPr>
        <p:spPr>
          <a:xfrm>
            <a:off x="4239148" y="4653781"/>
            <a:ext cx="2563165" cy="102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 Optimization</a:t>
            </a:r>
          </a:p>
          <a:p>
            <a:pPr algn="ctr"/>
            <a:r>
              <a:rPr lang="en-IN" dirty="0"/>
              <a:t>Get Output / Download results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6FF68C-2954-1318-5B29-5A2D313AA59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744874" y="3790740"/>
            <a:ext cx="1494274" cy="13773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6EDEAB2-A689-F162-9218-81766F99152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744874" y="2484028"/>
            <a:ext cx="1494272" cy="13067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C937B3-A9DD-B16F-6CE8-10607F6BF8C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744874" y="3790740"/>
            <a:ext cx="149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hecklist outline">
            <a:extLst>
              <a:ext uri="{FF2B5EF4-FFF2-40B4-BE49-F238E27FC236}">
                <a16:creationId xmlns:a16="http://schemas.microsoft.com/office/drawing/2014/main" id="{352699A1-4C8A-130D-05CD-3821C8E06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153" y="4534347"/>
            <a:ext cx="1287936" cy="128793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FC8F12-2FAC-C259-6642-D27428EAFE1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802313" y="5168130"/>
            <a:ext cx="1403840" cy="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BE402B-8487-445A-6BC3-51521DC4409C}"/>
              </a:ext>
            </a:extLst>
          </p:cNvPr>
          <p:cNvSpPr/>
          <p:nvPr/>
        </p:nvSpPr>
        <p:spPr>
          <a:xfrm>
            <a:off x="1830474" y="4305089"/>
            <a:ext cx="914399" cy="3486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C0F3C4-D13F-87D1-ED23-34A8BD7CB757}"/>
              </a:ext>
            </a:extLst>
          </p:cNvPr>
          <p:cNvSpPr/>
          <p:nvPr/>
        </p:nvSpPr>
        <p:spPr>
          <a:xfrm>
            <a:off x="8392921" y="5905045"/>
            <a:ext cx="914399" cy="3486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8A7F5-6C16-444A-1156-CE80D9F23AF1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H="1" flipV="1">
            <a:off x="8850119" y="3699798"/>
            <a:ext cx="2" cy="83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Group of people with solid fill">
            <a:extLst>
              <a:ext uri="{FF2B5EF4-FFF2-40B4-BE49-F238E27FC236}">
                <a16:creationId xmlns:a16="http://schemas.microsoft.com/office/drawing/2014/main" id="{2A8B3F67-A7E4-792D-AB02-D49BA41EC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451" y="1437402"/>
            <a:ext cx="1511335" cy="151133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5D3569-2B64-C066-676A-7350281F6FEF}"/>
              </a:ext>
            </a:extLst>
          </p:cNvPr>
          <p:cNvSpPr/>
          <p:nvPr/>
        </p:nvSpPr>
        <p:spPr>
          <a:xfrm>
            <a:off x="7913363" y="2936215"/>
            <a:ext cx="1873512" cy="7635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Bus Operators &amp; depot managers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4649BAD-3ECF-CD09-A99C-CF7FD78A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494428"/>
            <a:ext cx="10515600" cy="914400"/>
          </a:xfrm>
        </p:spPr>
        <p:txBody>
          <a:bodyPr/>
          <a:lstStyle/>
          <a:p>
            <a:r>
              <a:rPr lang="en-US" dirty="0"/>
              <a:t>Sample use case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50D57E-185B-4DE5-9BA6-59E98B3C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Implementation Modules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FA1DF8C-E9BB-4D90-B97F-994E16B8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Get excel sheet and check if balanced </a:t>
            </a:r>
          </a:p>
          <a:p>
            <a:r>
              <a:rPr lang="en-IN" altLang="en-US" dirty="0"/>
              <a:t>IBFS functions</a:t>
            </a:r>
          </a:p>
          <a:p>
            <a:r>
              <a:rPr lang="en-IN" altLang="en-US" dirty="0"/>
              <a:t>Test for optimality </a:t>
            </a:r>
          </a:p>
          <a:p>
            <a:r>
              <a:rPr lang="en-IN" altLang="en-US" dirty="0"/>
              <a:t>Moving towards optimality.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B2BDB9-6073-4FCA-A3B6-AE7EB4984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F56FF76-BAA7-43E7-AE2D-6E3361BA642C}" type="slidenum">
              <a:rPr lang="en-IN" altLang="en-US">
                <a:solidFill>
                  <a:srgbClr val="898989"/>
                </a:solidFill>
              </a:rPr>
              <a:pPr/>
              <a:t>8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6E2347-2A19-4455-AD10-4AC97BD8C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B5EA7C8-28DF-4FC5-AD8F-80DD4469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44"/>
            <a:ext cx="10515600" cy="1078634"/>
          </a:xfrm>
        </p:spPr>
        <p:txBody>
          <a:bodyPr/>
          <a:lstStyle/>
          <a:p>
            <a:r>
              <a:rPr lang="en-US" altLang="en-US" b="1" dirty="0"/>
              <a:t>Results – Presentation &amp; Demonstration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E36D43C-A859-4EA7-8FA0-33C56595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64"/>
            <a:ext cx="10515600" cy="5269274"/>
          </a:xfrm>
        </p:spPr>
        <p:txBody>
          <a:bodyPr/>
          <a:lstStyle/>
          <a:p>
            <a:pPr marL="0" indent="0">
              <a:buNone/>
            </a:pPr>
            <a:endParaRPr lang="en-US" altLang="en-US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4CC82A-243B-4202-A33C-9295FFB1A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0795615-9965-49AE-B5D6-C6E28FCF4C54}" type="slidenum">
              <a:rPr lang="en-IN" altLang="en-US">
                <a:solidFill>
                  <a:srgbClr val="898989"/>
                </a:solidFill>
              </a:rPr>
              <a:pPr/>
              <a:t>9</a:t>
            </a:fld>
            <a:endParaRPr lang="en-IN" altLang="en-US">
              <a:solidFill>
                <a:srgbClr val="898989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175683-CC62-4957-94EC-C38B01D05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CSE,GAT                     2021-22                                                                                                          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3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572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GLOBAL ACADEMY OF TECHNOLOGY DEPARTMENT OF COMPUTER SCIENCE AND ENGINEERING</vt:lpstr>
      <vt:lpstr>Agenda</vt:lpstr>
      <vt:lpstr>Introduction</vt:lpstr>
      <vt:lpstr>Problem Statement</vt:lpstr>
      <vt:lpstr>Objectives </vt:lpstr>
      <vt:lpstr>System Design</vt:lpstr>
      <vt:lpstr>Sample use case diagram</vt:lpstr>
      <vt:lpstr>Implementation Modules</vt:lpstr>
      <vt:lpstr>Results – Presentation &amp; Demonstration</vt:lpstr>
      <vt:lpstr>Conclusion and Future work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COMPUTER SCIENCE AND ENGINEERING</dc:title>
  <dc:creator>admin</dc:creator>
  <cp:lastModifiedBy>yuktha .</cp:lastModifiedBy>
  <cp:revision>38</cp:revision>
  <dcterms:created xsi:type="dcterms:W3CDTF">2018-01-23T09:52:46Z</dcterms:created>
  <dcterms:modified xsi:type="dcterms:W3CDTF">2022-06-29T17:16:18Z</dcterms:modified>
</cp:coreProperties>
</file>