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Garet Bold" charset="1" panose="00000000000000000000"/>
      <p:regular r:id="rId31"/>
    </p:embeddedFont>
    <p:embeddedFont>
      <p:font typeface="Garet" charset="1" panose="00000000000000000000"/>
      <p:regular r:id="rId32"/>
    </p:embeddedFont>
    <p:embeddedFont>
      <p:font typeface="Garet Light" charset="1" panose="00000000000000000000"/>
      <p:regular r:id="rId33"/>
    </p:embeddedFont>
    <p:embeddedFont>
      <p:font typeface="Calibri (MS)" charset="1" panose="020F0502020204030204"/>
      <p:regular r:id="rId34"/>
    </p:embeddedFont>
    <p:embeddedFont>
      <p:font typeface="Noto Sans Bold" charset="1" panose="020B0802040504020204"/>
      <p:regular r:id="rId35"/>
    </p:embeddedFont>
    <p:embeddedFont>
      <p:font typeface="DejaVu Serif" charset="1" panose="02060603050605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online-store-sigma-nine.vercel.app"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png" Type="http://schemas.openxmlformats.org/officeDocument/2006/relationships/image"/><Relationship Id="rId13" Target="../media/image24.png" Type="http://schemas.openxmlformats.org/officeDocument/2006/relationships/image"/><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 Id="rId9"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28700" y="1028700"/>
            <a:ext cx="797433" cy="774649"/>
          </a:xfrm>
          <a:custGeom>
            <a:avLst/>
            <a:gdLst/>
            <a:ahLst/>
            <a:cxnLst/>
            <a:rect r="r" b="b" t="t" l="l"/>
            <a:pathLst>
              <a:path h="774649" w="797433">
                <a:moveTo>
                  <a:pt x="0" y="0"/>
                </a:moveTo>
                <a:lnTo>
                  <a:pt x="797433" y="0"/>
                </a:lnTo>
                <a:lnTo>
                  <a:pt x="797433" y="774649"/>
                </a:lnTo>
                <a:lnTo>
                  <a:pt x="0" y="7746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885470" y="6403601"/>
            <a:ext cx="9373830" cy="355561"/>
          </a:xfrm>
          <a:prstGeom prst="rect">
            <a:avLst/>
          </a:prstGeom>
        </p:spPr>
        <p:txBody>
          <a:bodyPr anchor="t" rtlCol="false" tIns="0" lIns="0" bIns="0" rIns="0">
            <a:spAutoFit/>
          </a:bodyPr>
          <a:lstStyle/>
          <a:p>
            <a:pPr algn="r" marL="0" indent="0" lvl="0">
              <a:lnSpc>
                <a:spcPts val="2748"/>
              </a:lnSpc>
              <a:spcBef>
                <a:spcPct val="0"/>
              </a:spcBef>
            </a:pPr>
            <a:r>
              <a:rPr lang="en-US" b="true" sz="2748" spc="-217">
                <a:solidFill>
                  <a:srgbClr val="000000"/>
                </a:solidFill>
                <a:latin typeface="Garet Bold"/>
                <a:ea typeface="Garet Bold"/>
                <a:cs typeface="Garet Bold"/>
                <a:sym typeface="Garet Bold"/>
              </a:rPr>
              <a:t>Cửa hàng quần áo thời trang nam online</a:t>
            </a:r>
          </a:p>
        </p:txBody>
      </p:sp>
      <p:sp>
        <p:nvSpPr>
          <p:cNvPr name="TextBox 5" id="5"/>
          <p:cNvSpPr txBox="true"/>
          <p:nvPr/>
        </p:nvSpPr>
        <p:spPr>
          <a:xfrm rot="0">
            <a:off x="1028700"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TÊN DỰ ÁN</a:t>
            </a:r>
          </a:p>
        </p:txBody>
      </p:sp>
      <p:sp>
        <p:nvSpPr>
          <p:cNvPr name="TextBox 6" id="6"/>
          <p:cNvSpPr txBox="true"/>
          <p:nvPr/>
        </p:nvSpPr>
        <p:spPr>
          <a:xfrm rot="0">
            <a:off x="1028700"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Online Store</a:t>
            </a:r>
          </a:p>
        </p:txBody>
      </p:sp>
      <p:sp>
        <p:nvSpPr>
          <p:cNvPr name="TextBox 7" id="7"/>
          <p:cNvSpPr txBox="true"/>
          <p:nvPr/>
        </p:nvSpPr>
        <p:spPr>
          <a:xfrm rot="0">
            <a:off x="4394796"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NGƯỜI THUYẾT TRÌNH</a:t>
            </a:r>
          </a:p>
        </p:txBody>
      </p:sp>
      <p:sp>
        <p:nvSpPr>
          <p:cNvPr name="TextBox 8" id="8"/>
          <p:cNvSpPr txBox="true"/>
          <p:nvPr/>
        </p:nvSpPr>
        <p:spPr>
          <a:xfrm rot="0">
            <a:off x="4394796" y="8966251"/>
            <a:ext cx="3366096" cy="236855"/>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a:ea typeface="Garet"/>
                <a:cs typeface="Garet"/>
                <a:sym typeface="Garet"/>
              </a:rPr>
              <a:t>LÊ QUANG TRÍ ĐẠT</a:t>
            </a:r>
          </a:p>
        </p:txBody>
      </p:sp>
      <p:sp>
        <p:nvSpPr>
          <p:cNvPr name="TextBox 9" id="9"/>
          <p:cNvSpPr txBox="true"/>
          <p:nvPr/>
        </p:nvSpPr>
        <p:spPr>
          <a:xfrm rot="0">
            <a:off x="7760892" y="8677224"/>
            <a:ext cx="3366096" cy="236855"/>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BÊN ĐÁNH GIÁ</a:t>
            </a:r>
          </a:p>
        </p:txBody>
      </p:sp>
      <p:sp>
        <p:nvSpPr>
          <p:cNvPr name="TextBox 10" id="10"/>
          <p:cNvSpPr txBox="true"/>
          <p:nvPr/>
        </p:nvSpPr>
        <p:spPr>
          <a:xfrm rot="0">
            <a:off x="7760892" y="8966251"/>
            <a:ext cx="4115872" cy="236855"/>
          </a:xfrm>
          <a:prstGeom prst="rect">
            <a:avLst/>
          </a:prstGeom>
        </p:spPr>
        <p:txBody>
          <a:bodyPr anchor="t" rtlCol="false" tIns="0" lIns="0" bIns="0" rIns="0">
            <a:spAutoFit/>
          </a:bodyPr>
          <a:lstStyle/>
          <a:p>
            <a:pPr algn="l" marL="0" indent="0" lvl="0">
              <a:lnSpc>
                <a:spcPts val="2079"/>
              </a:lnSpc>
              <a:spcBef>
                <a:spcPct val="0"/>
              </a:spcBef>
            </a:pPr>
            <a:r>
              <a:rPr lang="en-US" sz="1599">
                <a:solidFill>
                  <a:srgbClr val="2B2B2B"/>
                </a:solidFill>
                <a:latin typeface="Garet"/>
                <a:ea typeface="Garet"/>
                <a:cs typeface="Garet"/>
                <a:sym typeface="Garet"/>
              </a:rPr>
              <a:t>Các thầy, cô trong hội đồng chấm điểm</a:t>
            </a:r>
          </a:p>
        </p:txBody>
      </p:sp>
      <p:sp>
        <p:nvSpPr>
          <p:cNvPr name="TextBox 11" id="11"/>
          <p:cNvSpPr txBox="true"/>
          <p:nvPr/>
        </p:nvSpPr>
        <p:spPr>
          <a:xfrm rot="0">
            <a:off x="1968701" y="1304925"/>
            <a:ext cx="4321082" cy="306705"/>
          </a:xfrm>
          <a:prstGeom prst="rect">
            <a:avLst/>
          </a:prstGeom>
        </p:spPr>
        <p:txBody>
          <a:bodyPr anchor="t" rtlCol="false" tIns="0" lIns="0" bIns="0" rIns="0">
            <a:spAutoFit/>
          </a:bodyPr>
          <a:lstStyle/>
          <a:p>
            <a:pPr algn="l">
              <a:lnSpc>
                <a:spcPts val="2520"/>
              </a:lnSpc>
            </a:pPr>
            <a:r>
              <a:rPr lang="en-US" sz="1800">
                <a:solidFill>
                  <a:srgbClr val="545454"/>
                </a:solidFill>
                <a:latin typeface="Garet Light"/>
                <a:ea typeface="Garet Light"/>
                <a:cs typeface="Garet Light"/>
                <a:sym typeface="Garet Light"/>
              </a:rPr>
              <a:t>Online Store | 29/05/2025</a:t>
            </a:r>
          </a:p>
        </p:txBody>
      </p:sp>
      <p:sp>
        <p:nvSpPr>
          <p:cNvPr name="TextBox 12" id="12"/>
          <p:cNvSpPr txBox="true"/>
          <p:nvPr/>
        </p:nvSpPr>
        <p:spPr>
          <a:xfrm rot="0">
            <a:off x="6485854" y="3017000"/>
            <a:ext cx="10773446" cy="3329451"/>
          </a:xfrm>
          <a:prstGeom prst="rect">
            <a:avLst/>
          </a:prstGeom>
        </p:spPr>
        <p:txBody>
          <a:bodyPr anchor="t" rtlCol="false" tIns="0" lIns="0" bIns="0" rIns="0">
            <a:spAutoFit/>
          </a:bodyPr>
          <a:lstStyle/>
          <a:p>
            <a:pPr algn="r" marL="0" indent="0" lvl="0">
              <a:lnSpc>
                <a:spcPts val="13171"/>
              </a:lnSpc>
            </a:pPr>
            <a:r>
              <a:rPr lang="en-US" b="true" sz="10885" spc="-859">
                <a:solidFill>
                  <a:srgbClr val="000000"/>
                </a:solidFill>
                <a:latin typeface="Garet Bold"/>
                <a:ea typeface="Garet Bold"/>
                <a:cs typeface="Garet Bold"/>
                <a:sym typeface="Garet Bold"/>
              </a:rPr>
              <a:t>DỰ ÁN</a:t>
            </a:r>
          </a:p>
          <a:p>
            <a:pPr algn="r" marL="0" indent="0" lvl="0">
              <a:lnSpc>
                <a:spcPts val="13171"/>
              </a:lnSpc>
            </a:pPr>
            <a:r>
              <a:rPr lang="en-US" b="true" sz="10885" spc="-859" u="none">
                <a:solidFill>
                  <a:srgbClr val="000000"/>
                </a:solidFill>
                <a:latin typeface="Garet Bold"/>
                <a:ea typeface="Garet Bold"/>
                <a:cs typeface="Garet Bold"/>
                <a:sym typeface="Garet Bold"/>
              </a:rPr>
              <a:t>ONLINE STORE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4564741" y="1464564"/>
          <a:ext cx="12694559" cy="7793736"/>
        </p:xfrm>
        <a:graphic>
          <a:graphicData uri="http://schemas.openxmlformats.org/drawingml/2006/table">
            <a:tbl>
              <a:tblPr/>
              <a:tblGrid>
                <a:gridCol w="12694559"/>
              </a:tblGrid>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Đăng nhập vào hệ thống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Lọc, xem sản phẩm</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Thêm sản phẩm vào giỏ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Quản lý giỏ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Thanh toán đơn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Xử lý thanh toán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1339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Xác nhận đơn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Luồng Người Dùng</a:t>
            </a:r>
            <a:r>
              <a:rPr lang="en-US" b="true" sz="5808" spc="-458" u="none">
                <a:solidFill>
                  <a:srgbClr val="000000"/>
                </a:solidFill>
                <a:latin typeface="Garet Bold"/>
                <a:ea typeface="Garet Bold"/>
                <a:cs typeface="Garet Bold"/>
                <a:sym typeface="Garet Bold"/>
              </a:rPr>
              <a:t> Đã Đăng Nhập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4564741" y="1464564"/>
          <a:ext cx="12694559" cy="7793736"/>
        </p:xfrm>
        <a:graphic>
          <a:graphicData uri="http://schemas.openxmlformats.org/drawingml/2006/table">
            <a:tbl>
              <a:tblPr/>
              <a:tblGrid>
                <a:gridCol w="12694559"/>
              </a:tblGrid>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Lọc, xem sản phẩm</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Thêm sản phẩm vào giỏ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Quản lý giỏ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Thanh toán đơn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Xử lý thanh toán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9895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Xác nhận đơn hàng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135607"/>
            <a:ext cx="14459993"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Luồng Người Dùng</a:t>
            </a:r>
            <a:r>
              <a:rPr lang="en-US" b="true" sz="5808" spc="-458" u="none">
                <a:solidFill>
                  <a:srgbClr val="000000"/>
                </a:solidFill>
                <a:latin typeface="Garet Bold"/>
                <a:ea typeface="Garet Bold"/>
                <a:cs typeface="Garet Bold"/>
                <a:sym typeface="Garet Bold"/>
              </a:rPr>
              <a:t> Chưa Đăng Nhập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121552"/>
          <a:ext cx="18288000" cy="9182100"/>
        </p:xfrm>
        <a:graphic>
          <a:graphicData uri="http://schemas.openxmlformats.org/drawingml/2006/table">
            <a:tbl>
              <a:tblPr/>
              <a:tblGrid>
                <a:gridCol w="3464573"/>
                <a:gridCol w="14823427"/>
              </a:tblGrid>
              <a:tr h="829536">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4920004">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api/auth</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POST /auth/register - Đăng ký tài khoản mới (Tất cả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POST /auth/login - Đăng nhập vào hệ thống (Tất cả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POST /auth/forgot-password - Yêu cầu khôi phục mật khẩu (Tất cả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GET /auth/reset-password/:token - Kiểm tra tính hợp lệ của token đặt lại mật khẩu (Tất cả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POST /auth/reset-password/:token - Đặt lại mật khẩu bằng token (Tất cả người dùng)</a:t>
                      </a:r>
                    </a:p>
                    <a:p>
                      <a:pPr algn="l">
                        <a:lnSpc>
                          <a:spcPts val="2940"/>
                        </a:lnSpc>
                      </a:pPr>
                      <a:r>
                        <a:rPr lang="en-US" sz="2100" b="true">
                          <a:solidFill>
                            <a:srgbClr val="000000"/>
                          </a:solidFill>
                          <a:latin typeface="Garet Bold"/>
                          <a:ea typeface="Garet Bold"/>
                          <a:cs typeface="Garet Bold"/>
                          <a:sym typeface="Garet Bold"/>
                        </a:rPr>
                        <a:t>Routes Xác Thực (Cần Token)</a:t>
                      </a:r>
                    </a:p>
                    <a:p>
                      <a:pPr algn="l" marL="453390" indent="-226695" lvl="1">
                        <a:lnSpc>
                          <a:spcPts val="2940"/>
                        </a:lnSpc>
                        <a:buAutoNum type="arabicPeriod" startAt="1"/>
                      </a:pPr>
                      <a:r>
                        <a:rPr lang="en-US" sz="2100">
                          <a:solidFill>
                            <a:srgbClr val="000000"/>
                          </a:solidFill>
                          <a:latin typeface="Garet"/>
                          <a:ea typeface="Garet"/>
                          <a:cs typeface="Garet"/>
                          <a:sym typeface="Garet"/>
                        </a:rPr>
                        <a:t>POST /auth/refresh-token - Làm mới access token (Người dùng có refresh token hợp lệ)</a:t>
                      </a:r>
                    </a:p>
                    <a:p>
                      <a:pPr algn="l" marL="453390" indent="-226695" lvl="1">
                        <a:lnSpc>
                          <a:spcPts val="2940"/>
                        </a:lnSpc>
                        <a:buAutoNum type="arabicPeriod" startAt="1"/>
                      </a:pPr>
                      <a:r>
                        <a:rPr lang="en-US" sz="2100">
                          <a:solidFill>
                            <a:srgbClr val="000000"/>
                          </a:solidFill>
                          <a:latin typeface="Garet"/>
                          <a:ea typeface="Garet"/>
                          <a:cs typeface="Garet"/>
                          <a:sym typeface="Garet"/>
                        </a:rPr>
                        <a:t>POST /auth/logout - Đăng xuất khỏi hệ thống (Người dùng đã đăng nhập)</a:t>
                      </a:r>
                    </a:p>
                    <a:p>
                      <a:pPr algn="l">
                        <a:lnSpc>
                          <a:spcPts val="2940"/>
                        </a:lnSpc>
                      </a:pPr>
                      <a:r>
                        <a:rPr lang="en-US" sz="2100" b="true">
                          <a:solidFill>
                            <a:srgbClr val="000000"/>
                          </a:solidFill>
                          <a:latin typeface="Garet Bold"/>
                          <a:ea typeface="Garet Bold"/>
                          <a:cs typeface="Garet Bold"/>
                          <a:sym typeface="Garet Bold"/>
                        </a:rPr>
                        <a:t>Routes Kiểm Tra Quyền</a:t>
                      </a:r>
                    </a:p>
                    <a:p>
                      <a:pPr algn="l" marL="453390" indent="-226695" lvl="1">
                        <a:lnSpc>
                          <a:spcPts val="2940"/>
                        </a:lnSpc>
                        <a:buAutoNum type="arabicPeriod" startAt="1"/>
                      </a:pPr>
                      <a:r>
                        <a:rPr lang="en-US" sz="2100">
                          <a:solidFill>
                            <a:srgbClr val="000000"/>
                          </a:solidFill>
                          <a:latin typeface="Garet"/>
                          <a:ea typeface="Garet"/>
                          <a:cs typeface="Garet"/>
                          <a:sym typeface="Garet"/>
                        </a:rPr>
                        <a:t>GET /auth/admin - Kiểm tra quyền truy cập quản trị (Quản trị viên và Nhân viên)</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432561">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api/admin-menu</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cho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/admin-menu - Lấy menu ch</a:t>
                      </a:r>
                      <a:r>
                        <a:rPr lang="en-US" sz="2100">
                          <a:solidFill>
                            <a:srgbClr val="000000"/>
                          </a:solidFill>
                          <a:latin typeface="Garet"/>
                          <a:ea typeface="Garet"/>
                          <a:cs typeface="Garet"/>
                          <a:sym typeface="Garet"/>
                        </a:rPr>
                        <a:t>o sidebar quản trị (Tất cả người dùng đã đăng nhập)</a:t>
                      </a:r>
                    </a:p>
                    <a:p>
                      <a:pPr algn="l">
                        <a:lnSpc>
                          <a:spcPts val="2940"/>
                        </a:lnSpc>
                      </a:pPr>
                      <a:r>
                        <a:rPr lang="en-US" sz="2100" b="true">
                          <a:solidFill>
                            <a:srgbClr val="000000"/>
                          </a:solidFill>
                          <a:latin typeface="Garet Bold"/>
                          <a:ea typeface="Garet Bold"/>
                          <a:cs typeface="Garet Bold"/>
                          <a:sym typeface="Garet Bold"/>
                        </a:rPr>
                        <a:t>Routes Quản Trị (Chỉ Quản trị viên)</a:t>
                      </a:r>
                    </a:p>
                    <a:p>
                      <a:pPr algn="l" marL="453390" indent="-226695" lvl="1">
                        <a:lnSpc>
                          <a:spcPts val="2940"/>
                        </a:lnSpc>
                        <a:buAutoNum type="arabicPeriod" startAt="1"/>
                      </a:pPr>
                      <a:r>
                        <a:rPr lang="en-US" sz="2100">
                          <a:solidFill>
                            <a:srgbClr val="000000"/>
                          </a:solidFill>
                          <a:latin typeface="Garet"/>
                          <a:ea typeface="Garet"/>
                          <a:cs typeface="Garet"/>
                          <a:sym typeface="Garet"/>
                        </a:rPr>
                        <a:t>GET /admin-menu/manage - Lấy danh sách phẳng tất cả các mục menu quản trị </a:t>
                      </a:r>
                    </a:p>
                    <a:p>
                      <a:pPr algn="l" marL="453390" indent="-226695" lvl="1">
                        <a:lnSpc>
                          <a:spcPts val="2940"/>
                        </a:lnSpc>
                        <a:buAutoNum type="arabicPeriod" startAt="1"/>
                      </a:pPr>
                      <a:r>
                        <a:rPr lang="en-US" sz="2100">
                          <a:solidFill>
                            <a:srgbClr val="000000"/>
                          </a:solidFill>
                          <a:latin typeface="Garet"/>
                          <a:ea typeface="Garet"/>
                          <a:cs typeface="Garet"/>
                          <a:sym typeface="Garet"/>
                        </a:rPr>
                        <a:t>POST /admin-menu/manage - Tạo mục menu quản trị mới</a:t>
                      </a:r>
                    </a:p>
                    <a:p>
                      <a:pPr algn="l" marL="453390" indent="-226695" lvl="1">
                        <a:lnSpc>
                          <a:spcPts val="2940"/>
                        </a:lnSpc>
                        <a:buAutoNum type="arabicPeriod" startAt="1"/>
                      </a:pPr>
                      <a:r>
                        <a:rPr lang="en-US" sz="2100">
                          <a:solidFill>
                            <a:srgbClr val="000000"/>
                          </a:solidFill>
                          <a:latin typeface="Garet"/>
                          <a:ea typeface="Garet"/>
                          <a:cs typeface="Garet"/>
                          <a:sym typeface="Garet"/>
                        </a:rPr>
                        <a:t>PUT /admin-menu/manage/order - Cập nhật thứ tự hiển thị menu </a:t>
                      </a:r>
                    </a:p>
                    <a:p>
                      <a:pPr algn="l" marL="453390" indent="-226695" lvl="1">
                        <a:lnSpc>
                          <a:spcPts val="2940"/>
                        </a:lnSpc>
                        <a:buAutoNum type="arabicPeriod" startAt="1"/>
                      </a:pPr>
                      <a:r>
                        <a:rPr lang="en-US" sz="2100">
                          <a:solidFill>
                            <a:srgbClr val="000000"/>
                          </a:solidFill>
                          <a:latin typeface="Garet"/>
                          <a:ea typeface="Garet"/>
                          <a:cs typeface="Garet"/>
                          <a:sym typeface="Garet"/>
                        </a:rPr>
                        <a:t>PUT /admin-menu/manage/:id - Cập nhật thông tin mục menu </a:t>
                      </a:r>
                    </a:p>
                    <a:p>
                      <a:pPr algn="l" marL="453390" indent="-226695" lvl="1">
                        <a:lnSpc>
                          <a:spcPts val="2940"/>
                        </a:lnSpc>
                        <a:buAutoNum type="arabicPeriod" startAt="1"/>
                      </a:pPr>
                      <a:r>
                        <a:rPr lang="en-US" sz="2100">
                          <a:solidFill>
                            <a:srgbClr val="000000"/>
                          </a:solidFill>
                          <a:latin typeface="Garet"/>
                          <a:ea typeface="Garet"/>
                          <a:cs typeface="Garet"/>
                          <a:sym typeface="Garet"/>
                        </a:rPr>
                        <a:t>DELETE /admin-menu/manage/:id - Xóa mục menu</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729740"/>
          <a:ext cx="18288000" cy="8239125"/>
        </p:xfrm>
        <a:graphic>
          <a:graphicData uri="http://schemas.openxmlformats.org/drawingml/2006/table">
            <a:tbl>
              <a:tblPr/>
              <a:tblGrid>
                <a:gridCol w="3464573"/>
                <a:gridCol w="14823427"/>
              </a:tblGrid>
              <a:tr h="829634">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3444">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api/cart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POST /cart/check-stock - Kiểm tra tồn kho cho sản phẩm trong giỏ hàng</a:t>
                      </a:r>
                    </a:p>
                    <a:p>
                      <a:pPr algn="l">
                        <a:lnSpc>
                          <a:spcPts val="294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061064">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api/cart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Yêu Cầu Đăng Nhập (Chỉ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/cart - Lấy giỏ hàng của người dùng hiện tại </a:t>
                      </a:r>
                    </a:p>
                    <a:p>
                      <a:pPr algn="l" marL="453390" indent="-226695" lvl="1">
                        <a:lnSpc>
                          <a:spcPts val="2940"/>
                        </a:lnSpc>
                        <a:buAutoNum type="arabicPeriod" startAt="1"/>
                      </a:pPr>
                      <a:r>
                        <a:rPr lang="en-US" sz="2100">
                          <a:solidFill>
                            <a:srgbClr val="000000"/>
                          </a:solidFill>
                          <a:latin typeface="Garet"/>
                          <a:ea typeface="Garet"/>
                          <a:cs typeface="Garet"/>
                          <a:sym typeface="Garet"/>
                        </a:rPr>
                        <a:t>POST /cart/items - Thêm sản phẩm vào giỏ hàng</a:t>
                      </a:r>
                    </a:p>
                    <a:p>
                      <a:pPr algn="l" marL="453390" indent="-226695" lvl="1">
                        <a:lnSpc>
                          <a:spcPts val="2940"/>
                        </a:lnSpc>
                        <a:buAutoNum type="arabicPeriod" startAt="1"/>
                      </a:pPr>
                      <a:r>
                        <a:rPr lang="en-US" sz="2100">
                          <a:solidFill>
                            <a:srgbClr val="000000"/>
                          </a:solidFill>
                          <a:latin typeface="Garet"/>
                          <a:ea typeface="Garet"/>
                          <a:cs typeface="Garet"/>
                          <a:sym typeface="Garet"/>
                        </a:rPr>
                        <a:t>PUT /cart/items/:id - Cập nhật số lượng sản phẩm trong giỏ hàng </a:t>
                      </a:r>
                    </a:p>
                    <a:p>
                      <a:pPr algn="l" marL="453390" indent="-226695" lvl="1">
                        <a:lnSpc>
                          <a:spcPts val="2940"/>
                        </a:lnSpc>
                        <a:buAutoNum type="arabicPeriod" startAt="1"/>
                      </a:pPr>
                      <a:r>
                        <a:rPr lang="en-US" sz="2100">
                          <a:solidFill>
                            <a:srgbClr val="000000"/>
                          </a:solidFill>
                          <a:latin typeface="Garet"/>
                          <a:ea typeface="Garet"/>
                          <a:cs typeface="Garet"/>
                          <a:sym typeface="Garet"/>
                        </a:rPr>
                        <a:t>DELETE /cart/items/:id - Xóa sản phẩm khỏi giỏ hàng</a:t>
                      </a:r>
                    </a:p>
                    <a:p>
                      <a:pPr algn="l" marL="453390" indent="-226695" lvl="1">
                        <a:lnSpc>
                          <a:spcPts val="2940"/>
                        </a:lnSpc>
                        <a:buAutoNum type="arabicPeriod" startAt="1"/>
                      </a:pPr>
                      <a:r>
                        <a:rPr lang="en-US" sz="2100">
                          <a:solidFill>
                            <a:srgbClr val="000000"/>
                          </a:solidFill>
                          <a:latin typeface="Garet"/>
                          <a:ea typeface="Garet"/>
                          <a:cs typeface="Garet"/>
                          <a:sym typeface="Garet"/>
                        </a:rPr>
                        <a:t>DELETE /cart - Xóa toàn bộ giỏ hàng</a:t>
                      </a:r>
                    </a:p>
                    <a:p>
                      <a:pPr algn="l" marL="453390" indent="-226695" lvl="1">
                        <a:lnSpc>
                          <a:spcPts val="2940"/>
                        </a:lnSpc>
                        <a:buAutoNum type="arabicPeriod" startAt="1"/>
                      </a:pPr>
                      <a:r>
                        <a:rPr lang="en-US" sz="2100">
                          <a:solidFill>
                            <a:srgbClr val="000000"/>
                          </a:solidFill>
                          <a:latin typeface="Garet"/>
                          <a:ea typeface="Garet"/>
                          <a:cs typeface="Garet"/>
                          <a:sym typeface="Garet"/>
                        </a:rPr>
                        <a:t>POST /cart/merge - Hợp nhất giỏ hàng từ cookies vào database</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01539">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api/navigation-menu</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 Công Khai</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/navigation-menu/public - Lấy menu điều hướng công khai cho frontend</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3444">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api/navigation-menu</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(Chỉ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/navigation-menu - Lấy tất cả menu điều hướng </a:t>
                      </a:r>
                    </a:p>
                    <a:p>
                      <a:pPr algn="l" marL="453390" indent="-226695" lvl="1">
                        <a:lnSpc>
                          <a:spcPts val="2940"/>
                        </a:lnSpc>
                        <a:buAutoNum type="arabicPeriod" startAt="1"/>
                      </a:pPr>
                      <a:r>
                        <a:rPr lang="en-US" sz="2100">
                          <a:solidFill>
                            <a:srgbClr val="000000"/>
                          </a:solidFill>
                          <a:latin typeface="Garet"/>
                          <a:ea typeface="Garet"/>
                          <a:cs typeface="Garet"/>
                          <a:sym typeface="Garet"/>
                        </a:rPr>
                        <a:t>POS</a:t>
                      </a:r>
                      <a:r>
                        <a:rPr lang="en-US" sz="2100">
                          <a:solidFill>
                            <a:srgbClr val="000000"/>
                          </a:solidFill>
                          <a:latin typeface="Garet"/>
                          <a:ea typeface="Garet"/>
                          <a:cs typeface="Garet"/>
                          <a:sym typeface="Garet"/>
                        </a:rPr>
                        <a:t>T /navigation-menu - Tạo mới menu điều hướng </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729740"/>
          <a:ext cx="18288000" cy="6953250"/>
        </p:xfrm>
        <a:graphic>
          <a:graphicData uri="http://schemas.openxmlformats.org/drawingml/2006/table">
            <a:tbl>
              <a:tblPr/>
              <a:tblGrid>
                <a:gridCol w="3464573"/>
                <a:gridCol w="14823427"/>
              </a:tblGrid>
              <a:tr h="829812">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433704">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/categories - Lấy danh sách tất cả các danh mục</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/categories/nav - Lấy danh mục cho thanh điều hướng</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/categories/:id - Lấy chi tiết một danh mục theo ID</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/categories/:id/subcategories - Lấy danh sách các danh mục con</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/categories/slug/:slug/breadcrumb - Lấy breadcrumb cho một danh mục</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/categories/slug/:slug - Lấy danh mục theo slug</a:t>
                      </a:r>
                    </a:p>
                    <a:p>
                      <a:pPr algn="l" marL="453390" indent="-226695" lvl="1">
                        <a:lnSpc>
                          <a:spcPts val="2940"/>
                        </a:lnSpc>
                        <a:buAutoNum type="arabicPeriod" startAt="1"/>
                      </a:pPr>
                      <a:r>
                        <a:rPr lang="en-US" sz="2100">
                          <a:solidFill>
                            <a:srgbClr val="000000"/>
                          </a:solidFill>
                          <a:latin typeface="Garet"/>
                          <a:ea typeface="Garet"/>
                          <a:cs typeface="Garet"/>
                          <a:sym typeface="Garet"/>
                        </a:rPr>
                        <a:t>GET /categories/slug/:slug/products - Lấy danh sách sản phẩm theo slug danh mục</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89735">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(Chỉ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POST /categories - Thêm mới một danh mục</a:t>
                      </a:r>
                    </a:p>
                    <a:p>
                      <a:pPr algn="l" marL="453390" indent="-226695" lvl="1">
                        <a:lnSpc>
                          <a:spcPts val="2940"/>
                        </a:lnSpc>
                        <a:buAutoNum type="arabicPeriod" startAt="1"/>
                      </a:pPr>
                      <a:r>
                        <a:rPr lang="en-US" sz="2100">
                          <a:solidFill>
                            <a:srgbClr val="000000"/>
                          </a:solidFill>
                          <a:latin typeface="Garet"/>
                          <a:ea typeface="Garet"/>
                          <a:cs typeface="Garet"/>
                          <a:sym typeface="Garet"/>
                        </a:rPr>
                        <a:t>PUT /categories/:id - Cập nhật một danh mục </a:t>
                      </a:r>
                    </a:p>
                    <a:p>
                      <a:pPr algn="l" marL="453390" indent="-226695" lvl="1">
                        <a:lnSpc>
                          <a:spcPts val="2940"/>
                        </a:lnSpc>
                        <a:buAutoNum type="arabicPeriod" startAt="1"/>
                      </a:pPr>
                      <a:r>
                        <a:rPr lang="en-US" sz="2100">
                          <a:solidFill>
                            <a:srgbClr val="000000"/>
                          </a:solidFill>
                          <a:latin typeface="Garet"/>
                          <a:ea typeface="Garet"/>
                          <a:cs typeface="Garet"/>
                          <a:sym typeface="Garet"/>
                        </a:rPr>
                        <a:t>DELETE /categories/:id - Xóa một danh mục</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7148" y="1990725"/>
          <a:ext cx="18073704" cy="8296275"/>
        </p:xfrm>
        <a:graphic>
          <a:graphicData uri="http://schemas.openxmlformats.org/drawingml/2006/table">
            <a:tbl>
              <a:tblPr/>
              <a:tblGrid>
                <a:gridCol w="2712125"/>
                <a:gridCol w="15361579"/>
              </a:tblGrid>
              <a:tr h="791484">
                <a:tc>
                  <a:txBody>
                    <a:bodyPr anchor="t" rtlCol="false"/>
                    <a:lstStyle/>
                    <a:p>
                      <a:pPr algn="l">
                        <a:lnSpc>
                          <a:spcPts val="266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92758">
                <a:tc rowSpan="4">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api/orders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Công Khai (Tất cả người dùng)</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POST /orders - Tạo đơn hàng mới</a:t>
                      </a:r>
                    </a:p>
                    <a:p>
                      <a:pPr algn="l" marL="410211" indent="-205106" lvl="1">
                        <a:lnSpc>
                          <a:spcPts val="2660"/>
                        </a:lnSpc>
                        <a:buAutoNum type="arabicPeriod" startAt="1"/>
                      </a:pPr>
                      <a:r>
                        <a:rPr lang="en-US" sz="1900">
                          <a:solidFill>
                            <a:srgbClr val="000000"/>
                          </a:solidFill>
                          <a:latin typeface="Garet"/>
                          <a:ea typeface="Garet"/>
                          <a:cs typeface="Garet"/>
                          <a:sym typeface="Garet"/>
                        </a:rPr>
                        <a:t>GET /orders/:id - Lấy chi tiết đơn hàng theo ID</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/orders/shipping-fee - Tính phí vận chuyển cho giỏ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59000">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api/orders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Người Dùng Đã Đăng Nhập</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a:t>
                      </a:r>
                      <a:r>
                        <a:rPr lang="en-US" sz="1900">
                          <a:solidFill>
                            <a:srgbClr val="000000"/>
                          </a:solidFill>
                          <a:latin typeface="Garet"/>
                          <a:ea typeface="Garet"/>
                          <a:cs typeface="Garet"/>
                          <a:sym typeface="Garet"/>
                        </a:rPr>
                        <a:t>T /orders/my-orders - Lấy danh sách đơn hàng của người dùng hiện tại</a:t>
                      </a:r>
                    </a:p>
                    <a:p>
                      <a:pPr algn="l" marL="410211" indent="-205106" lvl="1">
                        <a:lnSpc>
                          <a:spcPts val="2660"/>
                        </a:lnSpc>
                        <a:buAutoNum type="arabicPeriod" startAt="1"/>
                      </a:pPr>
                      <a:r>
                        <a:rPr lang="en-US" sz="1900">
                          <a:solidFill>
                            <a:srgbClr val="000000"/>
                          </a:solidFill>
                          <a:latin typeface="Garet"/>
                          <a:ea typeface="Garet"/>
                          <a:cs typeface="Garet"/>
                          <a:sym typeface="Garet"/>
                        </a:rPr>
                        <a:t>PU</a:t>
                      </a:r>
                      <a:r>
                        <a:rPr lang="en-US" sz="1900">
                          <a:solidFill>
                            <a:srgbClr val="000000"/>
                          </a:solidFill>
                          <a:latin typeface="Garet"/>
                          <a:ea typeface="Garet"/>
                          <a:cs typeface="Garet"/>
                          <a:sym typeface="Garet"/>
                        </a:rPr>
                        <a:t>T /orders/:id/cancel - Hủy đơn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92758">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api/orders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Nhân Viên</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GET /orders/employee/all - Lấy tất cả đơn hàng với thông tin giới hạn</a:t>
                      </a:r>
                    </a:p>
                    <a:p>
                      <a:pPr algn="l" marL="410211" indent="-205106" lvl="1">
                        <a:lnSpc>
                          <a:spcPts val="2660"/>
                        </a:lnSpc>
                        <a:buAutoNum type="arabicPeriod" startAt="1"/>
                      </a:pPr>
                      <a:r>
                        <a:rPr lang="en-US" sz="1900">
                          <a:solidFill>
                            <a:srgbClr val="000000"/>
                          </a:solidFill>
                          <a:latin typeface="Garet"/>
                          <a:ea typeface="Garet"/>
                          <a:cs typeface="Garet"/>
                          <a:sym typeface="Garet"/>
                        </a:rPr>
                        <a:t>GET /orders/user/:userId - Lấy danh sách đơn hàng của người dùng theo ID</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/orders/:id/status - Cập nhật trạng thái đơn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460275">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api/orders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Quản Trị Viên</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GET /orders/admin/all - Lấy tất cả đơn hàng với thông tin đầy đủ</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/orders/:id/payment-status - Cập nhật trạng thái thanh toán</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/orders/:id/shipping - Cập nhật địa chỉ giao hàng</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/orders/:id/refund - Xử lý hoàn tiền</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/orders/auto-cancel-pending - Tự động hủy đơn hàng thanh toán khác tiền mặt sau 1 ngày</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7148" y="1990725"/>
          <a:ext cx="18073704" cy="8296275"/>
        </p:xfrm>
        <a:graphic>
          <a:graphicData uri="http://schemas.openxmlformats.org/drawingml/2006/table">
            <a:tbl>
              <a:tblPr/>
              <a:tblGrid>
                <a:gridCol w="2712125"/>
                <a:gridCol w="15361579"/>
              </a:tblGrid>
              <a:tr h="791484">
                <a:tc>
                  <a:txBody>
                    <a:bodyPr anchor="t" rtlCol="false"/>
                    <a:lstStyle/>
                    <a:p>
                      <a:pPr algn="l">
                        <a:lnSpc>
                          <a:spcPts val="266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92758">
                <a:tc rowSpan="4">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Công Khai (Tất cả người dùng)</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POST /orders - Tạo đơn hàng mới</a:t>
                      </a:r>
                    </a:p>
                    <a:p>
                      <a:pPr algn="l" marL="410211" indent="-205106" lvl="1">
                        <a:lnSpc>
                          <a:spcPts val="2660"/>
                        </a:lnSpc>
                        <a:buAutoNum type="arabicPeriod" startAt="1"/>
                      </a:pPr>
                      <a:r>
                        <a:rPr lang="en-US" sz="1900">
                          <a:solidFill>
                            <a:srgbClr val="000000"/>
                          </a:solidFill>
                          <a:latin typeface="Garet"/>
                          <a:ea typeface="Garet"/>
                          <a:cs typeface="Garet"/>
                          <a:sym typeface="Garet"/>
                        </a:rPr>
                        <a:t>GET /orders/:id - Lấy chi tiết đơn hàng theo ID</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/orders/shipping-fee - Tính phí vận chuyển cho giỏ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459000">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Người Dùng Đã Đăng Nhập</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a:t>
                      </a:r>
                      <a:r>
                        <a:rPr lang="en-US" sz="1900">
                          <a:solidFill>
                            <a:srgbClr val="000000"/>
                          </a:solidFill>
                          <a:latin typeface="Garet"/>
                          <a:ea typeface="Garet"/>
                          <a:cs typeface="Garet"/>
                          <a:sym typeface="Garet"/>
                        </a:rPr>
                        <a:t>T /orders/my-orders - Lấy danh sách đơn hàng của người dùng hiện tại</a:t>
                      </a:r>
                    </a:p>
                    <a:p>
                      <a:pPr algn="l" marL="410211" indent="-205106" lvl="1">
                        <a:lnSpc>
                          <a:spcPts val="2660"/>
                        </a:lnSpc>
                        <a:buAutoNum type="arabicPeriod" startAt="1"/>
                      </a:pPr>
                      <a:r>
                        <a:rPr lang="en-US" sz="1900">
                          <a:solidFill>
                            <a:srgbClr val="000000"/>
                          </a:solidFill>
                          <a:latin typeface="Garet"/>
                          <a:ea typeface="Garet"/>
                          <a:cs typeface="Garet"/>
                          <a:sym typeface="Garet"/>
                        </a:rPr>
                        <a:t>PU</a:t>
                      </a:r>
                      <a:r>
                        <a:rPr lang="en-US" sz="1900">
                          <a:solidFill>
                            <a:srgbClr val="000000"/>
                          </a:solidFill>
                          <a:latin typeface="Garet"/>
                          <a:ea typeface="Garet"/>
                          <a:cs typeface="Garet"/>
                          <a:sym typeface="Garet"/>
                        </a:rPr>
                        <a:t>T /orders/:id/cancel - Hủy đơn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92758">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Nhân Viên</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GET /orders/employee/all - Lấy tất cả đơn hàng với thông tin giới hạn</a:t>
                      </a:r>
                    </a:p>
                    <a:p>
                      <a:pPr algn="l" marL="410211" indent="-205106" lvl="1">
                        <a:lnSpc>
                          <a:spcPts val="2660"/>
                        </a:lnSpc>
                        <a:buAutoNum type="arabicPeriod" startAt="1"/>
                      </a:pPr>
                      <a:r>
                        <a:rPr lang="en-US" sz="1900">
                          <a:solidFill>
                            <a:srgbClr val="000000"/>
                          </a:solidFill>
                          <a:latin typeface="Garet"/>
                          <a:ea typeface="Garet"/>
                          <a:cs typeface="Garet"/>
                          <a:sym typeface="Garet"/>
                        </a:rPr>
                        <a:t>GET /orders/user/:userId - Lấy danh sách đơn hàng của người dùng theo ID</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/orders/:id/status - Cập nhật trạng thái đơn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460275">
                <a:tc vMerge="true">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Quản Trị Viên</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GET /orders/admin/all - Lấy tất cả đơn hàng với thông tin đầy đủ</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/orders/:id/payment-status - Cập nhật trạng thái thanh toán</a:t>
                      </a:r>
                    </a:p>
                    <a:p>
                      <a:pPr algn="l" marL="410211" indent="-205106" lvl="1">
                        <a:lnSpc>
                          <a:spcPts val="2660"/>
                        </a:lnSpc>
                        <a:buAutoNum type="arabicPeriod" startAt="1"/>
                      </a:pPr>
                      <a:r>
                        <a:rPr lang="en-US" sz="1900">
                          <a:solidFill>
                            <a:srgbClr val="000000"/>
                          </a:solidFill>
                          <a:latin typeface="Garet"/>
                          <a:ea typeface="Garet"/>
                          <a:cs typeface="Garet"/>
                          <a:sym typeface="Garet"/>
                        </a:rPr>
                        <a:t>PUT /orders/:id/shipping - Cập nhật địa chỉ giao hàng</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/orders/:id/refund - Xử lý hoàn tiền</a:t>
                      </a:r>
                    </a:p>
                    <a:p>
                      <a:pPr algn="l" marL="410211" indent="-205106" lvl="1">
                        <a:lnSpc>
                          <a:spcPts val="2660"/>
                        </a:lnSpc>
                        <a:buAutoNum type="arabicPeriod" startAt="1"/>
                      </a:pPr>
                      <a:r>
                        <a:rPr lang="en-US" sz="1900">
                          <a:solidFill>
                            <a:srgbClr val="000000"/>
                          </a:solidFill>
                          <a:latin typeface="Garet"/>
                          <a:ea typeface="Garet"/>
                          <a:cs typeface="Garet"/>
                          <a:sym typeface="Garet"/>
                        </a:rPr>
                        <a:t>POST /orders/auto-cancel-pending - Tự động hủy đơn hàng thanh toán khác tiền mặt sau 1 ngày</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7148" y="1990725"/>
          <a:ext cx="18073704" cy="5048250"/>
        </p:xfrm>
        <a:graphic>
          <a:graphicData uri="http://schemas.openxmlformats.org/drawingml/2006/table">
            <a:tbl>
              <a:tblPr/>
              <a:tblGrid>
                <a:gridCol w="2712125"/>
                <a:gridCol w="15361579"/>
              </a:tblGrid>
              <a:tr h="792069">
                <a:tc>
                  <a:txBody>
                    <a:bodyPr anchor="t" rtlCol="false"/>
                    <a:lstStyle/>
                    <a:p>
                      <a:pPr algn="l">
                        <a:lnSpc>
                          <a:spcPts val="266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660"/>
                        </a:lnSpc>
                        <a:defRPr/>
                      </a:pPr>
                      <a:r>
                        <a:rPr lang="en-US" sz="19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462095">
                <a:tc>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api/payments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Công Khai (Tất cả người dùng)</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POST /payment/vnpay/create-payment-url - Tạo URL thanh toán VNPAY (Tất cả người dùng)</a:t>
                      </a:r>
                    </a:p>
                    <a:p>
                      <a:pPr algn="l" marL="410211" indent="-205106" lvl="1">
                        <a:lnSpc>
                          <a:spcPts val="2660"/>
                        </a:lnSpc>
                        <a:buAutoNum type="arabicPeriod" startAt="1"/>
                      </a:pPr>
                      <a:r>
                        <a:rPr lang="en-US" sz="1900">
                          <a:solidFill>
                            <a:srgbClr val="000000"/>
                          </a:solidFill>
                          <a:latin typeface="Garet"/>
                          <a:ea typeface="Garet"/>
                          <a:cs typeface="Garet"/>
                          <a:sym typeface="Garet"/>
                        </a:rPr>
                        <a:t>GET /payment/vnpay/payment-return - Xử lý kết quả trả về từ VNPAY sau khi thanh toán (Callback từ VNPAY)</a:t>
                      </a:r>
                    </a:p>
                    <a:p>
                      <a:pPr algn="l" marL="410211" indent="-205106" lvl="1">
                        <a:lnSpc>
                          <a:spcPts val="2660"/>
                        </a:lnSpc>
                        <a:buAutoNum type="arabicPeriod" startAt="1"/>
                      </a:pPr>
                      <a:r>
                        <a:rPr lang="en-US" sz="1900">
                          <a:solidFill>
                            <a:srgbClr val="000000"/>
                          </a:solidFill>
                          <a:latin typeface="Garet"/>
                          <a:ea typeface="Garet"/>
                          <a:cs typeface="Garet"/>
                          <a:sym typeface="Garet"/>
                        </a:rPr>
                        <a:t>GET /payment/vnpay/ipn - Xử lý thông báo thanh toán tức thì từ VNPAY (Webhook từ VNPAY)</a:t>
                      </a:r>
                    </a:p>
                    <a:p>
                      <a:pPr algn="l" marL="410211" indent="-205106" lvl="1">
                        <a:lnSpc>
                          <a:spcPts val="2660"/>
                        </a:lnSpc>
                        <a:buAutoNum type="arabicPeriod" startAt="1"/>
                      </a:pPr>
                      <a:r>
                        <a:rPr lang="en-US" sz="1900">
                          <a:solidFill>
                            <a:srgbClr val="000000"/>
                          </a:solidFill>
                          <a:latin typeface="Garet"/>
                          <a:ea typeface="Garet"/>
                          <a:cs typeface="Garet"/>
                          <a:sym typeface="Garet"/>
                        </a:rPr>
                        <a:t>GET /payment/check-status/:orderId - Kiểm tra trạng thái thanh toán của đơn hàng (Tất cả người dùng)</a:t>
                      </a:r>
                    </a:p>
                    <a:p>
                      <a:pPr algn="l">
                        <a:lnSpc>
                          <a:spcPts val="266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94085">
                <a:tc>
                  <a:txBody>
                    <a:bodyPr anchor="t" rtlCol="false"/>
                    <a:lstStyle/>
                    <a:p>
                      <a:pPr algn="l" marL="410211" indent="-205106" lvl="1">
                        <a:lnSpc>
                          <a:spcPts val="2660"/>
                        </a:lnSpc>
                        <a:buFont typeface="Arial"/>
                        <a:buChar char="•"/>
                        <a:defRPr/>
                      </a:pPr>
                      <a:r>
                        <a:rPr lang="en-US" b="true" sz="1900">
                          <a:solidFill>
                            <a:srgbClr val="000000"/>
                          </a:solidFill>
                          <a:latin typeface="Garet Bold"/>
                          <a:ea typeface="Garet Bold"/>
                          <a:cs typeface="Garet Bold"/>
                          <a:sym typeface="Garet Bold"/>
                        </a:rPr>
                        <a:t>api/product-categories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660"/>
                        </a:lnSpc>
                        <a:defRPr/>
                      </a:pPr>
                      <a:r>
                        <a:rPr lang="en-US" sz="1900" b="true">
                          <a:solidFill>
                            <a:srgbClr val="000000"/>
                          </a:solidFill>
                          <a:latin typeface="Garet Bold"/>
                          <a:ea typeface="Garet Bold"/>
                          <a:cs typeface="Garet Bold"/>
                          <a:sym typeface="Garet Bold"/>
                        </a:rPr>
                        <a:t>Routes Quản Trị Viên</a:t>
                      </a:r>
                      <a:endParaRPr lang="en-US" sz="1100"/>
                    </a:p>
                    <a:p>
                      <a:pPr algn="l" marL="410211" indent="-205106" lvl="1">
                        <a:lnSpc>
                          <a:spcPts val="2660"/>
                        </a:lnSpc>
                        <a:buAutoNum type="arabicPeriod" startAt="1"/>
                      </a:pPr>
                      <a:r>
                        <a:rPr lang="en-US" sz="1900">
                          <a:solidFill>
                            <a:srgbClr val="000000"/>
                          </a:solidFill>
                          <a:latin typeface="Garet"/>
                          <a:ea typeface="Garet"/>
                          <a:cs typeface="Garet"/>
                          <a:sym typeface="Garet"/>
                        </a:rPr>
                        <a:t>POST /product-categories - Thêm danh mục vào sản phẩm</a:t>
                      </a:r>
                    </a:p>
                    <a:p>
                      <a:pPr algn="l" marL="410211" indent="-205106" lvl="1">
                        <a:lnSpc>
                          <a:spcPts val="2660"/>
                        </a:lnSpc>
                        <a:buAutoNum type="arabicPeriod" startAt="1"/>
                      </a:pPr>
                      <a:r>
                        <a:rPr lang="en-US" sz="1900">
                          <a:solidFill>
                            <a:srgbClr val="000000"/>
                          </a:solidFill>
                          <a:latin typeface="Garet"/>
                          <a:ea typeface="Garet"/>
                          <a:cs typeface="Garet"/>
                          <a:sym typeface="Garet"/>
                        </a:rPr>
                        <a:t>DELETE /product-categories - Xóa danh mục khỏi sản phẩm</a:t>
                      </a:r>
                    </a:p>
                    <a:p>
                      <a:pPr algn="l">
                        <a:lnSpc>
                          <a:spcPts val="2660"/>
                        </a:lnSpc>
                      </a:pP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214296" y="828675"/>
          <a:ext cx="18073704" cy="9462008"/>
        </p:xfrm>
        <a:graphic>
          <a:graphicData uri="http://schemas.openxmlformats.org/drawingml/2006/table">
            <a:tbl>
              <a:tblPr/>
              <a:tblGrid>
                <a:gridCol w="2954302"/>
                <a:gridCol w="15119403"/>
              </a:tblGrid>
              <a:tr h="795058">
                <a:tc>
                  <a:txBody>
                    <a:bodyPr anchor="t" rtlCol="false"/>
                    <a:lstStyle/>
                    <a:p>
                      <a:pPr algn="l">
                        <a:lnSpc>
                          <a:spcPts val="248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489"/>
                        </a:lnSpc>
                        <a:defRPr/>
                      </a:pPr>
                      <a:r>
                        <a:rPr lang="en-US" sz="19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623147">
                <a:tc rowSpan="3">
                  <a:txBody>
                    <a:bodyPr anchor="t" rtlCol="false"/>
                    <a:lstStyle/>
                    <a:p>
                      <a:pPr algn="l" marL="410211" indent="-205106" lvl="1">
                        <a:lnSpc>
                          <a:spcPts val="2489"/>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489"/>
                        </a:lnSpc>
                        <a:defRPr/>
                      </a:pPr>
                      <a:r>
                        <a:rPr lang="en-US" sz="1900" b="true">
                          <a:solidFill>
                            <a:srgbClr val="000000"/>
                          </a:solidFill>
                          <a:latin typeface="Garet Bold"/>
                          <a:ea typeface="Garet Bold"/>
                          <a:cs typeface="Garet Bold"/>
                          <a:sym typeface="Garet Bold"/>
                        </a:rPr>
                        <a:t>Routes Công Khai (Tất cả người dùng)</a:t>
                      </a:r>
                      <a:endParaRPr lang="en-US" sz="1100"/>
                    </a:p>
                    <a:p>
                      <a:pPr algn="l">
                        <a:lnSpc>
                          <a:spcPts val="2489"/>
                        </a:lnSpc>
                      </a:pPr>
                      <a:r>
                        <a:rPr lang="en-US" sz="1900">
                          <a:solidFill>
                            <a:srgbClr val="000000"/>
                          </a:solidFill>
                          <a:latin typeface="Garet"/>
                          <a:ea typeface="Garet"/>
                          <a:cs typeface="Garet"/>
                          <a:sym typeface="Garet"/>
                        </a:rPr>
                        <a:t>GE</a:t>
                      </a:r>
                      <a:r>
                        <a:rPr lang="en-US" sz="1900">
                          <a:solidFill>
                            <a:srgbClr val="000000"/>
                          </a:solidFill>
                          <a:latin typeface="Garet"/>
                          <a:ea typeface="Garet"/>
                          <a:cs typeface="Garet"/>
                          <a:sym typeface="Garet"/>
                        </a:rPr>
                        <a:t>T /products - Lấy danh sách sản phẩm và các biến thể</a:t>
                      </a:r>
                    </a:p>
                    <a:p>
                      <a:pPr algn="l">
                        <a:lnSpc>
                          <a:spcPts val="2489"/>
                        </a:lnSpc>
                      </a:pPr>
                      <a:r>
                        <a:rPr lang="en-US" sz="1900">
                          <a:solidFill>
                            <a:srgbClr val="000000"/>
                          </a:solidFill>
                          <a:latin typeface="Garet"/>
                          <a:ea typeface="Garet"/>
                          <a:cs typeface="Garet"/>
                          <a:sym typeface="Garet"/>
                        </a:rPr>
                        <a:t>GET /products/suitabilities - Lấy danh sách các loại phù hợp sản phẩm</a:t>
                      </a:r>
                    </a:p>
                    <a:p>
                      <a:pPr algn="l">
                        <a:lnSpc>
                          <a:spcPts val="2489"/>
                        </a:lnSpc>
                      </a:pPr>
                      <a:r>
                        <a:rPr lang="en-US" sz="1900">
                          <a:solidFill>
                            <a:srgbClr val="000000"/>
                          </a:solidFill>
                          <a:latin typeface="Garet"/>
                          <a:ea typeface="Garet"/>
                          <a:cs typeface="Garet"/>
                          <a:sym typeface="Garet"/>
                        </a:rPr>
                        <a:t>GET /products/variants/:id - Lấy các biến thể của sản phẩm theo ID</a:t>
                      </a:r>
                    </a:p>
                    <a:p>
                      <a:pPr algn="l">
                        <a:lnSpc>
                          <a:spcPts val="2489"/>
                        </a:lnSpc>
                      </a:pPr>
                      <a:r>
                        <a:rPr lang="en-US" sz="1900">
                          <a:solidFill>
                            <a:srgbClr val="000000"/>
                          </a:solidFill>
                          <a:latin typeface="Garet"/>
                          <a:ea typeface="Garet"/>
                          <a:cs typeface="Garet"/>
                          <a:sym typeface="Garet"/>
                        </a:rPr>
                        <a:t>GET /products/category/:categoryId - Lấy sản phẩm theo danh mục</a:t>
                      </a:r>
                    </a:p>
                    <a:p>
                      <a:pPr algn="l">
                        <a:lnSpc>
                          <a:spcPts val="2489"/>
                        </a:lnSpc>
                      </a:pPr>
                      <a:r>
                        <a:rPr lang="en-US" sz="1900">
                          <a:solidFill>
                            <a:srgbClr val="000000"/>
                          </a:solidFill>
                          <a:latin typeface="Garet"/>
                          <a:ea typeface="Garet"/>
                          <a:cs typeface="Garet"/>
                          <a:sym typeface="Garet"/>
                        </a:rPr>
                        <a:t>GET /products/subtypes - Lấy danh sách các loại phụ của sản phẩm</a:t>
                      </a:r>
                    </a:p>
                    <a:p>
                      <a:pPr algn="l">
                        <a:lnSpc>
                          <a:spcPts val="2489"/>
                        </a:lnSpc>
                      </a:pPr>
                      <a:r>
                        <a:rPr lang="en-US" sz="1900">
                          <a:solidFill>
                            <a:srgbClr val="000000"/>
                          </a:solidFill>
                          <a:latin typeface="Garet"/>
                          <a:ea typeface="Garet"/>
                          <a:cs typeface="Garet"/>
                          <a:sym typeface="Garet"/>
                        </a:rPr>
                        <a:t>GET /products/sizes - Lấy tất cả kích thước sản phẩm</a:t>
                      </a:r>
                    </a:p>
                    <a:p>
                      <a:pPr algn="l">
                        <a:lnSpc>
                          <a:spcPts val="2489"/>
                        </a:lnSpc>
                      </a:pPr>
                      <a:r>
                        <a:rPr lang="en-US" sz="1900">
                          <a:solidFill>
                            <a:srgbClr val="000000"/>
                          </a:solidFill>
                          <a:latin typeface="Garet"/>
                          <a:ea typeface="Garet"/>
                          <a:cs typeface="Garet"/>
                          <a:sym typeface="Garet"/>
                        </a:rPr>
                        <a:t>GET /products/by-category - Lấy kích thước theo danh mục </a:t>
                      </a:r>
                    </a:p>
                    <a:p>
                      <a:pPr algn="l">
                        <a:lnSpc>
                          <a:spcPts val="2489"/>
                        </a:lnSpc>
                      </a:pPr>
                      <a:r>
                        <a:rPr lang="en-US" sz="1900">
                          <a:solidFill>
                            <a:srgbClr val="000000"/>
                          </a:solidFill>
                          <a:latin typeface="Garet"/>
                          <a:ea typeface="Garet"/>
                          <a:cs typeface="Garet"/>
                          <a:sym typeface="Garet"/>
                        </a:rPr>
                        <a:t>GET /products/:id/breadcrumb - Lấy breadcrumb của sản phẩm </a:t>
                      </a:r>
                    </a:p>
                    <a:p>
                      <a:pPr algn="l">
                        <a:lnSpc>
                          <a:spcPts val="2489"/>
                        </a:lnSpc>
                      </a:pPr>
                      <a:r>
                        <a:rPr lang="en-US" sz="1900">
                          <a:solidFill>
                            <a:srgbClr val="000000"/>
                          </a:solidFill>
                          <a:latin typeface="Garet"/>
                          <a:ea typeface="Garet"/>
                          <a:cs typeface="Garet"/>
                          <a:sym typeface="Garet"/>
                        </a:rPr>
                        <a:t>GET /products/:id - Lấy thông tin chi tiết sản phẩm theo ID</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735297">
                <a:tc vMerge="true">
                  <a:txBody>
                    <a:bodyPr anchor="t" rtlCol="false"/>
                    <a:lstStyle/>
                    <a:p>
                      <a:pPr algn="l" marL="410211" indent="-205106" lvl="1">
                        <a:lnSpc>
                          <a:spcPts val="2489"/>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489"/>
                        </a:lnSpc>
                        <a:defRPr/>
                      </a:pPr>
                      <a:r>
                        <a:rPr lang="en-US" sz="1900" b="true">
                          <a:solidFill>
                            <a:srgbClr val="000000"/>
                          </a:solidFill>
                          <a:latin typeface="Garet Bold"/>
                          <a:ea typeface="Garet Bold"/>
                          <a:cs typeface="Garet Bold"/>
                          <a:sym typeface="Garet Bold"/>
                        </a:rPr>
                        <a:t>Routes Nhân Viên</a:t>
                      </a:r>
                      <a:endParaRPr lang="en-US" sz="1100"/>
                    </a:p>
                    <a:p>
                      <a:pPr algn="l" marL="410211" indent="-205106" lvl="1">
                        <a:lnSpc>
                          <a:spcPts val="2489"/>
                        </a:lnSpc>
                        <a:buAutoNum type="arabicPeriod" startAt="1"/>
                      </a:pPr>
                      <a:r>
                        <a:rPr lang="en-US" sz="1900">
                          <a:solidFill>
                            <a:srgbClr val="000000"/>
                          </a:solidFill>
                          <a:latin typeface="Garet"/>
                          <a:ea typeface="Garet"/>
                          <a:cs typeface="Garet"/>
                          <a:sym typeface="Garet"/>
                        </a:rPr>
                        <a:t>PA</a:t>
                      </a:r>
                      <a:r>
                        <a:rPr lang="en-US" sz="1900">
                          <a:solidFill>
                            <a:srgbClr val="000000"/>
                          </a:solidFill>
                          <a:latin typeface="Garet"/>
                          <a:ea typeface="Garet"/>
                          <a:cs typeface="Garet"/>
                          <a:sym typeface="Garet"/>
                        </a:rPr>
                        <a:t>TCH /products/:id/basic-info - Cập nhật thông tin cơ bản của sản phẩm</a:t>
                      </a:r>
                    </a:p>
                    <a:p>
                      <a:pPr algn="l" marL="410211" indent="-205106" lvl="1">
                        <a:lnSpc>
                          <a:spcPts val="2489"/>
                        </a:lnSpc>
                        <a:buAutoNum type="arabicPeriod" startAt="1"/>
                      </a:pPr>
                      <a:r>
                        <a:rPr lang="en-US" sz="1900">
                          <a:solidFill>
                            <a:srgbClr val="000000"/>
                          </a:solidFill>
                          <a:latin typeface="Garet"/>
                          <a:ea typeface="Garet"/>
                          <a:cs typeface="Garet"/>
                          <a:sym typeface="Garet"/>
                        </a:rPr>
                        <a:t>PA</a:t>
                      </a:r>
                      <a:r>
                        <a:rPr lang="en-US" sz="1900">
                          <a:solidFill>
                            <a:srgbClr val="000000"/>
                          </a:solidFill>
                          <a:latin typeface="Garet"/>
                          <a:ea typeface="Garet"/>
                          <a:cs typeface="Garet"/>
                          <a:sym typeface="Garet"/>
                        </a:rPr>
                        <a:t>TCH /products/:id/inventory - Cập nhật tồn kho sản phẩm</a:t>
                      </a:r>
                    </a:p>
                    <a:p>
                      <a:pPr algn="l" marL="410211" indent="-205106" lvl="1">
                        <a:lnSpc>
                          <a:spcPts val="2489"/>
                        </a:lnSpc>
                        <a:buAutoNum type="arabicPeriod" startAt="1"/>
                      </a:pPr>
                      <a:r>
                        <a:rPr lang="en-US" sz="1900">
                          <a:solidFill>
                            <a:srgbClr val="000000"/>
                          </a:solidFill>
                          <a:latin typeface="Garet"/>
                          <a:ea typeface="Garet"/>
                          <a:cs typeface="Garet"/>
                          <a:sym typeface="Garet"/>
                        </a:rPr>
                        <a:t>PATCH /products/:id/variants - Cập nhật các thuộc tính của sản phẩm</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308506">
                <a:tc vMerge="true">
                  <a:txBody>
                    <a:bodyPr anchor="t" rtlCol="false"/>
                    <a:lstStyle/>
                    <a:p>
                      <a:pPr algn="l" marL="410211" indent="-205106" lvl="1">
                        <a:lnSpc>
                          <a:spcPts val="2489"/>
                        </a:lnSpc>
                        <a:buFont typeface="Arial"/>
                        <a:buChar char="•"/>
                        <a:defRPr/>
                      </a:pPr>
                      <a:r>
                        <a:rPr lang="en-US" b="true" sz="1900">
                          <a:solidFill>
                            <a:srgbClr val="000000"/>
                          </a:solidFill>
                          <a:latin typeface="Garet Bold"/>
                          <a:ea typeface="Garet Bold"/>
                          <a:cs typeface="Garet Bold"/>
                          <a:sym typeface="Garet Bold"/>
                        </a:rPr>
                        <a:t>api/categories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489"/>
                        </a:lnSpc>
                        <a:defRPr/>
                      </a:pPr>
                      <a:r>
                        <a:rPr lang="en-US" sz="1900" b="true">
                          <a:solidFill>
                            <a:srgbClr val="000000"/>
                          </a:solidFill>
                          <a:latin typeface="Garet Bold"/>
                          <a:ea typeface="Garet Bold"/>
                          <a:cs typeface="Garet Bold"/>
                          <a:sym typeface="Garet Bold"/>
                        </a:rPr>
                        <a:t>Routes Quản Trị Viên</a:t>
                      </a:r>
                      <a:endParaRPr lang="en-US" sz="1100"/>
                    </a:p>
                    <a:p>
                      <a:pPr algn="l" marL="410211" indent="-205106" lvl="1">
                        <a:lnSpc>
                          <a:spcPts val="2489"/>
                        </a:lnSpc>
                        <a:buAutoNum type="arabicPeriod" startAt="1"/>
                      </a:pPr>
                      <a:r>
                        <a:rPr lang="en-US" sz="1900">
                          <a:solidFill>
                            <a:srgbClr val="000000"/>
                          </a:solidFill>
                          <a:latin typeface="Garet"/>
                          <a:ea typeface="Garet"/>
                          <a:cs typeface="Garet"/>
                          <a:sym typeface="Garet"/>
                        </a:rPr>
                        <a:t>POS</a:t>
                      </a:r>
                      <a:r>
                        <a:rPr lang="en-US" sz="1900">
                          <a:solidFill>
                            <a:srgbClr val="000000"/>
                          </a:solidFill>
                          <a:latin typeface="Garet"/>
                          <a:ea typeface="Garet"/>
                          <a:cs typeface="Garet"/>
                          <a:sym typeface="Garet"/>
                        </a:rPr>
                        <a:t>T /products - Tạo sản phẩm mới với chi tiết và hình ảnh </a:t>
                      </a:r>
                    </a:p>
                    <a:p>
                      <a:pPr algn="l" marL="410211" indent="-205106" lvl="1">
                        <a:lnSpc>
                          <a:spcPts val="2489"/>
                        </a:lnSpc>
                        <a:buAutoNum type="arabicPeriod" startAt="1"/>
                      </a:pPr>
                      <a:r>
                        <a:rPr lang="en-US" sz="1900">
                          <a:solidFill>
                            <a:srgbClr val="000000"/>
                          </a:solidFill>
                          <a:latin typeface="Garet"/>
                          <a:ea typeface="Garet"/>
                          <a:cs typeface="Garet"/>
                          <a:sym typeface="Garet"/>
                        </a:rPr>
                        <a:t>POST /products/sizes - Tạo kích thước sản phẩm mới </a:t>
                      </a:r>
                    </a:p>
                    <a:p>
                      <a:pPr algn="l" marL="410211" indent="-205106" lvl="1">
                        <a:lnSpc>
                          <a:spcPts val="2489"/>
                        </a:lnSpc>
                        <a:buAutoNum type="arabicPeriod" startAt="1"/>
                      </a:pPr>
                      <a:r>
                        <a:rPr lang="en-US" sz="1900">
                          <a:solidFill>
                            <a:srgbClr val="000000"/>
                          </a:solidFill>
                          <a:latin typeface="Garet"/>
                          <a:ea typeface="Garet"/>
                          <a:cs typeface="Garet"/>
                          <a:sym typeface="Garet"/>
                        </a:rPr>
                        <a:t>PUT /products/sizes/:id - Cập nhật kích thước sản phẩm </a:t>
                      </a:r>
                    </a:p>
                    <a:p>
                      <a:pPr algn="l" marL="410211" indent="-205106" lvl="1">
                        <a:lnSpc>
                          <a:spcPts val="2489"/>
                        </a:lnSpc>
                        <a:buAutoNum type="arabicPeriod" startAt="1"/>
                      </a:pPr>
                      <a:r>
                        <a:rPr lang="en-US" sz="1900">
                          <a:solidFill>
                            <a:srgbClr val="000000"/>
                          </a:solidFill>
                          <a:latin typeface="Garet"/>
                          <a:ea typeface="Garet"/>
                          <a:cs typeface="Garet"/>
                          <a:sym typeface="Garet"/>
                        </a:rPr>
                        <a:t>DELETE /products/sizes/:id - Xóa kích thước sản phẩm </a:t>
                      </a:r>
                    </a:p>
                    <a:p>
                      <a:pPr algn="l" marL="410211" indent="-205106" lvl="1">
                        <a:lnSpc>
                          <a:spcPts val="2489"/>
                        </a:lnSpc>
                        <a:buAutoNum type="arabicPeriod" startAt="1"/>
                      </a:pPr>
                      <a:r>
                        <a:rPr lang="en-US" sz="1900">
                          <a:solidFill>
                            <a:srgbClr val="000000"/>
                          </a:solidFill>
                          <a:latin typeface="Garet"/>
                          <a:ea typeface="Garet"/>
                          <a:cs typeface="Garet"/>
                          <a:sym typeface="Garet"/>
                        </a:rPr>
                        <a:t>POST /products/:id/images - Thêm hình ảnh cho sản phẩm</a:t>
                      </a:r>
                    </a:p>
                    <a:p>
                      <a:pPr algn="l" marL="410211" indent="-205106" lvl="1">
                        <a:lnSpc>
                          <a:spcPts val="2489"/>
                        </a:lnSpc>
                        <a:buAutoNum type="arabicPeriod" startAt="1"/>
                      </a:pPr>
                      <a:r>
                        <a:rPr lang="en-US" sz="1900">
                          <a:solidFill>
                            <a:srgbClr val="000000"/>
                          </a:solidFill>
                          <a:latin typeface="Garet"/>
                          <a:ea typeface="Garet"/>
                          <a:cs typeface="Garet"/>
                          <a:sym typeface="Garet"/>
                        </a:rPr>
                        <a:t>DELE</a:t>
                      </a:r>
                      <a:r>
                        <a:rPr lang="en-US" sz="1900">
                          <a:solidFill>
                            <a:srgbClr val="000000"/>
                          </a:solidFill>
                          <a:latin typeface="Garet"/>
                          <a:ea typeface="Garet"/>
                          <a:cs typeface="Garet"/>
                          <a:sym typeface="Garet"/>
                        </a:rPr>
                        <a:t>TE /products/:id/images - Xóa hình ảnh sản phẩm</a:t>
                      </a:r>
                    </a:p>
                    <a:p>
                      <a:pPr algn="l" marL="410211" indent="-205106" lvl="1">
                        <a:lnSpc>
                          <a:spcPts val="2489"/>
                        </a:lnSpc>
                        <a:buAutoNum type="arabicPeriod" startAt="1"/>
                      </a:pPr>
                      <a:r>
                        <a:rPr lang="en-US" sz="1900">
                          <a:solidFill>
                            <a:srgbClr val="000000"/>
                          </a:solidFill>
                          <a:latin typeface="Garet"/>
                          <a:ea typeface="Garet"/>
                          <a:cs typeface="Garet"/>
                          <a:sym typeface="Garet"/>
                        </a:rPr>
                        <a:t>PATCH /products/:id/images/:imageId/main - Đặt hình ảnh chính cho sản phẩm</a:t>
                      </a:r>
                    </a:p>
                    <a:p>
                      <a:pPr algn="l" marL="410211" indent="-205106" lvl="1">
                        <a:lnSpc>
                          <a:spcPts val="2489"/>
                        </a:lnSpc>
                        <a:buAutoNum type="arabicPeriod" startAt="1"/>
                      </a:pPr>
                      <a:r>
                        <a:rPr lang="en-US" sz="1900">
                          <a:solidFill>
                            <a:srgbClr val="000000"/>
                          </a:solidFill>
                          <a:latin typeface="Garet"/>
                          <a:ea typeface="Garet"/>
                          <a:cs typeface="Garet"/>
                          <a:sym typeface="Garet"/>
                        </a:rPr>
                        <a:t>DELETE /products/:id - Xóa sản phẩm </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14296" y="-104775"/>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786651" y="990600"/>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899174"/>
          <a:ext cx="18288000" cy="5095875"/>
        </p:xfrm>
        <a:graphic>
          <a:graphicData uri="http://schemas.openxmlformats.org/drawingml/2006/table">
            <a:tbl>
              <a:tblPr/>
              <a:tblGrid>
                <a:gridCol w="3464573"/>
                <a:gridCol w="14823427"/>
              </a:tblGrid>
              <a:tr h="830227">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318909">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api/product-details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/product-details - Lấy danh sách chi tiết sản phẩm</a:t>
                      </a:r>
                    </a:p>
                    <a:p>
                      <a:pPr algn="l" marL="453390" indent="-226695" lvl="1">
                        <a:lnSpc>
                          <a:spcPts val="2940"/>
                        </a:lnSpc>
                        <a:buAutoNum type="arabicPeriod" startAt="1"/>
                      </a:pPr>
                      <a:r>
                        <a:rPr lang="en-US" sz="2100">
                          <a:solidFill>
                            <a:srgbClr val="000000"/>
                          </a:solidFill>
                          <a:latin typeface="Garet"/>
                          <a:ea typeface="Garet"/>
                          <a:cs typeface="Garet"/>
                          <a:sym typeface="Garet"/>
                        </a:rPr>
                        <a:t>GET /product-details/:id - Lấy chi tiết sản phẩm theo ID</a:t>
                      </a:r>
                    </a:p>
                    <a:p>
                      <a:pPr algn="l" marL="453390" indent="-226695" lvl="1">
                        <a:lnSpc>
                          <a:spcPts val="2940"/>
                        </a:lnSpc>
                        <a:buAutoNum type="arabicPeriod" startAt="1"/>
                      </a:pPr>
                      <a:r>
                        <a:rPr lang="en-US" sz="2100">
                          <a:solidFill>
                            <a:srgbClr val="000000"/>
                          </a:solidFill>
                          <a:latin typeface="Garet"/>
                          <a:ea typeface="Garet"/>
                          <a:cs typeface="Garet"/>
                          <a:sym typeface="Garet"/>
                        </a:rPr>
                        <a:t>GET /product-details/product/:productId - Lấy chi tiết sản phẩm theo ID sản phẩm</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946739">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api/product-details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(Chỉ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POST /product-details - Tạo chi tiết sản phẩm mới</a:t>
                      </a:r>
                    </a:p>
                    <a:p>
                      <a:pPr algn="l" marL="453390" indent="-226695" lvl="1">
                        <a:lnSpc>
                          <a:spcPts val="2940"/>
                        </a:lnSpc>
                        <a:buAutoNum type="arabicPeriod" startAt="1"/>
                      </a:pPr>
                      <a:r>
                        <a:rPr lang="en-US" sz="2100">
                          <a:solidFill>
                            <a:srgbClr val="000000"/>
                          </a:solidFill>
                          <a:latin typeface="Garet"/>
                          <a:ea typeface="Garet"/>
                          <a:cs typeface="Garet"/>
                          <a:sym typeface="Garet"/>
                        </a:rPr>
                        <a:t>PUT /product-details/:id - Cập nhật chi tiết sản phẩm</a:t>
                      </a:r>
                    </a:p>
                    <a:p>
                      <a:pPr algn="l" marL="453390" indent="-226695" lvl="1">
                        <a:lnSpc>
                          <a:spcPts val="2940"/>
                        </a:lnSpc>
                        <a:buAutoNum type="arabicPeriod" startAt="1"/>
                      </a:pPr>
                      <a:r>
                        <a:rPr lang="en-US" sz="2100">
                          <a:solidFill>
                            <a:srgbClr val="000000"/>
                          </a:solidFill>
                          <a:latin typeface="Garet"/>
                          <a:ea typeface="Garet"/>
                          <a:cs typeface="Garet"/>
                          <a:sym typeface="Garet"/>
                        </a:rPr>
                        <a:t>DELETE /product-details/:id - Xóa chi tiết sản phẩm</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9144000" y="1559650"/>
          <a:ext cx="8690994" cy="7167700"/>
        </p:xfrm>
        <a:graphic>
          <a:graphicData uri="http://schemas.openxmlformats.org/drawingml/2006/table">
            <a:tbl>
              <a:tblPr/>
              <a:tblGrid>
                <a:gridCol w="1801779"/>
                <a:gridCol w="6889215"/>
              </a:tblGrid>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Giới thiệu dự án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Tổng Quan Dự Án và Tính Thực Tiễn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Công Nghệ Sử Dụng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Kiến Trúc Hệ Thống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Chi Tiết Các Thành Phần Chính</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Chức Năng Chính Của Hệ Thống</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23957">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Garet Bold"/>
                          <a:ea typeface="Garet Bold"/>
                          <a:cs typeface="Garet Bold"/>
                          <a:sym typeface="Garet Bold"/>
                        </a:rPr>
                        <a:t>Kết Luận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706637" y="1559650"/>
            <a:ext cx="9125543" cy="7167700"/>
          </a:xfrm>
          <a:custGeom>
            <a:avLst/>
            <a:gdLst/>
            <a:ahLst/>
            <a:cxnLst/>
            <a:rect r="r" b="b" t="t" l="l"/>
            <a:pathLst>
              <a:path h="7167700" w="9125543">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04641" y="1963442"/>
            <a:ext cx="6531462" cy="1633429"/>
          </a:xfrm>
          <a:prstGeom prst="rect">
            <a:avLst/>
          </a:prstGeom>
        </p:spPr>
        <p:txBody>
          <a:bodyPr anchor="t" rtlCol="false" tIns="0" lIns="0" bIns="0" rIns="0">
            <a:spAutoFit/>
          </a:bodyPr>
          <a:lstStyle/>
          <a:p>
            <a:pPr algn="just">
              <a:lnSpc>
                <a:spcPts val="5808"/>
              </a:lnSpc>
            </a:pPr>
            <a:r>
              <a:rPr lang="en-US" sz="5808" spc="-458">
                <a:solidFill>
                  <a:srgbClr val="FFFFFF"/>
                </a:solidFill>
                <a:latin typeface="Calibri (MS)"/>
                <a:ea typeface="Calibri (MS)"/>
                <a:cs typeface="Calibri (MS)"/>
                <a:sym typeface="Calibri (MS)"/>
              </a:rPr>
              <a:t>Các phần trong </a:t>
            </a:r>
          </a:p>
          <a:p>
            <a:pPr algn="just" marL="0" indent="0" lvl="0">
              <a:lnSpc>
                <a:spcPts val="5808"/>
              </a:lnSpc>
              <a:spcBef>
                <a:spcPct val="0"/>
              </a:spcBef>
            </a:pPr>
            <a:r>
              <a:rPr lang="en-US" sz="5808" spc="-458">
                <a:solidFill>
                  <a:srgbClr val="FFFFFF"/>
                </a:solidFill>
                <a:latin typeface="Calibri (MS)"/>
                <a:ea typeface="Calibri (MS)"/>
                <a:cs typeface="Calibri (MS)"/>
                <a:sym typeface="Calibri (MS)"/>
              </a:rPr>
              <a:t>bài thuyết trình</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266254" y="1426845"/>
          <a:ext cx="17909784" cy="8896350"/>
        </p:xfrm>
        <a:graphic>
          <a:graphicData uri="http://schemas.openxmlformats.org/drawingml/2006/table">
            <a:tbl>
              <a:tblPr/>
              <a:tblGrid>
                <a:gridCol w="3086193"/>
                <a:gridCol w="14823591"/>
              </a:tblGrid>
              <a:tr h="829563">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804548">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api/reports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(Chỉ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/reports/summary - Lấy báo cáo tổng quan</a:t>
                      </a:r>
                    </a:p>
                    <a:p>
                      <a:pPr algn="l" marL="453390" indent="-226695" lvl="1">
                        <a:lnSpc>
                          <a:spcPts val="2940"/>
                        </a:lnSpc>
                        <a:buAutoNum type="arabicPeriod" startAt="1"/>
                      </a:pPr>
                      <a:r>
                        <a:rPr lang="en-US" sz="2100">
                          <a:solidFill>
                            <a:srgbClr val="000000"/>
                          </a:solidFill>
                          <a:latin typeface="Garet"/>
                          <a:ea typeface="Garet"/>
                          <a:cs typeface="Garet"/>
                          <a:sym typeface="Garet"/>
                        </a:rPr>
                        <a:t>GET /reports/top-products - Lấy báo cáo sản phẩm bán chạy nhất</a:t>
                      </a:r>
                    </a:p>
                    <a:p>
                      <a:pPr algn="l" marL="453390" indent="-226695" lvl="1">
                        <a:lnSpc>
                          <a:spcPts val="2940"/>
                        </a:lnSpc>
                        <a:buAutoNum type="arabicPeriod" startAt="1"/>
                      </a:pPr>
                      <a:r>
                        <a:rPr lang="en-US" sz="2100">
                          <a:solidFill>
                            <a:srgbClr val="000000"/>
                          </a:solidFill>
                          <a:latin typeface="Garet"/>
                          <a:ea typeface="Garet"/>
                          <a:cs typeface="Garet"/>
                          <a:sym typeface="Garet"/>
                        </a:rPr>
                        <a:t>GET /reports/top-categories - Lấy báo cáo danh mục bán chạy nhất</a:t>
                      </a:r>
                    </a:p>
                    <a:p>
                      <a:pPr algn="l" marL="453390" indent="-226695" lvl="1">
                        <a:lnSpc>
                          <a:spcPts val="2940"/>
                        </a:lnSpc>
                        <a:buAutoNum type="arabicPeriod" startAt="1"/>
                      </a:pPr>
                      <a:r>
                        <a:rPr lang="en-US" sz="2100">
                          <a:solidFill>
                            <a:srgbClr val="000000"/>
                          </a:solidFill>
                          <a:latin typeface="Garet"/>
                          <a:ea typeface="Garet"/>
                          <a:cs typeface="Garet"/>
                          <a:sym typeface="Garet"/>
                        </a:rPr>
                        <a:t>GET /reports/revenue - Lấy báo cáo doanh thu</a:t>
                      </a:r>
                    </a:p>
                    <a:p>
                      <a:pPr algn="l" marL="453390" indent="-226695" lvl="1">
                        <a:lnSpc>
                          <a:spcPts val="2940"/>
                        </a:lnSpc>
                        <a:buAutoNum type="arabicPeriod" startAt="1"/>
                      </a:pPr>
                      <a:r>
                        <a:rPr lang="en-US" sz="2100">
                          <a:solidFill>
                            <a:srgbClr val="000000"/>
                          </a:solidFill>
                          <a:latin typeface="Garet"/>
                          <a:ea typeface="Garet"/>
                          <a:cs typeface="Garet"/>
                          <a:sym typeface="Garet"/>
                        </a:rPr>
                        <a:t>GET /reports/low-stock - Lấy báo cáo sản phẩm có tồn kho thấp</a:t>
                      </a:r>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/reports/product-performance - Lấy báo cáo hiệu suất sản phẩm</a:t>
                      </a:r>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/reports/category-performance - Lấy báo cáo hiệu suất danh mục</a:t>
                      </a:r>
                    </a:p>
                    <a:p>
                      <a:pPr algn="l" marL="453390" indent="-226695" lvl="1">
                        <a:lnSpc>
                          <a:spcPts val="2940"/>
                        </a:lnSpc>
                        <a:buAutoNum type="arabicPeriod" startAt="1"/>
                      </a:pPr>
                      <a:r>
                        <a:rPr lang="en-US" sz="2100">
                          <a:solidFill>
                            <a:srgbClr val="000000"/>
                          </a:solidFill>
                          <a:latin typeface="Garet"/>
                          <a:ea typeface="Garet"/>
                          <a:cs typeface="Garet"/>
                          <a:sym typeface="Garet"/>
                        </a:rPr>
                        <a:t>GET /reports/order-analysis - Lấy phân tích đơn hàng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945183">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api/suitabilities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/suitabilities - Lấy tất cả các loại phù hợp sản phẩm</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317056">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api/suitabilities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(Chỉ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POST /suitabilities - Tạo mới loại phù hợp sản phẩm</a:t>
                      </a:r>
                    </a:p>
                    <a:p>
                      <a:pPr algn="l" marL="453390" indent="-226695" lvl="1">
                        <a:lnSpc>
                          <a:spcPts val="2940"/>
                        </a:lnSpc>
                        <a:buAutoNum type="arabicPeriod" startAt="1"/>
                      </a:pPr>
                      <a:r>
                        <a:rPr lang="en-US" sz="2100">
                          <a:solidFill>
                            <a:srgbClr val="000000"/>
                          </a:solidFill>
                          <a:latin typeface="Garet"/>
                          <a:ea typeface="Garet"/>
                          <a:cs typeface="Garet"/>
                          <a:sym typeface="Garet"/>
                        </a:rPr>
                        <a:t>PUT /suitabilities/reorder - Cập nhật thứ tự hiển thị của các loại phù hợp</a:t>
                      </a:r>
                    </a:p>
                    <a:p>
                      <a:pPr algn="l" marL="453390" indent="-226695" lvl="1">
                        <a:lnSpc>
                          <a:spcPts val="2940"/>
                        </a:lnSpc>
                        <a:buAutoNum type="arabicPeriod" startAt="1"/>
                      </a:pPr>
                      <a:r>
                        <a:rPr lang="en-US" sz="2100">
                          <a:solidFill>
                            <a:srgbClr val="000000"/>
                          </a:solidFill>
                          <a:latin typeface="Garet"/>
                          <a:ea typeface="Garet"/>
                          <a:cs typeface="Garet"/>
                          <a:sym typeface="Garet"/>
                        </a:rPr>
                        <a:t>PUT /suitabilities/:id - Cập nhật thông tin loại phù hợp</a:t>
                      </a:r>
                    </a:p>
                    <a:p>
                      <a:pPr algn="l" marL="453390" indent="-226695" lvl="1">
                        <a:lnSpc>
                          <a:spcPts val="2940"/>
                        </a:lnSpc>
                        <a:buAutoNum type="arabicPeriod" startAt="1"/>
                      </a:pPr>
                      <a:r>
                        <a:rPr lang="en-US" sz="2100">
                          <a:solidFill>
                            <a:srgbClr val="000000"/>
                          </a:solidFill>
                          <a:latin typeface="Garet"/>
                          <a:ea typeface="Garet"/>
                          <a:cs typeface="Garet"/>
                          <a:sym typeface="Garet"/>
                        </a:rPr>
                        <a:t>DELETE /suitabilities/:id - Xóa loại phù hợp</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810856" y="1669568"/>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971789"/>
          <a:ext cx="18288000" cy="5467350"/>
        </p:xfrm>
        <a:graphic>
          <a:graphicData uri="http://schemas.openxmlformats.org/drawingml/2006/table">
            <a:tbl>
              <a:tblPr/>
              <a:tblGrid>
                <a:gridCol w="2197848"/>
                <a:gridCol w="16090152"/>
              </a:tblGrid>
              <a:tr h="830121">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946491">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api/users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/users/me - Lấy thông tin người dùng hiện tại</a:t>
                      </a:r>
                    </a:p>
                    <a:p>
                      <a:pPr algn="l" marL="453390" indent="-226695" lvl="1">
                        <a:lnSpc>
                          <a:spcPts val="2940"/>
                        </a:lnSpc>
                        <a:buAutoNum type="arabicPeriod" startAt="1"/>
                      </a:pPr>
                      <a:r>
                        <a:rPr lang="en-US" sz="2100">
                          <a:solidFill>
                            <a:srgbClr val="000000"/>
                          </a:solidFill>
                          <a:latin typeface="Garet"/>
                          <a:ea typeface="Garet"/>
                          <a:cs typeface="Garet"/>
                          <a:sym typeface="Garet"/>
                        </a:rPr>
                        <a:t>PUT /users/me - Cập nhật thông tin cá nhân</a:t>
                      </a:r>
                    </a:p>
                    <a:p>
                      <a:pPr algn="l" marL="453390" indent="-226695" lvl="1">
                        <a:lnSpc>
                          <a:spcPts val="2940"/>
                        </a:lnSpc>
                        <a:buAutoNum type="arabicPeriod" startAt="1"/>
                      </a:pPr>
                      <a:r>
                        <a:rPr lang="en-US" sz="2100">
                          <a:solidFill>
                            <a:srgbClr val="000000"/>
                          </a:solidFill>
                          <a:latin typeface="Garet"/>
                          <a:ea typeface="Garet"/>
                          <a:cs typeface="Garet"/>
                          <a:sym typeface="Garet"/>
                        </a:rPr>
                        <a:t>PUT /users/change-password - Đổi mật khẩu</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90738">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api/users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cho Nhân viên và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/users - Lấy danh sách tất cả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/users/:id - Lấy thông tin người dùng theo ID</a:t>
                      </a:r>
                    </a:p>
                    <a:p>
                      <a:pPr algn="l" marL="453390" indent="-226695" lvl="1">
                        <a:lnSpc>
                          <a:spcPts val="2940"/>
                        </a:lnSpc>
                        <a:buAutoNum type="arabicPeriod" startAt="1"/>
                      </a:pPr>
                      <a:r>
                        <a:rPr lang="en-US" sz="2100">
                          <a:solidFill>
                            <a:srgbClr val="000000"/>
                          </a:solidFill>
                          <a:latin typeface="Garet"/>
                          <a:ea typeface="Garet"/>
                          <a:cs typeface="Garet"/>
                          <a:sym typeface="Garet"/>
                        </a:rPr>
                        <a:t>PUT /users/:id - Cập nhật thông tin người dùng theo ID (chỉ quản trị viên)</a:t>
                      </a:r>
                    </a:p>
                    <a:p>
                      <a:pPr algn="l" marL="453390" indent="-226695" lvl="1">
                        <a:lnSpc>
                          <a:spcPts val="2940"/>
                        </a:lnSpc>
                        <a:buAutoNum type="arabicPeriod" startAt="1"/>
                      </a:pPr>
                      <a:r>
                        <a:rPr lang="en-US" sz="2100">
                          <a:solidFill>
                            <a:srgbClr val="000000"/>
                          </a:solidFill>
                          <a:latin typeface="Garet"/>
                          <a:ea typeface="Garet"/>
                          <a:cs typeface="Garet"/>
                          <a:sym typeface="Garet"/>
                        </a:rPr>
                        <a:t>PATCH /users/:id/toggle-status - Bật/tắt trạng thái tài khoản người dùng (chỉ quản trị viên)</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2305050"/>
          <a:ext cx="18288000" cy="6953250"/>
        </p:xfrm>
        <a:graphic>
          <a:graphicData uri="http://schemas.openxmlformats.org/drawingml/2006/table">
            <a:tbl>
              <a:tblPr/>
              <a:tblGrid>
                <a:gridCol w="3086160"/>
                <a:gridCol w="15201840"/>
              </a:tblGrid>
              <a:tr h="829812">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061719">
                <a:tc rowSpan="2">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api/address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(Chỉ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/address - Lấy tất cả địa chỉ của người dùng hiện tại</a:t>
                      </a:r>
                    </a:p>
                    <a:p>
                      <a:pPr algn="l" marL="453390" indent="-226695" lvl="1">
                        <a:lnSpc>
                          <a:spcPts val="2940"/>
                        </a:lnSpc>
                        <a:buAutoNum type="arabicPeriod" startAt="1"/>
                      </a:pPr>
                      <a:r>
                        <a:rPr lang="en-US" sz="2100">
                          <a:solidFill>
                            <a:srgbClr val="000000"/>
                          </a:solidFill>
                          <a:latin typeface="Garet"/>
                          <a:ea typeface="Garet"/>
                          <a:cs typeface="Garet"/>
                          <a:sym typeface="Garet"/>
                        </a:rPr>
                        <a:t>GET /address/:id - Lấy thông tin chi tiết một địa chỉ cụ thể</a:t>
                      </a:r>
                    </a:p>
                    <a:p>
                      <a:pPr algn="l" marL="453390" indent="-226695" lvl="1">
                        <a:lnSpc>
                          <a:spcPts val="2940"/>
                        </a:lnSpc>
                        <a:buAutoNum type="arabicPeriod" startAt="1"/>
                      </a:pPr>
                      <a:r>
                        <a:rPr lang="en-US" sz="2100">
                          <a:solidFill>
                            <a:srgbClr val="000000"/>
                          </a:solidFill>
                          <a:latin typeface="Garet"/>
                          <a:ea typeface="Garet"/>
                          <a:cs typeface="Garet"/>
                          <a:sym typeface="Garet"/>
                        </a:rPr>
                        <a:t>POST /address - Tạo địa chỉ mới</a:t>
                      </a:r>
                    </a:p>
                    <a:p>
                      <a:pPr algn="l" marL="453390" indent="-226695" lvl="1">
                        <a:lnSpc>
                          <a:spcPts val="2940"/>
                        </a:lnSpc>
                        <a:buAutoNum type="arabicPeriod" startAt="1"/>
                      </a:pPr>
                      <a:r>
                        <a:rPr lang="en-US" sz="2100">
                          <a:solidFill>
                            <a:srgbClr val="000000"/>
                          </a:solidFill>
                          <a:latin typeface="Garet"/>
                          <a:ea typeface="Garet"/>
                          <a:cs typeface="Garet"/>
                          <a:sym typeface="Garet"/>
                        </a:rPr>
                        <a:t>PU</a:t>
                      </a:r>
                      <a:r>
                        <a:rPr lang="en-US" sz="2100">
                          <a:solidFill>
                            <a:srgbClr val="000000"/>
                          </a:solidFill>
                          <a:latin typeface="Garet"/>
                          <a:ea typeface="Garet"/>
                          <a:cs typeface="Garet"/>
                          <a:sym typeface="Garet"/>
                        </a:rPr>
                        <a:t>T /address/:id - Cập nhật thông tin địa chỉ</a:t>
                      </a:r>
                    </a:p>
                    <a:p>
                      <a:pPr algn="l" marL="453390" indent="-226695" lvl="1">
                        <a:lnSpc>
                          <a:spcPts val="2940"/>
                        </a:lnSpc>
                        <a:buAutoNum type="arabicPeriod" startAt="1"/>
                      </a:pPr>
                      <a:r>
                        <a:rPr lang="en-US" sz="2100">
                          <a:solidFill>
                            <a:srgbClr val="000000"/>
                          </a:solidFill>
                          <a:latin typeface="Garet"/>
                          <a:ea typeface="Garet"/>
                          <a:cs typeface="Garet"/>
                          <a:sym typeface="Garet"/>
                        </a:rPr>
                        <a:t>PUT /address/:id/default - Đặt địa chỉ làm địa chỉ mặc định</a:t>
                      </a:r>
                    </a:p>
                    <a:p>
                      <a:pPr algn="l" marL="453390" indent="-226695" lvl="1">
                        <a:lnSpc>
                          <a:spcPts val="2940"/>
                        </a:lnSpc>
                        <a:buAutoNum type="arabicPeriod" startAt="1"/>
                      </a:pPr>
                      <a:r>
                        <a:rPr lang="en-US" sz="2100">
                          <a:solidFill>
                            <a:srgbClr val="000000"/>
                          </a:solidFill>
                          <a:latin typeface="Garet"/>
                          <a:ea typeface="Garet"/>
                          <a:cs typeface="Garet"/>
                          <a:sym typeface="Garet"/>
                        </a:rPr>
                        <a:t>DELETE /address/:id - Xóa địa chỉ</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061719">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api/address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Quản Trị (Quản trị viên và nhân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/address/admin/users/:userId/addresses - Lấy tất cả địa chỉ của một người dùng cụ thể</a:t>
                      </a:r>
                    </a:p>
                    <a:p>
                      <a:pPr algn="l" marL="453390" indent="-226695" lvl="1">
                        <a:lnSpc>
                          <a:spcPts val="2940"/>
                        </a:lnSpc>
                        <a:buAutoNum type="arabicPeriod" startAt="1"/>
                      </a:pPr>
                      <a:r>
                        <a:rPr lang="en-US" sz="2100">
                          <a:solidFill>
                            <a:srgbClr val="000000"/>
                          </a:solidFill>
                          <a:latin typeface="Garet"/>
                          <a:ea typeface="Garet"/>
                          <a:cs typeface="Garet"/>
                          <a:sym typeface="Garet"/>
                        </a:rPr>
                        <a:t>GET /address/admin/addresses/:id - Lấy thông tin chi tiết địa chỉ (dành cho admin)</a:t>
                      </a:r>
                    </a:p>
                    <a:p>
                      <a:pPr algn="l" marL="453390" indent="-226695" lvl="1">
                        <a:lnSpc>
                          <a:spcPts val="2940"/>
                        </a:lnSpc>
                        <a:buAutoNum type="arabicPeriod" startAt="1"/>
                      </a:pPr>
                      <a:r>
                        <a:rPr lang="en-US" sz="2100">
                          <a:solidFill>
                            <a:srgbClr val="000000"/>
                          </a:solidFill>
                          <a:latin typeface="Garet"/>
                          <a:ea typeface="Garet"/>
                          <a:cs typeface="Garet"/>
                          <a:sym typeface="Garet"/>
                        </a:rPr>
                        <a:t>POST /address/admin/users/:userId/addresses - Tạo địa chỉ mới cho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PUT /address/admin/addresses/:id - Cập nhật địa chỉ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PUT /address/admin/addresses/:id/default - Đặt địa chỉ làm mặc định</a:t>
                      </a:r>
                    </a:p>
                    <a:p>
                      <a:pPr algn="l" marL="453390" indent="-226695" lvl="1">
                        <a:lnSpc>
                          <a:spcPts val="2940"/>
                        </a:lnSpc>
                        <a:buAutoNum type="arabicPeriod" startAt="1"/>
                      </a:pPr>
                      <a:r>
                        <a:rPr lang="en-US" sz="2100">
                          <a:solidFill>
                            <a:srgbClr val="000000"/>
                          </a:solidFill>
                          <a:latin typeface="Garet"/>
                          <a:ea typeface="Garet"/>
                          <a:cs typeface="Garet"/>
                          <a:sym typeface="Garet"/>
                        </a:rPr>
                        <a:t>DELETE /address/admin/addresses/:id - Xóa địa chỉ người dùng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810856" y="1669568"/>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1971789"/>
          <a:ext cx="18288000" cy="6210300"/>
        </p:xfrm>
        <a:graphic>
          <a:graphicData uri="http://schemas.openxmlformats.org/drawingml/2006/table">
            <a:tbl>
              <a:tblPr/>
              <a:tblGrid>
                <a:gridCol w="3410410"/>
                <a:gridCol w="14877590"/>
              </a:tblGrid>
              <a:tr h="829948">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9017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api/user-notes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cho Nhân viên và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POS</a:t>
                      </a:r>
                      <a:r>
                        <a:rPr lang="en-US" sz="2100">
                          <a:solidFill>
                            <a:srgbClr val="000000"/>
                          </a:solidFill>
                          <a:latin typeface="Garet"/>
                          <a:ea typeface="Garet"/>
                          <a:cs typeface="Garet"/>
                          <a:sym typeface="Garet"/>
                        </a:rPr>
                        <a:t>T /users/:id/notes - Thêm ghi chú cho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/users/:id/notes - Lấy danh sách ghi chú của người dùng</a:t>
                      </a:r>
                    </a:p>
                    <a:p>
                      <a:pPr algn="l" marL="453390" indent="-226695" lvl="1">
                        <a:lnSpc>
                          <a:spcPts val="2940"/>
                        </a:lnSpc>
                        <a:buAutoNum type="arabicPeriod" startAt="1"/>
                      </a:pPr>
                      <a:r>
                        <a:rPr lang="en-US" sz="2100">
                          <a:solidFill>
                            <a:srgbClr val="000000"/>
                          </a:solidFill>
                          <a:latin typeface="Garet"/>
                          <a:ea typeface="Garet"/>
                          <a:cs typeface="Garet"/>
                          <a:sym typeface="Garet"/>
                        </a:rPr>
                        <a:t>DELE</a:t>
                      </a:r>
                      <a:r>
                        <a:rPr lang="en-US" sz="2100">
                          <a:solidFill>
                            <a:srgbClr val="000000"/>
                          </a:solidFill>
                          <a:latin typeface="Garet"/>
                          <a:ea typeface="Garet"/>
                          <a:cs typeface="Garet"/>
                          <a:sym typeface="Garet"/>
                        </a:rPr>
                        <a:t>TE /notes/:noteId - Xóa ghi ch</a:t>
                      </a:r>
                    </a:p>
                    <a:p>
                      <a:pPr algn="l" marL="453390" indent="-226695" lvl="1">
                        <a:lnSpc>
                          <a:spcPts val="2940"/>
                        </a:lnSpc>
                        <a:buAutoNum type="arabicPeriod" startAt="1"/>
                      </a:pPr>
                      <a:r>
                        <a:rPr lang="en-US" sz="2100">
                          <a:solidFill>
                            <a:srgbClr val="000000"/>
                          </a:solidFill>
                          <a:latin typeface="Garet"/>
                          <a:ea typeface="Garet"/>
                          <a:cs typeface="Garet"/>
                          <a:sym typeface="Garet"/>
                        </a:rPr>
                        <a:t>PUT /notes/:noteId - Cập nhật ghi chú</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690176">
                <a:tc>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api/wishlist </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Yêu Cầu Đăng Nhập (Chỉ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/wishlist - Lấy danh sách yêu thích của người dùng hiện tại</a:t>
                      </a:r>
                    </a:p>
                    <a:p>
                      <a:pPr algn="l" marL="453390" indent="-226695" lvl="1">
                        <a:lnSpc>
                          <a:spcPts val="2940"/>
                        </a:lnSpc>
                        <a:buAutoNum type="arabicPeriod" startAt="1"/>
                      </a:pPr>
                      <a:r>
                        <a:rPr lang="en-US" sz="2100">
                          <a:solidFill>
                            <a:srgbClr val="000000"/>
                          </a:solidFill>
                          <a:latin typeface="Garet"/>
                          <a:ea typeface="Garet"/>
                          <a:cs typeface="Garet"/>
                          <a:sym typeface="Garet"/>
                        </a:rPr>
                        <a:t>POST /wishlist - Thêm sản phẩm vào danh sách yêu thích</a:t>
                      </a:r>
                    </a:p>
                    <a:p>
                      <a:pPr algn="l" marL="453390" indent="-226695" lvl="1">
                        <a:lnSpc>
                          <a:spcPts val="2940"/>
                        </a:lnSpc>
                        <a:buAutoNum type="arabicPeriod" startAt="1"/>
                      </a:pPr>
                      <a:r>
                        <a:rPr lang="en-US" sz="2100">
                          <a:solidFill>
                            <a:srgbClr val="000000"/>
                          </a:solidFill>
                          <a:latin typeface="Garet"/>
                          <a:ea typeface="Garet"/>
                          <a:cs typeface="Garet"/>
                          <a:sym typeface="Garet"/>
                        </a:rPr>
                        <a:t>DELETE /wishlist/:productId - Xóa sản phẩm khỏi danh sách yêu thích</a:t>
                      </a:r>
                    </a:p>
                    <a:p>
                      <a:pPr algn="l" marL="453390" indent="-226695" lvl="1">
                        <a:lnSpc>
                          <a:spcPts val="2940"/>
                        </a:lnSpc>
                        <a:buAutoNum type="arabicPeriod" startAt="1"/>
                      </a:pPr>
                      <a:r>
                        <a:rPr lang="en-US" sz="2100">
                          <a:solidFill>
                            <a:srgbClr val="000000"/>
                          </a:solidFill>
                          <a:latin typeface="Garet"/>
                          <a:ea typeface="Garet"/>
                          <a:cs typeface="Garet"/>
                          <a:sym typeface="Garet"/>
                        </a:rPr>
                        <a:t>GET /wishlist/check/:productId - Kiểm tra sản phẩm có trong danh sách yêu thích không</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1028700" y="1209675"/>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0" y="2440722"/>
          <a:ext cx="18288000" cy="6667500"/>
        </p:xfrm>
        <a:graphic>
          <a:graphicData uri="http://schemas.openxmlformats.org/drawingml/2006/table">
            <a:tbl>
              <a:tblPr/>
              <a:tblGrid>
                <a:gridCol w="2742962"/>
                <a:gridCol w="15545038"/>
              </a:tblGrid>
              <a:tr h="829861">
                <a:tc>
                  <a:txBody>
                    <a:bodyPr anchor="t" rtlCol="false"/>
                    <a:lstStyle/>
                    <a:p>
                      <a:pPr algn="l">
                        <a:lnSpc>
                          <a:spcPts val="2940"/>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Routes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945880">
                <a:tc rowSpan="3">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api/vouchers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công khai (Tất cả người dùng)</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/vouchers/:code - Lấy chi tiết voucher theo mã </a:t>
                      </a:r>
                    </a:p>
                    <a:p>
                      <a:pPr algn="l" marL="453390" indent="-226695" lvl="1">
                        <a:lnSpc>
                          <a:spcPts val="2940"/>
                        </a:lnSpc>
                        <a:buAutoNum type="arabicPeriod" startAt="1"/>
                      </a:pPr>
                      <a:r>
                        <a:rPr lang="en-US" sz="2100">
                          <a:solidFill>
                            <a:srgbClr val="000000"/>
                          </a:solidFill>
                          <a:latin typeface="Garet"/>
                          <a:ea typeface="Garet"/>
                          <a:cs typeface="Garet"/>
                          <a:sym typeface="Garet"/>
                        </a:rPr>
                        <a:t>POST /vouchers/validate - Kiểm tra và áp dụng voucher </a:t>
                      </a:r>
                    </a:p>
                    <a:p>
                      <a:pPr algn="l" marL="453390" indent="-226695" lvl="1">
                        <a:lnSpc>
                          <a:spcPts val="2940"/>
                        </a:lnSpc>
                        <a:buAutoNum type="arabicPeriod" startAt="1"/>
                      </a:pPr>
                      <a:r>
                        <a:rPr lang="en-US" sz="2100">
                          <a:solidFill>
                            <a:srgbClr val="000000"/>
                          </a:solidFill>
                          <a:latin typeface="Garet"/>
                          <a:ea typeface="Garet"/>
                          <a:cs typeface="Garet"/>
                          <a:sym typeface="Garet"/>
                        </a:rPr>
                        <a:t>POST /vouchers/:id/increment-usage - Tăng lượt sử dụng voucher </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573873">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api/vouchers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cho Người Dùng Đã Đăng Nhập</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a:t>
                      </a:r>
                      <a:r>
                        <a:rPr lang="en-US" sz="2100">
                          <a:solidFill>
                            <a:srgbClr val="000000"/>
                          </a:solidFill>
                          <a:latin typeface="Garet"/>
                          <a:ea typeface="Garet"/>
                          <a:cs typeface="Garet"/>
                          <a:sym typeface="Garet"/>
                        </a:rPr>
                        <a:t>T /vouchers/user/available - Lấy danh sách voucher khả dụng cho người dùng hiện tại</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2317886">
                <a:tc vMerge="true">
                  <a:txBody>
                    <a:bodyPr anchor="t" rtlCol="false"/>
                    <a:lstStyle/>
                    <a:p>
                      <a:pPr algn="l" marL="453390" indent="-226695" lvl="1">
                        <a:lnSpc>
                          <a:spcPts val="2940"/>
                        </a:lnSpc>
                        <a:buFont typeface="Arial"/>
                        <a:buChar char="•"/>
                        <a:defRPr/>
                      </a:pPr>
                      <a:r>
                        <a:rPr lang="en-US" b="true" sz="2100">
                          <a:solidFill>
                            <a:srgbClr val="000000"/>
                          </a:solidFill>
                          <a:latin typeface="Garet Bold"/>
                          <a:ea typeface="Garet Bold"/>
                          <a:cs typeface="Garet Bold"/>
                          <a:sym typeface="Garet Bold"/>
                        </a:rPr>
                        <a:t>api/vouchers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Routes Chỉ Dành Cho Quản trị viên</a:t>
                      </a:r>
                      <a:endParaRPr lang="en-US" sz="1100"/>
                    </a:p>
                    <a:p>
                      <a:pPr algn="l" marL="453390" indent="-226695" lvl="1">
                        <a:lnSpc>
                          <a:spcPts val="2940"/>
                        </a:lnSpc>
                        <a:buAutoNum type="arabicPeriod" startAt="1"/>
                      </a:pPr>
                      <a:r>
                        <a:rPr lang="en-US" sz="2100">
                          <a:solidFill>
                            <a:srgbClr val="000000"/>
                          </a:solidFill>
                          <a:latin typeface="Garet"/>
                          <a:ea typeface="Garet"/>
                          <a:cs typeface="Garet"/>
                          <a:sym typeface="Garet"/>
                        </a:rPr>
                        <a:t>GET /vouchers - Lấy danh sách tất cả các voucher </a:t>
                      </a:r>
                    </a:p>
                    <a:p>
                      <a:pPr algn="l" marL="453390" indent="-226695" lvl="1">
                        <a:lnSpc>
                          <a:spcPts val="2940"/>
                        </a:lnSpc>
                        <a:buAutoNum type="arabicPeriod" startAt="1"/>
                      </a:pPr>
                      <a:r>
                        <a:rPr lang="en-US" sz="2100">
                          <a:solidFill>
                            <a:srgbClr val="000000"/>
                          </a:solidFill>
                          <a:latin typeface="Garet"/>
                          <a:ea typeface="Garet"/>
                          <a:cs typeface="Garet"/>
                          <a:sym typeface="Garet"/>
                        </a:rPr>
                        <a:t>POST /vouchers - Thêm mới một voucher </a:t>
                      </a:r>
                    </a:p>
                    <a:p>
                      <a:pPr algn="l" marL="453390" indent="-226695" lvl="1">
                        <a:lnSpc>
                          <a:spcPts val="2940"/>
                        </a:lnSpc>
                        <a:buAutoNum type="arabicPeriod" startAt="1"/>
                      </a:pPr>
                      <a:r>
                        <a:rPr lang="en-US" sz="2100">
                          <a:solidFill>
                            <a:srgbClr val="000000"/>
                          </a:solidFill>
                          <a:latin typeface="Garet"/>
                          <a:ea typeface="Garet"/>
                          <a:cs typeface="Garet"/>
                          <a:sym typeface="Garet"/>
                        </a:rPr>
                        <a:t>PUT /vouchers/:id - Cập nhật một voucher </a:t>
                      </a:r>
                    </a:p>
                    <a:p>
                      <a:pPr algn="l" marL="453390" indent="-226695" lvl="1">
                        <a:lnSpc>
                          <a:spcPts val="2940"/>
                        </a:lnSpc>
                        <a:buAutoNum type="arabicPeriod" startAt="1"/>
                      </a:pPr>
                      <a:r>
                        <a:rPr lang="en-US" sz="2100">
                          <a:solidFill>
                            <a:srgbClr val="000000"/>
                          </a:solidFill>
                          <a:latin typeface="Garet"/>
                          <a:ea typeface="Garet"/>
                          <a:cs typeface="Garet"/>
                          <a:sym typeface="Garet"/>
                        </a:rPr>
                        <a:t>DELETE /vouchers/:id - Xóa một voucher</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1028700" y="135607"/>
            <a:ext cx="12015299" cy="985946"/>
          </a:xfrm>
          <a:prstGeom prst="rect">
            <a:avLst/>
          </a:prstGeom>
        </p:spPr>
        <p:txBody>
          <a:bodyPr anchor="t" rtlCol="false" tIns="0" lIns="0" bIns="0" rIns="0">
            <a:spAutoFit/>
          </a:bodyPr>
          <a:lstStyle/>
          <a:p>
            <a:pPr algn="l" marL="0" indent="0" lvl="0">
              <a:lnSpc>
                <a:spcPts val="8131"/>
              </a:lnSpc>
            </a:pPr>
            <a:r>
              <a:rPr lang="en-US" b="true" sz="5808" spc="-458">
                <a:solidFill>
                  <a:srgbClr val="000000"/>
                </a:solidFill>
                <a:latin typeface="Garet Bold"/>
                <a:ea typeface="Garet Bold"/>
                <a:cs typeface="Garet Bold"/>
                <a:sym typeface="Garet Bold"/>
              </a:rPr>
              <a:t>Chi Tiết Cá</a:t>
            </a:r>
            <a:r>
              <a:rPr lang="en-US" b="true" sz="5808" spc="-458" u="none">
                <a:solidFill>
                  <a:srgbClr val="000000"/>
                </a:solidFill>
                <a:latin typeface="Garet Bold"/>
                <a:ea typeface="Garet Bold"/>
                <a:cs typeface="Garet Bold"/>
                <a:sym typeface="Garet Bold"/>
              </a:rPr>
              <a:t>c Thành Phần Chính</a:t>
            </a:r>
          </a:p>
        </p:txBody>
      </p:sp>
      <p:sp>
        <p:nvSpPr>
          <p:cNvPr name="TextBox 5" id="5"/>
          <p:cNvSpPr txBox="true"/>
          <p:nvPr/>
        </p:nvSpPr>
        <p:spPr>
          <a:xfrm rot="0">
            <a:off x="810856" y="1669568"/>
            <a:ext cx="2611028" cy="396240"/>
          </a:xfrm>
          <a:prstGeom prst="rect">
            <a:avLst/>
          </a:prstGeom>
        </p:spPr>
        <p:txBody>
          <a:bodyPr anchor="t" rtlCol="false" tIns="0" lIns="0" bIns="0" rIns="0">
            <a:spAutoFit/>
          </a:bodyPr>
          <a:lstStyle/>
          <a:p>
            <a:pPr algn="l" marL="0" indent="0" lvl="0">
              <a:lnSpc>
                <a:spcPts val="3359"/>
              </a:lnSpc>
              <a:spcBef>
                <a:spcPct val="0"/>
              </a:spcBef>
            </a:pPr>
            <a:r>
              <a:rPr lang="en-US" b="true" sz="2399">
                <a:solidFill>
                  <a:srgbClr val="000000"/>
                </a:solidFill>
                <a:latin typeface="Garet Bold"/>
                <a:ea typeface="Garet Bold"/>
                <a:cs typeface="Garet Bold"/>
                <a:sym typeface="Garet Bold"/>
              </a:rPr>
              <a:t>BACKEND</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2758086"/>
            <a:ext cx="7203393" cy="672905"/>
          </a:xfrm>
          <a:prstGeom prst="rect">
            <a:avLst/>
          </a:prstGeom>
        </p:spPr>
        <p:txBody>
          <a:bodyPr anchor="t" rtlCol="false" tIns="0" lIns="0" bIns="0" rIns="0">
            <a:spAutoFit/>
          </a:bodyPr>
          <a:lstStyle/>
          <a:p>
            <a:pPr algn="l">
              <a:lnSpc>
                <a:spcPts val="4686"/>
              </a:lnSpc>
            </a:pPr>
            <a:r>
              <a:rPr lang="en-US" sz="6008" spc="-474" b="true">
                <a:solidFill>
                  <a:srgbClr val="000000"/>
                </a:solidFill>
                <a:latin typeface="Garet Bold"/>
                <a:ea typeface="Garet Bold"/>
                <a:cs typeface="Garet Bold"/>
                <a:sym typeface="Garet Bold"/>
              </a:rPr>
              <a:t>Xin cảm ơn</a:t>
            </a:r>
          </a:p>
        </p:txBody>
      </p:sp>
      <p:sp>
        <p:nvSpPr>
          <p:cNvPr name="TextBox 4" id="4"/>
          <p:cNvSpPr txBox="true"/>
          <p:nvPr/>
        </p:nvSpPr>
        <p:spPr>
          <a:xfrm rot="0">
            <a:off x="10762236" y="8892540"/>
            <a:ext cx="6497064" cy="365760"/>
          </a:xfrm>
          <a:prstGeom prst="rect">
            <a:avLst/>
          </a:prstGeom>
        </p:spPr>
        <p:txBody>
          <a:bodyPr anchor="t" rtlCol="false" tIns="0" lIns="0" bIns="0" rIns="0">
            <a:spAutoFit/>
          </a:bodyPr>
          <a:lstStyle/>
          <a:p>
            <a:pPr algn="r" marL="0" indent="0" lvl="0">
              <a:lnSpc>
                <a:spcPts val="2939"/>
              </a:lnSpc>
              <a:spcBef>
                <a:spcPct val="0"/>
              </a:spcBef>
            </a:pPr>
            <a:r>
              <a:rPr lang="en-US" sz="2099" u="sng">
                <a:solidFill>
                  <a:srgbClr val="000000"/>
                </a:solidFill>
                <a:latin typeface="Garet"/>
                <a:ea typeface="Garet"/>
                <a:cs typeface="Garet"/>
                <a:sym typeface="Garet"/>
                <a:hlinkClick r:id="rId3" tooltip="https://online-store-sigma-nine.vercel.app"/>
              </a:rPr>
              <a:t>https://online-store-sigma-nine.vercel.app/</a:t>
            </a:r>
          </a:p>
        </p:txBody>
      </p:sp>
      <p:sp>
        <p:nvSpPr>
          <p:cNvPr name="AutoShape 5" id="5"/>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6" id="6"/>
          <p:cNvSpPr/>
          <p:nvPr/>
        </p:nvSpPr>
        <p:spPr>
          <a:xfrm>
            <a:off x="-585133" y="9339262"/>
            <a:ext cx="18873133"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028700" y="5738073"/>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E-mail</a:t>
            </a:r>
          </a:p>
        </p:txBody>
      </p:sp>
      <p:sp>
        <p:nvSpPr>
          <p:cNvPr name="TextBox 8" id="8"/>
          <p:cNvSpPr txBox="true"/>
          <p:nvPr/>
        </p:nvSpPr>
        <p:spPr>
          <a:xfrm rot="0">
            <a:off x="3178247" y="5712038"/>
            <a:ext cx="5362304"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lequangtridat2000@gmail.com</a:t>
            </a:r>
          </a:p>
        </p:txBody>
      </p:sp>
      <p:sp>
        <p:nvSpPr>
          <p:cNvPr name="TextBox 9" id="9"/>
          <p:cNvSpPr txBox="true"/>
          <p:nvPr/>
        </p:nvSpPr>
        <p:spPr>
          <a:xfrm rot="0">
            <a:off x="1028700" y="6605214"/>
            <a:ext cx="2149547" cy="33972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SĐT</a:t>
            </a:r>
          </a:p>
        </p:txBody>
      </p:sp>
      <p:sp>
        <p:nvSpPr>
          <p:cNvPr name="TextBox 10" id="10"/>
          <p:cNvSpPr txBox="true"/>
          <p:nvPr/>
        </p:nvSpPr>
        <p:spPr>
          <a:xfrm rot="0">
            <a:off x="3178247" y="6579179"/>
            <a:ext cx="5362304" cy="365760"/>
          </a:xfrm>
          <a:prstGeom prst="rect">
            <a:avLst/>
          </a:prstGeom>
        </p:spPr>
        <p:txBody>
          <a:bodyPr anchor="t" rtlCol="false" tIns="0" lIns="0" bIns="0" rIns="0">
            <a:spAutoFit/>
          </a:bodyPr>
          <a:lstStyle/>
          <a:p>
            <a:pPr algn="just" marL="0" indent="0" lvl="0">
              <a:lnSpc>
                <a:spcPts val="2939"/>
              </a:lnSpc>
              <a:spcBef>
                <a:spcPct val="0"/>
              </a:spcBef>
            </a:pPr>
            <a:r>
              <a:rPr lang="en-US" sz="2099">
                <a:solidFill>
                  <a:srgbClr val="000000"/>
                </a:solidFill>
                <a:latin typeface="Garet"/>
                <a:ea typeface="Garet"/>
                <a:cs typeface="Garet"/>
                <a:sym typeface="Garet"/>
              </a:rPr>
              <a:t>090 686 2256</a:t>
            </a:r>
          </a:p>
        </p:txBody>
      </p:sp>
      <p:sp>
        <p:nvSpPr>
          <p:cNvPr name="TextBox 11" id="11"/>
          <p:cNvSpPr txBox="true"/>
          <p:nvPr/>
        </p:nvSpPr>
        <p:spPr>
          <a:xfrm rot="0">
            <a:off x="1028700" y="4803775"/>
            <a:ext cx="4764688" cy="339725"/>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Garet Bold"/>
                <a:ea typeface="Garet Bold"/>
                <a:cs typeface="Garet Bold"/>
                <a:sym typeface="Garet Bold"/>
              </a:rPr>
              <a:t>LIÊN HỆ</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0" y="11638"/>
            <a:ext cx="9598776" cy="10424560"/>
          </a:xfrm>
          <a:custGeom>
            <a:avLst/>
            <a:gdLst/>
            <a:ahLst/>
            <a:cxnLst/>
            <a:rect r="r" b="b" t="t" l="l"/>
            <a:pathLst>
              <a:path h="10424560" w="9598776">
                <a:moveTo>
                  <a:pt x="0" y="0"/>
                </a:moveTo>
                <a:lnTo>
                  <a:pt x="9598776" y="0"/>
                </a:lnTo>
                <a:lnTo>
                  <a:pt x="9598776" y="10424560"/>
                </a:lnTo>
                <a:lnTo>
                  <a:pt x="0" y="10424560"/>
                </a:lnTo>
                <a:lnTo>
                  <a:pt x="0" y="0"/>
                </a:lnTo>
                <a:close/>
              </a:path>
            </a:pathLst>
          </a:custGeom>
          <a:blipFill>
            <a:blip r:embed="rId3"/>
            <a:stretch>
              <a:fillRect l="0" t="0" r="-8603" b="0"/>
            </a:stretch>
          </a:blipFill>
        </p:spPr>
      </p:sp>
      <p:sp>
        <p:nvSpPr>
          <p:cNvPr name="TextBox 4" id="4"/>
          <p:cNvSpPr txBox="true"/>
          <p:nvPr/>
        </p:nvSpPr>
        <p:spPr>
          <a:xfrm rot="0">
            <a:off x="9598776" y="1275619"/>
            <a:ext cx="8689224" cy="1916823"/>
          </a:xfrm>
          <a:prstGeom prst="rect">
            <a:avLst/>
          </a:prstGeom>
        </p:spPr>
        <p:txBody>
          <a:bodyPr anchor="t" rtlCol="false" tIns="0" lIns="0" bIns="0" rIns="0">
            <a:spAutoFit/>
          </a:bodyPr>
          <a:lstStyle/>
          <a:p>
            <a:pPr algn="ctr">
              <a:lnSpc>
                <a:spcPts val="7351"/>
              </a:lnSpc>
            </a:pPr>
            <a:r>
              <a:rPr lang="en-US" b="true" sz="7578">
                <a:solidFill>
                  <a:srgbClr val="000000"/>
                </a:solidFill>
                <a:latin typeface="Garet Bold"/>
                <a:ea typeface="Garet Bold"/>
                <a:cs typeface="Garet Bold"/>
                <a:sym typeface="Garet Bold"/>
              </a:rPr>
              <a:t>Giới Thiệu Dự Án</a:t>
            </a:r>
          </a:p>
          <a:p>
            <a:pPr algn="l">
              <a:lnSpc>
                <a:spcPts val="7351"/>
              </a:lnSpc>
            </a:pPr>
          </a:p>
        </p:txBody>
      </p:sp>
      <p:sp>
        <p:nvSpPr>
          <p:cNvPr name="TextBox 5" id="5"/>
          <p:cNvSpPr txBox="true"/>
          <p:nvPr/>
        </p:nvSpPr>
        <p:spPr>
          <a:xfrm rot="0">
            <a:off x="10237532" y="2930994"/>
            <a:ext cx="7411713" cy="4557272"/>
          </a:xfrm>
          <a:prstGeom prst="rect">
            <a:avLst/>
          </a:prstGeom>
        </p:spPr>
        <p:txBody>
          <a:bodyPr anchor="t" rtlCol="false" tIns="0" lIns="0" bIns="0" rIns="0">
            <a:spAutoFit/>
          </a:bodyPr>
          <a:lstStyle/>
          <a:p>
            <a:pPr algn="just" marL="0" indent="0" lvl="0">
              <a:lnSpc>
                <a:spcPts val="3068"/>
              </a:lnSpc>
              <a:spcBef>
                <a:spcPct val="0"/>
              </a:spcBef>
            </a:pPr>
            <a:r>
              <a:rPr lang="en-US" sz="2273">
                <a:solidFill>
                  <a:srgbClr val="000000"/>
                </a:solidFill>
                <a:latin typeface="Garet"/>
                <a:ea typeface="Garet"/>
                <a:cs typeface="Garet"/>
                <a:sym typeface="Garet"/>
              </a:rPr>
              <a:t>Online St</a:t>
            </a:r>
            <a:r>
              <a:rPr lang="en-US" sz="2273" u="none">
                <a:solidFill>
                  <a:srgbClr val="000000"/>
                </a:solidFill>
                <a:latin typeface="Garet"/>
                <a:ea typeface="Garet"/>
                <a:cs typeface="Garet"/>
                <a:sym typeface="Garet"/>
              </a:rPr>
              <a:t>ore - Hệ Thống Bán Hàng Thời Trang Trực Tuyến. Đây là một giải pháp thương mại điện tử toàn diện, được thiết kế để cung cấp một nền tảng mua sắm thời trang trực tuyến hiện đại, tiện lợi cho người dùng và một công cụ quản lý mạnh mẽ cho doanh nghiệp.</a:t>
            </a:r>
          </a:p>
          <a:p>
            <a:pPr algn="just" marL="0" indent="0" lvl="0">
              <a:lnSpc>
                <a:spcPts val="3068"/>
              </a:lnSpc>
              <a:spcBef>
                <a:spcPct val="0"/>
              </a:spcBef>
            </a:pPr>
          </a:p>
          <a:p>
            <a:pPr algn="l" marL="0" indent="0" lvl="0">
              <a:lnSpc>
                <a:spcPts val="3068"/>
              </a:lnSpc>
              <a:spcBef>
                <a:spcPct val="0"/>
              </a:spcBef>
            </a:pPr>
            <a:r>
              <a:rPr lang="en-US" sz="2273" u="none">
                <a:solidFill>
                  <a:srgbClr val="000000"/>
                </a:solidFill>
                <a:latin typeface="Garet"/>
                <a:ea typeface="Garet"/>
                <a:cs typeface="Garet"/>
                <a:sym typeface="Garet"/>
              </a:rPr>
              <a:t>Dự án được phát triển với kiến trúc tách biệt rõ ràng giữa Frontend và Backend, nhằm đảm bảo tính linh hoạt, khả năng mở rộng và bảo trì dễ dàng.</a:t>
            </a:r>
          </a:p>
          <a:p>
            <a:pPr algn="l" marL="0" indent="0" lvl="0">
              <a:lnSpc>
                <a:spcPts val="306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7333131" y="0"/>
            <a:ext cx="6991945" cy="10287000"/>
          </a:xfrm>
          <a:custGeom>
            <a:avLst/>
            <a:gdLst/>
            <a:ahLst/>
            <a:cxnLst/>
            <a:rect r="r" b="b" t="t" l="l"/>
            <a:pathLst>
              <a:path h="10287000" w="6991945">
                <a:moveTo>
                  <a:pt x="0" y="0"/>
                </a:moveTo>
                <a:lnTo>
                  <a:pt x="6991946" y="0"/>
                </a:lnTo>
                <a:lnTo>
                  <a:pt x="6991946" y="10287000"/>
                </a:lnTo>
                <a:lnTo>
                  <a:pt x="0" y="10287000"/>
                </a:lnTo>
                <a:lnTo>
                  <a:pt x="0" y="0"/>
                </a:lnTo>
                <a:close/>
              </a:path>
            </a:pathLst>
          </a:custGeom>
          <a:blipFill>
            <a:blip r:embed="rId3"/>
            <a:stretch>
              <a:fillRect l="0" t="0" r="0" b="0"/>
            </a:stretch>
          </a:blipFill>
        </p:spPr>
      </p:sp>
      <p:sp>
        <p:nvSpPr>
          <p:cNvPr name="TextBox 4" id="4"/>
          <p:cNvSpPr txBox="true"/>
          <p:nvPr/>
        </p:nvSpPr>
        <p:spPr>
          <a:xfrm rot="0">
            <a:off x="1262535" y="837460"/>
            <a:ext cx="5468188" cy="2072640"/>
          </a:xfrm>
          <a:prstGeom prst="rect">
            <a:avLst/>
          </a:prstGeom>
        </p:spPr>
        <p:txBody>
          <a:bodyPr anchor="t" rtlCol="false" tIns="0" lIns="0" bIns="0" rIns="0">
            <a:spAutoFit/>
          </a:bodyPr>
          <a:lstStyle/>
          <a:p>
            <a:pPr algn="just">
              <a:lnSpc>
                <a:spcPts val="3359"/>
              </a:lnSpc>
            </a:pPr>
            <a:r>
              <a:rPr lang="en-US" sz="2399" b="true">
                <a:solidFill>
                  <a:srgbClr val="000000"/>
                </a:solidFill>
                <a:latin typeface="Garet Bold"/>
                <a:ea typeface="Garet Bold"/>
                <a:cs typeface="Garet Bold"/>
                <a:sym typeface="Garet Bold"/>
              </a:rPr>
              <a:t>Dự án Online Store mô phỏng một cửa hàng thời trang trực tuyến hoàn chỉnh, bao gồm:</a:t>
            </a:r>
          </a:p>
          <a:p>
            <a:pPr algn="r">
              <a:lnSpc>
                <a:spcPts val="3359"/>
              </a:lnSpc>
            </a:pPr>
          </a:p>
          <a:p>
            <a:pPr algn="r">
              <a:lnSpc>
                <a:spcPts val="3359"/>
              </a:lnSpc>
            </a:pPr>
          </a:p>
        </p:txBody>
      </p:sp>
      <p:sp>
        <p:nvSpPr>
          <p:cNvPr name="TextBox 5" id="5"/>
          <p:cNvSpPr txBox="true"/>
          <p:nvPr/>
        </p:nvSpPr>
        <p:spPr>
          <a:xfrm rot="0">
            <a:off x="1767601" y="6933460"/>
            <a:ext cx="4963123" cy="2454275"/>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Giao diện quản trị</a:t>
            </a:r>
            <a:r>
              <a:rPr lang="en-US" sz="2000">
                <a:solidFill>
                  <a:srgbClr val="000000"/>
                </a:solidFill>
                <a:latin typeface="Garet"/>
                <a:ea typeface="Garet"/>
                <a:cs typeface="Garet"/>
                <a:sym typeface="Garet"/>
              </a:rPr>
              <a:t> (Quản trị viên/Nhân viên): Nơi quản trị viên và nhân viên có thể quản lý sản phẩm, danh mục, đơn hàng, khách hàng, voucher, xem báo cáo và cấu hình hệ thống.</a:t>
            </a:r>
          </a:p>
          <a:p>
            <a:pPr algn="l">
              <a:lnSpc>
                <a:spcPts val="2800"/>
              </a:lnSpc>
            </a:pPr>
          </a:p>
        </p:txBody>
      </p:sp>
      <p:sp>
        <p:nvSpPr>
          <p:cNvPr name="TextBox 6" id="6"/>
          <p:cNvSpPr txBox="true"/>
          <p:nvPr/>
        </p:nvSpPr>
        <p:spPr>
          <a:xfrm rot="0">
            <a:off x="1028700" y="6590649"/>
            <a:ext cx="467670" cy="339725"/>
          </a:xfrm>
          <a:prstGeom prst="rect">
            <a:avLst/>
          </a:prstGeom>
        </p:spPr>
        <p:txBody>
          <a:bodyPr anchor="t" rtlCol="false" tIns="0" lIns="0" bIns="0" rIns="0">
            <a:spAutoFit/>
          </a:bodyPr>
          <a:lstStyle/>
          <a:p>
            <a:pPr algn="r">
              <a:lnSpc>
                <a:spcPts val="2800"/>
              </a:lnSpc>
            </a:pPr>
            <a:r>
              <a:rPr lang="en-US" b="true" sz="2000">
                <a:solidFill>
                  <a:srgbClr val="000000"/>
                </a:solidFill>
                <a:latin typeface="Garet Bold"/>
                <a:ea typeface="Garet Bold"/>
                <a:cs typeface="Garet Bold"/>
                <a:sym typeface="Garet Bold"/>
              </a:rPr>
              <a:t>02</a:t>
            </a:r>
          </a:p>
        </p:txBody>
      </p:sp>
      <p:sp>
        <p:nvSpPr>
          <p:cNvPr name="TextBox 7" id="7"/>
          <p:cNvSpPr txBox="true"/>
          <p:nvPr/>
        </p:nvSpPr>
        <p:spPr>
          <a:xfrm rot="0">
            <a:off x="1767601" y="3869585"/>
            <a:ext cx="4963123" cy="2101850"/>
          </a:xfrm>
          <a:prstGeom prst="rect">
            <a:avLst/>
          </a:prstGeom>
        </p:spPr>
        <p:txBody>
          <a:bodyPr anchor="t" rtlCol="false" tIns="0" lIns="0" bIns="0" rIns="0">
            <a:spAutoFit/>
          </a:bodyPr>
          <a:lstStyle/>
          <a:p>
            <a:pPr algn="l">
              <a:lnSpc>
                <a:spcPts val="2800"/>
              </a:lnSpc>
            </a:pPr>
            <a:r>
              <a:rPr lang="en-US" sz="2000" b="true">
                <a:solidFill>
                  <a:srgbClr val="000000"/>
                </a:solidFill>
                <a:latin typeface="Garet Bold"/>
                <a:ea typeface="Garet Bold"/>
                <a:cs typeface="Garet Bold"/>
                <a:sym typeface="Garet Bold"/>
              </a:rPr>
              <a:t>Giao diện người dùng</a:t>
            </a:r>
            <a:r>
              <a:rPr lang="en-US" sz="2000">
                <a:solidFill>
                  <a:srgbClr val="000000"/>
                </a:solidFill>
                <a:latin typeface="Garet"/>
                <a:ea typeface="Garet"/>
                <a:cs typeface="Garet"/>
                <a:sym typeface="Garet"/>
              </a:rPr>
              <a:t> (Khách hàng): Nơi khách hàng có thể duyệt sản phẩm, tìm kiếm, xem chi tiết, thêm vào giỏ hàng, yêu thích, đặt hàng và thanh toán.</a:t>
            </a:r>
          </a:p>
          <a:p>
            <a:pPr algn="l">
              <a:lnSpc>
                <a:spcPts val="2800"/>
              </a:lnSpc>
            </a:pPr>
          </a:p>
        </p:txBody>
      </p:sp>
      <p:sp>
        <p:nvSpPr>
          <p:cNvPr name="TextBox 8" id="8"/>
          <p:cNvSpPr txBox="true"/>
          <p:nvPr/>
        </p:nvSpPr>
        <p:spPr>
          <a:xfrm rot="0">
            <a:off x="1028700" y="3567960"/>
            <a:ext cx="467670" cy="339725"/>
          </a:xfrm>
          <a:prstGeom prst="rect">
            <a:avLst/>
          </a:prstGeom>
        </p:spPr>
        <p:txBody>
          <a:bodyPr anchor="t" rtlCol="false" tIns="0" lIns="0" bIns="0" rIns="0">
            <a:spAutoFit/>
          </a:bodyPr>
          <a:lstStyle/>
          <a:p>
            <a:pPr algn="r">
              <a:lnSpc>
                <a:spcPts val="2800"/>
              </a:lnSpc>
            </a:pPr>
            <a:r>
              <a:rPr lang="en-US" b="true" sz="2000">
                <a:solidFill>
                  <a:srgbClr val="000000"/>
                </a:solidFill>
                <a:latin typeface="Garet Bold"/>
                <a:ea typeface="Garet Bold"/>
                <a:cs typeface="Garet Bold"/>
                <a:sym typeface="Garet Bold"/>
              </a:rPr>
              <a:t>01</a:t>
            </a:r>
          </a:p>
        </p:txBody>
      </p:sp>
      <p:sp>
        <p:nvSpPr>
          <p:cNvPr name="TextBox 9" id="9"/>
          <p:cNvSpPr txBox="true"/>
          <p:nvPr/>
        </p:nvSpPr>
        <p:spPr>
          <a:xfrm rot="0">
            <a:off x="10540295" y="466231"/>
            <a:ext cx="7174608" cy="1633429"/>
          </a:xfrm>
          <a:prstGeom prst="rect">
            <a:avLst/>
          </a:prstGeom>
        </p:spPr>
        <p:txBody>
          <a:bodyPr anchor="t" rtlCol="false" tIns="0" lIns="0" bIns="0" rIns="0">
            <a:spAutoFit/>
          </a:bodyPr>
          <a:lstStyle/>
          <a:p>
            <a:pPr algn="r">
              <a:lnSpc>
                <a:spcPts val="5808"/>
              </a:lnSpc>
            </a:pPr>
            <a:r>
              <a:rPr lang="en-US" sz="5808" spc="-458">
                <a:solidFill>
                  <a:srgbClr val="000000"/>
                </a:solidFill>
                <a:latin typeface="Calibri (MS)"/>
                <a:ea typeface="Calibri (MS)"/>
                <a:cs typeface="Calibri (MS)"/>
                <a:sym typeface="Calibri (MS)"/>
              </a:rPr>
              <a:t>Tổng quan</a:t>
            </a:r>
          </a:p>
          <a:p>
            <a:pPr algn="r" marL="0" indent="0" lvl="0">
              <a:lnSpc>
                <a:spcPts val="5808"/>
              </a:lnSpc>
              <a:spcBef>
                <a:spcPct val="0"/>
              </a:spcBef>
            </a:pPr>
            <a:r>
              <a:rPr lang="en-US" sz="5808" spc="-458">
                <a:solidFill>
                  <a:srgbClr val="000000"/>
                </a:solidFill>
                <a:latin typeface="Calibri (MS)"/>
                <a:ea typeface="Calibri (MS)"/>
                <a:cs typeface="Calibri (MS)"/>
                <a:sym typeface="Calibri (MS)"/>
              </a:rPr>
              <a:t>dự án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2095936"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07737"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382445"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1159450" y="-140976"/>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576614"/>
            <a:ext cx="7279037" cy="1500079"/>
          </a:xfrm>
          <a:prstGeom prst="rect">
            <a:avLst/>
          </a:prstGeom>
        </p:spPr>
        <p:txBody>
          <a:bodyPr anchor="t" rtlCol="false" tIns="0" lIns="0" bIns="0" rIns="0">
            <a:spAutoFit/>
          </a:bodyPr>
          <a:lstStyle/>
          <a:p>
            <a:pPr algn="l">
              <a:lnSpc>
                <a:spcPts val="5808"/>
              </a:lnSpc>
            </a:pPr>
            <a:r>
              <a:rPr lang="en-US" sz="5808" spc="-458" b="true">
                <a:solidFill>
                  <a:srgbClr val="000000"/>
                </a:solidFill>
                <a:latin typeface="Garet Bold"/>
                <a:ea typeface="Garet Bold"/>
                <a:cs typeface="Garet Bold"/>
                <a:sym typeface="Garet Bold"/>
              </a:rPr>
              <a:t>Tính Thực Tiễn</a:t>
            </a:r>
          </a:p>
          <a:p>
            <a:pPr algn="l" marL="0" indent="0" lvl="0">
              <a:lnSpc>
                <a:spcPts val="5808"/>
              </a:lnSpc>
              <a:spcBef>
                <a:spcPct val="0"/>
              </a:spcBef>
            </a:pPr>
          </a:p>
        </p:txBody>
      </p:sp>
      <p:sp>
        <p:nvSpPr>
          <p:cNvPr name="TextBox 10" id="10"/>
          <p:cNvSpPr txBox="true"/>
          <p:nvPr/>
        </p:nvSpPr>
        <p:spPr>
          <a:xfrm rot="0">
            <a:off x="1028700" y="6475512"/>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Doanh Nghiệp</a:t>
            </a:r>
          </a:p>
        </p:txBody>
      </p:sp>
      <p:sp>
        <p:nvSpPr>
          <p:cNvPr name="TextBox 11" id="11"/>
          <p:cNvSpPr txBox="true"/>
          <p:nvPr/>
        </p:nvSpPr>
        <p:spPr>
          <a:xfrm rot="0">
            <a:off x="7240501" y="6475512"/>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Người Dùng</a:t>
            </a:r>
          </a:p>
        </p:txBody>
      </p:sp>
      <p:sp>
        <p:nvSpPr>
          <p:cNvPr name="TextBox 12" id="12"/>
          <p:cNvSpPr txBox="true"/>
          <p:nvPr/>
        </p:nvSpPr>
        <p:spPr>
          <a:xfrm rot="0">
            <a:off x="424020" y="7078855"/>
            <a:ext cx="5016359" cy="365760"/>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Kênh </a:t>
            </a:r>
            <a:r>
              <a:rPr lang="en-US" sz="2099" u="none">
                <a:solidFill>
                  <a:srgbClr val="000000"/>
                </a:solidFill>
                <a:latin typeface="Garet"/>
                <a:ea typeface="Garet"/>
                <a:cs typeface="Garet"/>
                <a:sym typeface="Garet"/>
              </a:rPr>
              <a:t>bán hàng hiệu quả</a:t>
            </a:r>
          </a:p>
        </p:txBody>
      </p:sp>
      <p:sp>
        <p:nvSpPr>
          <p:cNvPr name="TextBox 13" id="13"/>
          <p:cNvSpPr txBox="true"/>
          <p:nvPr/>
        </p:nvSpPr>
        <p:spPr>
          <a:xfrm rot="0">
            <a:off x="6635821" y="7078855"/>
            <a:ext cx="5016359" cy="365760"/>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được </a:t>
            </a:r>
            <a:r>
              <a:rPr lang="en-US" sz="2099" u="none">
                <a:solidFill>
                  <a:srgbClr val="000000"/>
                </a:solidFill>
                <a:latin typeface="Garet"/>
                <a:ea typeface="Garet"/>
                <a:cs typeface="Garet"/>
                <a:sym typeface="Garet"/>
              </a:rPr>
              <a:t>trải nghiệm mua sắm tiện lợi</a:t>
            </a:r>
          </a:p>
        </p:txBody>
      </p:sp>
      <p:sp>
        <p:nvSpPr>
          <p:cNvPr name="TextBox 14" id="14"/>
          <p:cNvSpPr txBox="true"/>
          <p:nvPr/>
        </p:nvSpPr>
        <p:spPr>
          <a:xfrm rot="0">
            <a:off x="13308379" y="6475512"/>
            <a:ext cx="4094845"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Khả Năng Mở Rộng</a:t>
            </a:r>
          </a:p>
        </p:txBody>
      </p:sp>
      <p:sp>
        <p:nvSpPr>
          <p:cNvPr name="TextBox 15" id="15"/>
          <p:cNvSpPr txBox="true"/>
          <p:nvPr/>
        </p:nvSpPr>
        <p:spPr>
          <a:xfrm rot="0">
            <a:off x="12545383" y="7078855"/>
            <a:ext cx="5620837" cy="365760"/>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với các tính năng có thể phát triền thêm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5021662" y="2443798"/>
          <a:ext cx="12237638" cy="6553200"/>
        </p:xfrm>
        <a:graphic>
          <a:graphicData uri="http://schemas.openxmlformats.org/drawingml/2006/table">
            <a:tbl>
              <a:tblPr/>
              <a:tblGrid>
                <a:gridCol w="3651989"/>
                <a:gridCol w="8585649"/>
              </a:tblGrid>
              <a:tr h="829881">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Nền tảng &amp; Framework: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 Node.js                  Express.js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29881">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Ngôn ngữ</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TypeScript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29881">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Cơ sở dữ liệu &amp; ORM</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MySQL (thông qua XAMPP)                 Sequelize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01897">
                <a:tc>
                  <a:txBody>
                    <a:bodyPr anchor="t" rtlCol="false"/>
                    <a:lstStyle/>
                    <a:p>
                      <a:pPr algn="ctr">
                        <a:lnSpc>
                          <a:spcPts val="2940"/>
                        </a:lnSpc>
                        <a:defRPr/>
                      </a:pPr>
                      <a:r>
                        <a:rPr lang="en-US" sz="2100" b="true">
                          <a:solidFill>
                            <a:srgbClr val="000000"/>
                          </a:solidFill>
                          <a:latin typeface="Garet Bold"/>
                          <a:ea typeface="Garet Bold"/>
                          <a:cs typeface="Garet Bold"/>
                          <a:sym typeface="Garet Bold"/>
                        </a:rPr>
                        <a:t>Xác thực &amp; Bảo mật: </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JSON Web Token (JWT) với jsonwebtoken, bcrypt để mã hóa mật khẩu, cors, cookie-parser.</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201897">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Upload Ảnh</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Multer nhận file, kiểm tra thông tin gửi;</a:t>
                      </a:r>
                      <a:endParaRPr lang="en-US" sz="1100"/>
                    </a:p>
                    <a:p>
                      <a:pPr algn="l">
                        <a:lnSpc>
                          <a:spcPts val="2940"/>
                        </a:lnSpc>
                      </a:pPr>
                      <a:r>
                        <a:rPr lang="en-US" sz="2100">
                          <a:solidFill>
                            <a:srgbClr val="000000"/>
                          </a:solidFill>
                          <a:latin typeface="Garet"/>
                          <a:ea typeface="Garet"/>
                          <a:cs typeface="Garet"/>
                          <a:sym typeface="Garet"/>
                        </a:rPr>
                        <a:t>Multer-S3 sẽ lưu thông tin lên s3 bucket thay vì local</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29881">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Dịch vụ Email</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Mailtrap</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29881">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Tiện ích</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dotenv              slugify               uuid             date-fns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634895" y="4220823"/>
            <a:ext cx="726206" cy="588660"/>
          </a:xfrm>
          <a:custGeom>
            <a:avLst/>
            <a:gdLst/>
            <a:ahLst/>
            <a:cxnLst/>
            <a:rect r="r" b="b" t="t" l="l"/>
            <a:pathLst>
              <a:path h="588660" w="726206">
                <a:moveTo>
                  <a:pt x="0" y="0"/>
                </a:moveTo>
                <a:lnTo>
                  <a:pt x="726206" y="0"/>
                </a:lnTo>
                <a:lnTo>
                  <a:pt x="726206" y="588660"/>
                </a:lnTo>
                <a:lnTo>
                  <a:pt x="0" y="588660"/>
                </a:lnTo>
                <a:lnTo>
                  <a:pt x="0" y="0"/>
                </a:lnTo>
                <a:close/>
              </a:path>
            </a:pathLst>
          </a:custGeom>
          <a:blipFill>
            <a:blip r:embed="rId5"/>
            <a:stretch>
              <a:fillRect l="0" t="-11682" r="0" b="-11682"/>
            </a:stretch>
          </a:blipFill>
        </p:spPr>
      </p:sp>
      <p:sp>
        <p:nvSpPr>
          <p:cNvPr name="Freeform 6" id="6"/>
          <p:cNvSpPr/>
          <p:nvPr/>
        </p:nvSpPr>
        <p:spPr>
          <a:xfrm flipH="false" flipV="false" rot="0">
            <a:off x="15046318" y="4133299"/>
            <a:ext cx="979591" cy="763707"/>
          </a:xfrm>
          <a:custGeom>
            <a:avLst/>
            <a:gdLst/>
            <a:ahLst/>
            <a:cxnLst/>
            <a:rect r="r" b="b" t="t" l="l"/>
            <a:pathLst>
              <a:path h="763707" w="979591">
                <a:moveTo>
                  <a:pt x="0" y="0"/>
                </a:moveTo>
                <a:lnTo>
                  <a:pt x="979591" y="0"/>
                </a:lnTo>
                <a:lnTo>
                  <a:pt x="979591" y="763708"/>
                </a:lnTo>
                <a:lnTo>
                  <a:pt x="0" y="763708"/>
                </a:lnTo>
                <a:lnTo>
                  <a:pt x="0" y="0"/>
                </a:lnTo>
                <a:close/>
              </a:path>
            </a:pathLst>
          </a:custGeom>
          <a:blipFill>
            <a:blip r:embed="rId6"/>
            <a:stretch>
              <a:fillRect l="0" t="-14133" r="0" b="-14133"/>
            </a:stretch>
          </a:blipFill>
        </p:spPr>
      </p:sp>
      <p:sp>
        <p:nvSpPr>
          <p:cNvPr name="Freeform 7" id="7"/>
          <p:cNvSpPr/>
          <p:nvPr/>
        </p:nvSpPr>
        <p:spPr>
          <a:xfrm flipH="false" flipV="false" rot="0">
            <a:off x="13689521" y="5519870"/>
            <a:ext cx="1193617" cy="401055"/>
          </a:xfrm>
          <a:custGeom>
            <a:avLst/>
            <a:gdLst/>
            <a:ahLst/>
            <a:cxnLst/>
            <a:rect r="r" b="b" t="t" l="l"/>
            <a:pathLst>
              <a:path h="401055" w="1193617">
                <a:moveTo>
                  <a:pt x="0" y="0"/>
                </a:moveTo>
                <a:lnTo>
                  <a:pt x="1193617" y="0"/>
                </a:lnTo>
                <a:lnTo>
                  <a:pt x="1193617" y="401055"/>
                </a:lnTo>
                <a:lnTo>
                  <a:pt x="0" y="401055"/>
                </a:lnTo>
                <a:lnTo>
                  <a:pt x="0" y="0"/>
                </a:lnTo>
                <a:close/>
              </a:path>
            </a:pathLst>
          </a:custGeom>
          <a:blipFill>
            <a:blip r:embed="rId7"/>
            <a:stretch>
              <a:fillRect l="0" t="0" r="0" b="0"/>
            </a:stretch>
          </a:blipFill>
        </p:spPr>
      </p:sp>
      <p:sp>
        <p:nvSpPr>
          <p:cNvPr name="Freeform 8" id="8"/>
          <p:cNvSpPr/>
          <p:nvPr/>
        </p:nvSpPr>
        <p:spPr>
          <a:xfrm flipH="false" flipV="false" rot="0">
            <a:off x="10076095" y="7439043"/>
            <a:ext cx="1436620" cy="606573"/>
          </a:xfrm>
          <a:custGeom>
            <a:avLst/>
            <a:gdLst/>
            <a:ahLst/>
            <a:cxnLst/>
            <a:rect r="r" b="b" t="t" l="l"/>
            <a:pathLst>
              <a:path h="606573" w="1436620">
                <a:moveTo>
                  <a:pt x="0" y="0"/>
                </a:moveTo>
                <a:lnTo>
                  <a:pt x="1436620" y="0"/>
                </a:lnTo>
                <a:lnTo>
                  <a:pt x="1436620" y="606573"/>
                </a:lnTo>
                <a:lnTo>
                  <a:pt x="0" y="606573"/>
                </a:lnTo>
                <a:lnTo>
                  <a:pt x="0" y="0"/>
                </a:lnTo>
                <a:close/>
              </a:path>
            </a:pathLst>
          </a:custGeom>
          <a:blipFill>
            <a:blip r:embed="rId8"/>
            <a:stretch>
              <a:fillRect l="0" t="0" r="0" b="0"/>
            </a:stretch>
          </a:blipFill>
        </p:spPr>
      </p:sp>
      <p:sp>
        <p:nvSpPr>
          <p:cNvPr name="Freeform 9" id="9"/>
          <p:cNvSpPr/>
          <p:nvPr/>
        </p:nvSpPr>
        <p:spPr>
          <a:xfrm flipH="false" flipV="false" rot="0">
            <a:off x="9965042" y="8196504"/>
            <a:ext cx="694647" cy="694647"/>
          </a:xfrm>
          <a:custGeom>
            <a:avLst/>
            <a:gdLst/>
            <a:ahLst/>
            <a:cxnLst/>
            <a:rect r="r" b="b" t="t" l="l"/>
            <a:pathLst>
              <a:path h="694647" w="694647">
                <a:moveTo>
                  <a:pt x="0" y="0"/>
                </a:moveTo>
                <a:lnTo>
                  <a:pt x="694647" y="0"/>
                </a:lnTo>
                <a:lnTo>
                  <a:pt x="694647" y="694648"/>
                </a:lnTo>
                <a:lnTo>
                  <a:pt x="0" y="6946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1776885" y="8215554"/>
            <a:ext cx="722048" cy="709414"/>
          </a:xfrm>
          <a:custGeom>
            <a:avLst/>
            <a:gdLst/>
            <a:ahLst/>
            <a:cxnLst/>
            <a:rect r="r" b="b" t="t" l="l"/>
            <a:pathLst>
              <a:path h="709414" w="722048">
                <a:moveTo>
                  <a:pt x="0" y="0"/>
                </a:moveTo>
                <a:lnTo>
                  <a:pt x="722047" y="0"/>
                </a:lnTo>
                <a:lnTo>
                  <a:pt x="722047" y="709415"/>
                </a:lnTo>
                <a:lnTo>
                  <a:pt x="0" y="709415"/>
                </a:lnTo>
                <a:lnTo>
                  <a:pt x="0" y="0"/>
                </a:lnTo>
                <a:close/>
              </a:path>
            </a:pathLst>
          </a:custGeom>
          <a:blipFill>
            <a:blip r:embed="rId11"/>
            <a:stretch>
              <a:fillRect l="-23761" t="0" r="-23761" b="0"/>
            </a:stretch>
          </a:blipFill>
        </p:spPr>
      </p:sp>
      <p:sp>
        <p:nvSpPr>
          <p:cNvPr name="Freeform 11" id="11"/>
          <p:cNvSpPr/>
          <p:nvPr/>
        </p:nvSpPr>
        <p:spPr>
          <a:xfrm flipH="false" flipV="false" rot="0">
            <a:off x="13361101" y="8277571"/>
            <a:ext cx="746646" cy="613580"/>
          </a:xfrm>
          <a:custGeom>
            <a:avLst/>
            <a:gdLst/>
            <a:ahLst/>
            <a:cxnLst/>
            <a:rect r="r" b="b" t="t" l="l"/>
            <a:pathLst>
              <a:path h="613580" w="746646">
                <a:moveTo>
                  <a:pt x="0" y="0"/>
                </a:moveTo>
                <a:lnTo>
                  <a:pt x="746646" y="0"/>
                </a:lnTo>
                <a:lnTo>
                  <a:pt x="746646" y="613581"/>
                </a:lnTo>
                <a:lnTo>
                  <a:pt x="0" y="613581"/>
                </a:lnTo>
                <a:lnTo>
                  <a:pt x="0" y="0"/>
                </a:lnTo>
                <a:close/>
              </a:path>
            </a:pathLst>
          </a:custGeom>
          <a:blipFill>
            <a:blip r:embed="rId12"/>
            <a:stretch>
              <a:fillRect l="0" t="0" r="0" b="0"/>
            </a:stretch>
          </a:blipFill>
        </p:spPr>
      </p:sp>
      <p:sp>
        <p:nvSpPr>
          <p:cNvPr name="Freeform 12" id="12"/>
          <p:cNvSpPr/>
          <p:nvPr/>
        </p:nvSpPr>
        <p:spPr>
          <a:xfrm flipH="false" flipV="false" rot="0">
            <a:off x="15536113" y="8303074"/>
            <a:ext cx="674261" cy="562574"/>
          </a:xfrm>
          <a:custGeom>
            <a:avLst/>
            <a:gdLst/>
            <a:ahLst/>
            <a:cxnLst/>
            <a:rect r="r" b="b" t="t" l="l"/>
            <a:pathLst>
              <a:path h="562574" w="674261">
                <a:moveTo>
                  <a:pt x="0" y="0"/>
                </a:moveTo>
                <a:lnTo>
                  <a:pt x="674262" y="0"/>
                </a:lnTo>
                <a:lnTo>
                  <a:pt x="674262" y="562574"/>
                </a:lnTo>
                <a:lnTo>
                  <a:pt x="0" y="562574"/>
                </a:lnTo>
                <a:lnTo>
                  <a:pt x="0" y="0"/>
                </a:lnTo>
                <a:close/>
              </a:path>
            </a:pathLst>
          </a:custGeom>
          <a:blipFill>
            <a:blip r:embed="rId13"/>
            <a:stretch>
              <a:fillRect l="0" t="0" r="0" b="0"/>
            </a:stretch>
          </a:blipFill>
        </p:spPr>
      </p:sp>
      <p:sp>
        <p:nvSpPr>
          <p:cNvPr name="TextBox 13" id="13"/>
          <p:cNvSpPr txBox="true"/>
          <p:nvPr/>
        </p:nvSpPr>
        <p:spPr>
          <a:xfrm rot="0">
            <a:off x="1028700" y="833188"/>
            <a:ext cx="6950044" cy="1214687"/>
          </a:xfrm>
          <a:prstGeom prst="rect">
            <a:avLst/>
          </a:prstGeom>
        </p:spPr>
        <p:txBody>
          <a:bodyPr anchor="t" rtlCol="false" tIns="0" lIns="0" bIns="0" rIns="0">
            <a:spAutoFit/>
          </a:bodyPr>
          <a:lstStyle/>
          <a:p>
            <a:pPr algn="l" marL="0" indent="0" lvl="0">
              <a:lnSpc>
                <a:spcPts val="4530"/>
              </a:lnSpc>
              <a:spcBef>
                <a:spcPct val="0"/>
              </a:spcBef>
            </a:pPr>
            <a:r>
              <a:rPr lang="en-US" b="true" sz="5808" spc="-458">
                <a:solidFill>
                  <a:srgbClr val="000000"/>
                </a:solidFill>
                <a:latin typeface="Garet Bold"/>
                <a:ea typeface="Garet Bold"/>
                <a:cs typeface="Garet Bold"/>
                <a:sym typeface="Garet Bold"/>
              </a:rPr>
              <a:t>Công</a:t>
            </a:r>
            <a:r>
              <a:rPr lang="en-US" b="true" sz="5808" spc="-458" u="none">
                <a:solidFill>
                  <a:srgbClr val="000000"/>
                </a:solidFill>
                <a:latin typeface="Garet Bold"/>
                <a:ea typeface="Garet Bold"/>
                <a:cs typeface="Garet Bold"/>
                <a:sym typeface="Garet Bold"/>
              </a:rPr>
              <a:t> Nghệ Sử Dụng</a:t>
            </a:r>
          </a:p>
          <a:p>
            <a:pPr algn="l" marL="0" indent="0" lvl="0">
              <a:lnSpc>
                <a:spcPts val="4530"/>
              </a:lnSpc>
              <a:spcBef>
                <a:spcPct val="0"/>
              </a:spcBef>
            </a:pPr>
          </a:p>
        </p:txBody>
      </p:sp>
      <p:sp>
        <p:nvSpPr>
          <p:cNvPr name="TextBox 14" id="14"/>
          <p:cNvSpPr txBox="true"/>
          <p:nvPr/>
        </p:nvSpPr>
        <p:spPr>
          <a:xfrm rot="0">
            <a:off x="1117997" y="1952625"/>
            <a:ext cx="302906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Garet Bold"/>
                <a:ea typeface="Garet Bold"/>
                <a:cs typeface="Garet Bold"/>
                <a:sym typeface="Garet Bold"/>
              </a:rPr>
              <a:t>Backend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4940868" y="2047875"/>
          <a:ext cx="12445315" cy="7452024"/>
        </p:xfrm>
        <a:graphic>
          <a:graphicData uri="http://schemas.openxmlformats.org/drawingml/2006/table">
            <a:tbl>
              <a:tblPr/>
              <a:tblGrid>
                <a:gridCol w="2623383"/>
                <a:gridCol w="9821932"/>
              </a:tblGrid>
              <a:tr h="1617790">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Nền tảng &amp; Framework:</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Next.js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20988">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Ngôn ngữ</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TypeScript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1120988">
                <a:tc>
                  <a:txBody>
                    <a:bodyPr anchor="t" rtlCol="false"/>
                    <a:lstStyle/>
                    <a:p>
                      <a:pPr algn="ctr">
                        <a:lnSpc>
                          <a:spcPts val="2940"/>
                        </a:lnSpc>
                        <a:defRPr/>
                      </a:pPr>
                      <a:r>
                        <a:rPr lang="en-US" b="true" sz="2100">
                          <a:solidFill>
                            <a:srgbClr val="000000"/>
                          </a:solidFill>
                          <a:latin typeface="Garet Bold"/>
                          <a:ea typeface="Garet Bold"/>
                          <a:cs typeface="Garet Bold"/>
                          <a:sym typeface="Garet Bold"/>
                        </a:rPr>
                        <a:t>Styling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Garet"/>
                          <a:ea typeface="Garet"/>
                          <a:cs typeface="Garet"/>
                          <a:sym typeface="Garet"/>
                        </a:rPr>
                        <a:t>Tailwind CSS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3592258">
                <a:tc>
                  <a:txBody>
                    <a:bodyPr anchor="t" rtlCol="false"/>
                    <a:lstStyle/>
                    <a:p>
                      <a:pPr algn="l">
                        <a:lnSpc>
                          <a:spcPts val="2940"/>
                        </a:lnSpc>
                        <a:defRPr/>
                      </a:pPr>
                      <a:r>
                        <a:rPr lang="en-US" sz="2100" b="true">
                          <a:solidFill>
                            <a:srgbClr val="000000"/>
                          </a:solidFill>
                          <a:latin typeface="Garet Bold"/>
                          <a:ea typeface="Garet Bold"/>
                          <a:cs typeface="Garet Bold"/>
                          <a:sym typeface="Garet Bold"/>
                        </a:rPr>
                        <a:t>Thành phần UI &amp; Tương tác</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l" marL="453390" indent="-226695" lvl="1">
                        <a:lnSpc>
                          <a:spcPts val="2940"/>
                        </a:lnSpc>
                        <a:buFont typeface="Arial"/>
                        <a:buChar char="•"/>
                        <a:defRPr/>
                      </a:pPr>
                      <a:r>
                        <a:rPr lang="en-US" sz="2100">
                          <a:solidFill>
                            <a:srgbClr val="000000"/>
                          </a:solidFill>
                          <a:latin typeface="Garet"/>
                          <a:ea typeface="Garet"/>
                          <a:cs typeface="Garet"/>
                          <a:sym typeface="Garet"/>
                        </a:rPr>
                        <a:t>Icons: Material UI Icons (@mui/icons-material), React Icons</a:t>
                      </a:r>
                      <a:endParaRPr lang="en-US" sz="1100"/>
                    </a:p>
                    <a:p>
                      <a:pPr algn="l" marL="453390" indent="-226695" lvl="1">
                        <a:lnSpc>
                          <a:spcPts val="2940"/>
                        </a:lnSpc>
                        <a:buFont typeface="Arial"/>
                        <a:buChar char="•"/>
                      </a:pPr>
                      <a:r>
                        <a:rPr lang="en-US" sz="2100">
                          <a:solidFill>
                            <a:srgbClr val="000000"/>
                          </a:solidFill>
                          <a:latin typeface="Garet"/>
                          <a:ea typeface="Garet"/>
                          <a:cs typeface="Garet"/>
                          <a:sym typeface="Garet"/>
                        </a:rPr>
                        <a:t>Carousel: React Slick (react-slick)</a:t>
                      </a:r>
                    </a:p>
                    <a:p>
                      <a:pPr algn="l" marL="453390" indent="-226695" lvl="1">
                        <a:lnSpc>
                          <a:spcPts val="2940"/>
                        </a:lnSpc>
                        <a:buFont typeface="Arial"/>
                        <a:buChar char="•"/>
                      </a:pPr>
                      <a:r>
                        <a:rPr lang="en-US" sz="2100">
                          <a:solidFill>
                            <a:srgbClr val="000000"/>
                          </a:solidFill>
                          <a:latin typeface="Garet"/>
                          <a:ea typeface="Garet"/>
                          <a:cs typeface="Garet"/>
                          <a:sym typeface="Garet"/>
                        </a:rPr>
                        <a:t>Kéo thả (Drag &amp; Drop): DnD Kit (@dnd-kit/core, @dnd-kit/sortable)</a:t>
                      </a:r>
                    </a:p>
                    <a:p>
                      <a:pPr algn="l" marL="453390" indent="-226695" lvl="1">
                        <a:lnSpc>
                          <a:spcPts val="2940"/>
                        </a:lnSpc>
                        <a:buFont typeface="Arial"/>
                        <a:buChar char="•"/>
                      </a:pPr>
                      <a:r>
                        <a:rPr lang="en-US" sz="2100">
                          <a:solidFill>
                            <a:srgbClr val="000000"/>
                          </a:solidFill>
                          <a:latin typeface="Garet"/>
                          <a:ea typeface="Garet"/>
                          <a:cs typeface="Garet"/>
                          <a:sym typeface="Garet"/>
                        </a:rPr>
                        <a:t>Thanh trượt khoảng giá: React Range</a:t>
                      </a:r>
                    </a:p>
                    <a:p>
                      <a:pPr algn="l" marL="453390" indent="-226695" lvl="1">
                        <a:lnSpc>
                          <a:spcPts val="2940"/>
                        </a:lnSpc>
                        <a:buFont typeface="Arial"/>
                        <a:buChar char="•"/>
                      </a:pPr>
                      <a:r>
                        <a:rPr lang="en-US" sz="2100">
                          <a:solidFill>
                            <a:srgbClr val="000000"/>
                          </a:solidFill>
                          <a:latin typeface="Garet"/>
                          <a:ea typeface="Garet"/>
                          <a:cs typeface="Garet"/>
                          <a:sym typeface="Garet"/>
                        </a:rPr>
                        <a:t>Biểu đồ (Admin Dashboard): Chart.js</a:t>
                      </a:r>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976660" y="2436278"/>
            <a:ext cx="806884" cy="806884"/>
          </a:xfrm>
          <a:custGeom>
            <a:avLst/>
            <a:gdLst/>
            <a:ahLst/>
            <a:cxnLst/>
            <a:rect r="r" b="b" t="t" l="l"/>
            <a:pathLst>
              <a:path h="806884" w="806884">
                <a:moveTo>
                  <a:pt x="0" y="0"/>
                </a:moveTo>
                <a:lnTo>
                  <a:pt x="806884" y="0"/>
                </a:lnTo>
                <a:lnTo>
                  <a:pt x="806884" y="806884"/>
                </a:lnTo>
                <a:lnTo>
                  <a:pt x="0" y="806884"/>
                </a:lnTo>
                <a:lnTo>
                  <a:pt x="0" y="0"/>
                </a:lnTo>
                <a:close/>
              </a:path>
            </a:pathLst>
          </a:custGeom>
          <a:blipFill>
            <a:blip r:embed="rId5"/>
            <a:stretch>
              <a:fillRect l="0" t="0" r="0" b="0"/>
            </a:stretch>
          </a:blipFill>
        </p:spPr>
      </p:sp>
      <p:sp>
        <p:nvSpPr>
          <p:cNvPr name="Freeform 6" id="6"/>
          <p:cNvSpPr/>
          <p:nvPr/>
        </p:nvSpPr>
        <p:spPr>
          <a:xfrm flipH="false" flipV="false" rot="0">
            <a:off x="9783544" y="5047922"/>
            <a:ext cx="860418" cy="516251"/>
          </a:xfrm>
          <a:custGeom>
            <a:avLst/>
            <a:gdLst/>
            <a:ahLst/>
            <a:cxnLst/>
            <a:rect r="r" b="b" t="t" l="l"/>
            <a:pathLst>
              <a:path h="516251" w="860418">
                <a:moveTo>
                  <a:pt x="0" y="0"/>
                </a:moveTo>
                <a:lnTo>
                  <a:pt x="860418" y="0"/>
                </a:lnTo>
                <a:lnTo>
                  <a:pt x="860418" y="516251"/>
                </a:lnTo>
                <a:lnTo>
                  <a:pt x="0" y="516251"/>
                </a:lnTo>
                <a:lnTo>
                  <a:pt x="0" y="0"/>
                </a:lnTo>
                <a:close/>
              </a:path>
            </a:pathLst>
          </a:custGeom>
          <a:blipFill>
            <a:blip r:embed="rId6"/>
            <a:stretch>
              <a:fillRect l="0" t="0" r="0" b="0"/>
            </a:stretch>
          </a:blipFill>
        </p:spPr>
      </p:sp>
      <p:sp>
        <p:nvSpPr>
          <p:cNvPr name="Freeform 7" id="7"/>
          <p:cNvSpPr/>
          <p:nvPr/>
        </p:nvSpPr>
        <p:spPr>
          <a:xfrm flipH="false" flipV="false" rot="0">
            <a:off x="16456755" y="6509344"/>
            <a:ext cx="399957" cy="399957"/>
          </a:xfrm>
          <a:custGeom>
            <a:avLst/>
            <a:gdLst/>
            <a:ahLst/>
            <a:cxnLst/>
            <a:rect r="r" b="b" t="t" l="l"/>
            <a:pathLst>
              <a:path h="399957" w="399957">
                <a:moveTo>
                  <a:pt x="0" y="0"/>
                </a:moveTo>
                <a:lnTo>
                  <a:pt x="399957" y="0"/>
                </a:lnTo>
                <a:lnTo>
                  <a:pt x="399957" y="399957"/>
                </a:lnTo>
                <a:lnTo>
                  <a:pt x="0" y="399957"/>
                </a:lnTo>
                <a:lnTo>
                  <a:pt x="0" y="0"/>
                </a:lnTo>
                <a:close/>
              </a:path>
            </a:pathLst>
          </a:custGeom>
          <a:blipFill>
            <a:blip r:embed="rId7"/>
            <a:stretch>
              <a:fillRect l="0" t="0" r="0" b="0"/>
            </a:stretch>
          </a:blipFill>
        </p:spPr>
      </p:sp>
      <p:sp>
        <p:nvSpPr>
          <p:cNvPr name="Freeform 8" id="8"/>
          <p:cNvSpPr/>
          <p:nvPr/>
        </p:nvSpPr>
        <p:spPr>
          <a:xfrm flipH="false" flipV="false" rot="0">
            <a:off x="10118346" y="7663166"/>
            <a:ext cx="1161900" cy="408580"/>
          </a:xfrm>
          <a:custGeom>
            <a:avLst/>
            <a:gdLst/>
            <a:ahLst/>
            <a:cxnLst/>
            <a:rect r="r" b="b" t="t" l="l"/>
            <a:pathLst>
              <a:path h="408580" w="1161900">
                <a:moveTo>
                  <a:pt x="0" y="0"/>
                </a:moveTo>
                <a:lnTo>
                  <a:pt x="1161901" y="0"/>
                </a:lnTo>
                <a:lnTo>
                  <a:pt x="1161901" y="408580"/>
                </a:lnTo>
                <a:lnTo>
                  <a:pt x="0" y="408580"/>
                </a:lnTo>
                <a:lnTo>
                  <a:pt x="0" y="0"/>
                </a:lnTo>
                <a:close/>
              </a:path>
            </a:pathLst>
          </a:custGeom>
          <a:blipFill>
            <a:blip r:embed="rId8"/>
            <a:stretch>
              <a:fillRect l="0" t="0" r="0" b="0"/>
            </a:stretch>
          </a:blipFill>
        </p:spPr>
      </p:sp>
      <p:sp>
        <p:nvSpPr>
          <p:cNvPr name="Freeform 9" id="9"/>
          <p:cNvSpPr/>
          <p:nvPr/>
        </p:nvSpPr>
        <p:spPr>
          <a:xfrm flipH="false" flipV="false" rot="0">
            <a:off x="13314945" y="8357343"/>
            <a:ext cx="535802" cy="535802"/>
          </a:xfrm>
          <a:custGeom>
            <a:avLst/>
            <a:gdLst/>
            <a:ahLst/>
            <a:cxnLst/>
            <a:rect r="r" b="b" t="t" l="l"/>
            <a:pathLst>
              <a:path h="535802" w="535802">
                <a:moveTo>
                  <a:pt x="0" y="0"/>
                </a:moveTo>
                <a:lnTo>
                  <a:pt x="535801" y="0"/>
                </a:lnTo>
                <a:lnTo>
                  <a:pt x="535801" y="535801"/>
                </a:lnTo>
                <a:lnTo>
                  <a:pt x="0" y="535801"/>
                </a:lnTo>
                <a:lnTo>
                  <a:pt x="0" y="0"/>
                </a:lnTo>
                <a:close/>
              </a:path>
            </a:pathLst>
          </a:custGeom>
          <a:blipFill>
            <a:blip r:embed="rId9"/>
            <a:stretch>
              <a:fillRect l="0" t="0" r="0" b="0"/>
            </a:stretch>
          </a:blipFill>
        </p:spPr>
      </p:sp>
      <p:sp>
        <p:nvSpPr>
          <p:cNvPr name="TextBox 10" id="10"/>
          <p:cNvSpPr txBox="true"/>
          <p:nvPr/>
        </p:nvSpPr>
        <p:spPr>
          <a:xfrm rot="0">
            <a:off x="1028700" y="833188"/>
            <a:ext cx="6950044" cy="1214687"/>
          </a:xfrm>
          <a:prstGeom prst="rect">
            <a:avLst/>
          </a:prstGeom>
        </p:spPr>
        <p:txBody>
          <a:bodyPr anchor="t" rtlCol="false" tIns="0" lIns="0" bIns="0" rIns="0">
            <a:spAutoFit/>
          </a:bodyPr>
          <a:lstStyle/>
          <a:p>
            <a:pPr algn="l" marL="0" indent="0" lvl="0">
              <a:lnSpc>
                <a:spcPts val="4530"/>
              </a:lnSpc>
              <a:spcBef>
                <a:spcPct val="0"/>
              </a:spcBef>
            </a:pPr>
            <a:r>
              <a:rPr lang="en-US" b="true" sz="5808" spc="-458">
                <a:solidFill>
                  <a:srgbClr val="000000"/>
                </a:solidFill>
                <a:latin typeface="Garet Bold"/>
                <a:ea typeface="Garet Bold"/>
                <a:cs typeface="Garet Bold"/>
                <a:sym typeface="Garet Bold"/>
              </a:rPr>
              <a:t>Công</a:t>
            </a:r>
            <a:r>
              <a:rPr lang="en-US" b="true" sz="5808" spc="-458" u="none">
                <a:solidFill>
                  <a:srgbClr val="000000"/>
                </a:solidFill>
                <a:latin typeface="Garet Bold"/>
                <a:ea typeface="Garet Bold"/>
                <a:cs typeface="Garet Bold"/>
                <a:sym typeface="Garet Bold"/>
              </a:rPr>
              <a:t> Nghệ Sử Dụng</a:t>
            </a:r>
          </a:p>
          <a:p>
            <a:pPr algn="l" marL="0" indent="0" lvl="0">
              <a:lnSpc>
                <a:spcPts val="4530"/>
              </a:lnSpc>
              <a:spcBef>
                <a:spcPct val="0"/>
              </a:spcBef>
            </a:pPr>
          </a:p>
        </p:txBody>
      </p:sp>
      <p:sp>
        <p:nvSpPr>
          <p:cNvPr name="TextBox 11" id="11"/>
          <p:cNvSpPr txBox="true"/>
          <p:nvPr/>
        </p:nvSpPr>
        <p:spPr>
          <a:xfrm rot="0">
            <a:off x="1063526" y="1952625"/>
            <a:ext cx="313801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Garet Bold"/>
                <a:ea typeface="Garet Bold"/>
                <a:cs typeface="Garet Bold"/>
                <a:sym typeface="Garet Bold"/>
              </a:rPr>
              <a:t>Frontend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335708" y="-671416"/>
            <a:ext cx="16087932" cy="11261553"/>
          </a:xfrm>
          <a:custGeom>
            <a:avLst/>
            <a:gdLst/>
            <a:ahLst/>
            <a:cxnLst/>
            <a:rect r="r" b="b" t="t" l="l"/>
            <a:pathLst>
              <a:path h="11261553" w="16087932">
                <a:moveTo>
                  <a:pt x="0" y="0"/>
                </a:moveTo>
                <a:lnTo>
                  <a:pt x="16087932" y="0"/>
                </a:lnTo>
                <a:lnTo>
                  <a:pt x="16087932" y="11261552"/>
                </a:lnTo>
                <a:lnTo>
                  <a:pt x="0" y="112615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85466" y="537527"/>
            <a:ext cx="32951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Garet Bold"/>
                <a:ea typeface="Garet Bold"/>
                <a:cs typeface="Garet Bold"/>
                <a:sym typeface="Garet Bold"/>
              </a:rPr>
              <a:t>Database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3901326" y="54064"/>
            <a:ext cx="4272428" cy="1468162"/>
          </a:xfrm>
          <a:custGeom>
            <a:avLst/>
            <a:gdLst/>
            <a:ahLst/>
            <a:cxnLst/>
            <a:rect r="r" b="b" t="t" l="l"/>
            <a:pathLst>
              <a:path h="1468162" w="4272428">
                <a:moveTo>
                  <a:pt x="0" y="0"/>
                </a:moveTo>
                <a:lnTo>
                  <a:pt x="4272428" y="0"/>
                </a:lnTo>
                <a:lnTo>
                  <a:pt x="4272428" y="1468162"/>
                </a:lnTo>
                <a:lnTo>
                  <a:pt x="0" y="14681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56107" y="-50711"/>
            <a:ext cx="10206440" cy="953447"/>
          </a:xfrm>
          <a:prstGeom prst="rect">
            <a:avLst/>
          </a:prstGeom>
        </p:spPr>
        <p:txBody>
          <a:bodyPr anchor="t" rtlCol="false" tIns="0" lIns="0" bIns="0" rIns="0">
            <a:spAutoFit/>
          </a:bodyPr>
          <a:lstStyle/>
          <a:p>
            <a:pPr algn="ctr">
              <a:lnSpc>
                <a:spcPts val="7831"/>
              </a:lnSpc>
              <a:spcBef>
                <a:spcPct val="0"/>
              </a:spcBef>
            </a:pPr>
            <a:r>
              <a:rPr lang="en-US" b="true" sz="5594" spc="-441">
                <a:solidFill>
                  <a:srgbClr val="000000"/>
                </a:solidFill>
                <a:latin typeface="Garet Bold"/>
                <a:ea typeface="Garet Bold"/>
                <a:cs typeface="Garet Bold"/>
                <a:sym typeface="Garet Bold"/>
              </a:rPr>
              <a:t>Chức Năng Chính Của Hệ Thống</a:t>
            </a:r>
          </a:p>
        </p:txBody>
      </p:sp>
      <p:sp>
        <p:nvSpPr>
          <p:cNvPr name="TextBox 5" id="5"/>
          <p:cNvSpPr txBox="true"/>
          <p:nvPr/>
        </p:nvSpPr>
        <p:spPr>
          <a:xfrm rot="0">
            <a:off x="3789962" y="952500"/>
            <a:ext cx="7938731" cy="662729"/>
          </a:xfrm>
          <a:prstGeom prst="rect">
            <a:avLst/>
          </a:prstGeom>
        </p:spPr>
        <p:txBody>
          <a:bodyPr anchor="t" rtlCol="false" tIns="0" lIns="0" bIns="0" rIns="0">
            <a:spAutoFit/>
          </a:bodyPr>
          <a:lstStyle/>
          <a:p>
            <a:pPr algn="ctr">
              <a:lnSpc>
                <a:spcPts val="5471"/>
              </a:lnSpc>
              <a:spcBef>
                <a:spcPct val="0"/>
              </a:spcBef>
            </a:pPr>
            <a:r>
              <a:rPr lang="en-US" b="true" sz="3908" spc="-308">
                <a:solidFill>
                  <a:srgbClr val="000000"/>
                </a:solidFill>
                <a:latin typeface="Garet Bold"/>
                <a:ea typeface="Garet Bold"/>
                <a:cs typeface="Garet Bold"/>
                <a:sym typeface="Garet Bold"/>
              </a:rPr>
              <a:t>E-commerce Management System </a:t>
            </a:r>
          </a:p>
        </p:txBody>
      </p:sp>
      <p:sp>
        <p:nvSpPr>
          <p:cNvPr name="AutoShape 6" id="6"/>
          <p:cNvSpPr/>
          <p:nvPr/>
        </p:nvSpPr>
        <p:spPr>
          <a:xfrm>
            <a:off x="1028700" y="2313960"/>
            <a:ext cx="13423154"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7759327" y="1717920"/>
            <a:ext cx="0" cy="596040"/>
          </a:xfrm>
          <a:prstGeom prst="line">
            <a:avLst/>
          </a:prstGeom>
          <a:ln cap="flat" w="38100">
            <a:solidFill>
              <a:srgbClr val="000000"/>
            </a:solidFill>
            <a:prstDash val="solid"/>
            <a:headEnd type="none" len="sm" w="sm"/>
            <a:tailEnd type="none" len="sm" w="sm"/>
          </a:ln>
        </p:spPr>
      </p:sp>
      <p:sp>
        <p:nvSpPr>
          <p:cNvPr name="AutoShape 8" id="8"/>
          <p:cNvSpPr/>
          <p:nvPr/>
        </p:nvSpPr>
        <p:spPr>
          <a:xfrm flipH="true">
            <a:off x="1047750" y="2313960"/>
            <a:ext cx="0" cy="737244"/>
          </a:xfrm>
          <a:prstGeom prst="line">
            <a:avLst/>
          </a:prstGeom>
          <a:ln cap="flat" w="38100">
            <a:solidFill>
              <a:srgbClr val="000000"/>
            </a:solidFill>
            <a:prstDash val="solid"/>
            <a:headEnd type="none" len="sm" w="sm"/>
            <a:tailEnd type="arrow" len="sm" w="med"/>
          </a:ln>
        </p:spPr>
      </p:sp>
      <p:sp>
        <p:nvSpPr>
          <p:cNvPr name="AutoShape 9" id="9"/>
          <p:cNvSpPr/>
          <p:nvPr/>
        </p:nvSpPr>
        <p:spPr>
          <a:xfrm flipH="true">
            <a:off x="7759327" y="2313960"/>
            <a:ext cx="0" cy="737244"/>
          </a:xfrm>
          <a:prstGeom prst="line">
            <a:avLst/>
          </a:prstGeom>
          <a:ln cap="flat" w="38100">
            <a:solidFill>
              <a:srgbClr val="000000"/>
            </a:solidFill>
            <a:prstDash val="solid"/>
            <a:headEnd type="none" len="sm" w="sm"/>
            <a:tailEnd type="arrow" len="sm" w="med"/>
          </a:ln>
        </p:spPr>
      </p:sp>
      <p:sp>
        <p:nvSpPr>
          <p:cNvPr name="AutoShape 10" id="10"/>
          <p:cNvSpPr/>
          <p:nvPr/>
        </p:nvSpPr>
        <p:spPr>
          <a:xfrm flipH="true">
            <a:off x="14470904" y="2313960"/>
            <a:ext cx="0" cy="737244"/>
          </a:xfrm>
          <a:prstGeom prst="line">
            <a:avLst/>
          </a:prstGeom>
          <a:ln cap="flat" w="38100">
            <a:solidFill>
              <a:srgbClr val="000000"/>
            </a:solidFill>
            <a:prstDash val="solid"/>
            <a:headEnd type="none" len="sm" w="sm"/>
            <a:tailEnd type="arrow" len="sm" w="med"/>
          </a:ln>
        </p:spPr>
      </p:sp>
      <p:sp>
        <p:nvSpPr>
          <p:cNvPr name="TextBox 11" id="11"/>
          <p:cNvSpPr txBox="true"/>
          <p:nvPr/>
        </p:nvSpPr>
        <p:spPr>
          <a:xfrm rot="0">
            <a:off x="6368082" y="3184554"/>
            <a:ext cx="2782491" cy="349250"/>
          </a:xfrm>
          <a:prstGeom prst="rect">
            <a:avLst/>
          </a:prstGeom>
        </p:spPr>
        <p:txBody>
          <a:bodyPr anchor="t" rtlCol="false" tIns="0" lIns="0" bIns="0" rIns="0">
            <a:spAutoFit/>
          </a:bodyPr>
          <a:lstStyle/>
          <a:p>
            <a:pPr algn="ctr">
              <a:lnSpc>
                <a:spcPts val="2800"/>
              </a:lnSpc>
            </a:pPr>
            <a:r>
              <a:rPr lang="en-US" sz="2000" b="true">
                <a:solidFill>
                  <a:srgbClr val="000000"/>
                </a:solidFill>
                <a:latin typeface="Noto Sans Bold"/>
                <a:ea typeface="Noto Sans Bold"/>
                <a:cs typeface="Noto Sans Bold"/>
                <a:sym typeface="Noto Sans Bold"/>
              </a:rPr>
              <a:t>Quản Trị Viên (Admin)</a:t>
            </a:r>
          </a:p>
        </p:txBody>
      </p:sp>
      <p:sp>
        <p:nvSpPr>
          <p:cNvPr name="TextBox 12" id="12"/>
          <p:cNvSpPr txBox="true"/>
          <p:nvPr/>
        </p:nvSpPr>
        <p:spPr>
          <a:xfrm rot="0">
            <a:off x="13014472" y="3184554"/>
            <a:ext cx="2912864" cy="349250"/>
          </a:xfrm>
          <a:prstGeom prst="rect">
            <a:avLst/>
          </a:prstGeom>
        </p:spPr>
        <p:txBody>
          <a:bodyPr anchor="t" rtlCol="false" tIns="0" lIns="0" bIns="0" rIns="0">
            <a:spAutoFit/>
          </a:bodyPr>
          <a:lstStyle/>
          <a:p>
            <a:pPr algn="ctr">
              <a:lnSpc>
                <a:spcPts val="2800"/>
              </a:lnSpc>
            </a:pPr>
            <a:r>
              <a:rPr lang="en-US" sz="2000" b="true">
                <a:solidFill>
                  <a:srgbClr val="000000"/>
                </a:solidFill>
                <a:latin typeface="Noto Sans Bold"/>
                <a:ea typeface="Noto Sans Bold"/>
                <a:cs typeface="Noto Sans Bold"/>
                <a:sym typeface="Noto Sans Bold"/>
              </a:rPr>
              <a:t>Nhân Viên (Employees)</a:t>
            </a:r>
          </a:p>
        </p:txBody>
      </p:sp>
      <p:sp>
        <p:nvSpPr>
          <p:cNvPr name="TextBox 13" id="13"/>
          <p:cNvSpPr txBox="true"/>
          <p:nvPr/>
        </p:nvSpPr>
        <p:spPr>
          <a:xfrm rot="0">
            <a:off x="130315" y="3184554"/>
            <a:ext cx="2506742" cy="349250"/>
          </a:xfrm>
          <a:prstGeom prst="rect">
            <a:avLst/>
          </a:prstGeom>
        </p:spPr>
        <p:txBody>
          <a:bodyPr anchor="t" rtlCol="false" tIns="0" lIns="0" bIns="0" rIns="0">
            <a:spAutoFit/>
          </a:bodyPr>
          <a:lstStyle/>
          <a:p>
            <a:pPr algn="ctr">
              <a:lnSpc>
                <a:spcPts val="2800"/>
              </a:lnSpc>
            </a:pPr>
            <a:r>
              <a:rPr lang="en-US" sz="2000" b="true">
                <a:solidFill>
                  <a:srgbClr val="000000"/>
                </a:solidFill>
                <a:latin typeface="Noto Sans Bold"/>
                <a:ea typeface="Noto Sans Bold"/>
                <a:cs typeface="Noto Sans Bold"/>
                <a:sym typeface="Noto Sans Bold"/>
              </a:rPr>
              <a:t>Người Dùng (Users)</a:t>
            </a:r>
          </a:p>
        </p:txBody>
      </p:sp>
      <p:sp>
        <p:nvSpPr>
          <p:cNvPr name="AutoShape 14" id="14"/>
          <p:cNvSpPr/>
          <p:nvPr/>
        </p:nvSpPr>
        <p:spPr>
          <a:xfrm flipV="true">
            <a:off x="1066800" y="3714779"/>
            <a:ext cx="0" cy="5278408"/>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2032948" y="3994150"/>
            <a:ext cx="3384175" cy="711200"/>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Đăng ký, đăng nhập, quên mật khẩu</a:t>
            </a:r>
          </a:p>
        </p:txBody>
      </p:sp>
      <p:sp>
        <p:nvSpPr>
          <p:cNvPr name="AutoShape 16" id="16"/>
          <p:cNvSpPr/>
          <p:nvPr/>
        </p:nvSpPr>
        <p:spPr>
          <a:xfrm>
            <a:off x="1066800" y="4360891"/>
            <a:ext cx="737244" cy="0"/>
          </a:xfrm>
          <a:prstGeom prst="line">
            <a:avLst/>
          </a:prstGeom>
          <a:ln cap="flat" w="38100">
            <a:solidFill>
              <a:srgbClr val="000000"/>
            </a:solidFill>
            <a:prstDash val="solid"/>
            <a:headEnd type="none" len="sm" w="sm"/>
            <a:tailEnd type="arrow" len="sm" w="med"/>
          </a:ln>
        </p:spPr>
      </p:sp>
      <p:sp>
        <p:nvSpPr>
          <p:cNvPr name="TextBox 17" id="17"/>
          <p:cNvSpPr txBox="true"/>
          <p:nvPr/>
        </p:nvSpPr>
        <p:spPr>
          <a:xfrm rot="0">
            <a:off x="2032948" y="5086350"/>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Lọc, tìm kiếm sản phẩm</a:t>
            </a:r>
          </a:p>
        </p:txBody>
      </p:sp>
      <p:sp>
        <p:nvSpPr>
          <p:cNvPr name="TextBox 18" id="18"/>
          <p:cNvSpPr txBox="true"/>
          <p:nvPr/>
        </p:nvSpPr>
        <p:spPr>
          <a:xfrm rot="0">
            <a:off x="2032948" y="8785225"/>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Xem Chi tiết Sản phẩm</a:t>
            </a:r>
          </a:p>
        </p:txBody>
      </p:sp>
      <p:sp>
        <p:nvSpPr>
          <p:cNvPr name="TextBox 19" id="19"/>
          <p:cNvSpPr txBox="true"/>
          <p:nvPr/>
        </p:nvSpPr>
        <p:spPr>
          <a:xfrm rot="0">
            <a:off x="2032948" y="5826125"/>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giỏ hàng</a:t>
            </a:r>
          </a:p>
        </p:txBody>
      </p:sp>
      <p:sp>
        <p:nvSpPr>
          <p:cNvPr name="TextBox 20" id="20"/>
          <p:cNvSpPr txBox="true"/>
          <p:nvPr/>
        </p:nvSpPr>
        <p:spPr>
          <a:xfrm rot="0">
            <a:off x="2032948" y="6565900"/>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Danh sách Yêu thích</a:t>
            </a:r>
          </a:p>
        </p:txBody>
      </p:sp>
      <p:sp>
        <p:nvSpPr>
          <p:cNvPr name="TextBox 21" id="21"/>
          <p:cNvSpPr txBox="true"/>
          <p:nvPr/>
        </p:nvSpPr>
        <p:spPr>
          <a:xfrm rot="0">
            <a:off x="2032948" y="7305675"/>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Thanh toán Đơn hàng</a:t>
            </a:r>
          </a:p>
        </p:txBody>
      </p:sp>
      <p:sp>
        <p:nvSpPr>
          <p:cNvPr name="TextBox 22" id="22"/>
          <p:cNvSpPr txBox="true"/>
          <p:nvPr/>
        </p:nvSpPr>
        <p:spPr>
          <a:xfrm rot="0">
            <a:off x="2032948" y="8045450"/>
            <a:ext cx="3240300"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Tài khoản</a:t>
            </a:r>
          </a:p>
        </p:txBody>
      </p:sp>
      <p:sp>
        <p:nvSpPr>
          <p:cNvPr name="AutoShape 23" id="23"/>
          <p:cNvSpPr/>
          <p:nvPr/>
        </p:nvSpPr>
        <p:spPr>
          <a:xfrm>
            <a:off x="1066800" y="5294312"/>
            <a:ext cx="737244" cy="0"/>
          </a:xfrm>
          <a:prstGeom prst="line">
            <a:avLst/>
          </a:prstGeom>
          <a:ln cap="flat" w="38100">
            <a:solidFill>
              <a:srgbClr val="000000"/>
            </a:solidFill>
            <a:prstDash val="solid"/>
            <a:headEnd type="none" len="sm" w="sm"/>
            <a:tailEnd type="arrow" len="sm" w="med"/>
          </a:ln>
        </p:spPr>
      </p:sp>
      <p:sp>
        <p:nvSpPr>
          <p:cNvPr name="AutoShape 24" id="24"/>
          <p:cNvSpPr/>
          <p:nvPr/>
        </p:nvSpPr>
        <p:spPr>
          <a:xfrm>
            <a:off x="1066800" y="7494587"/>
            <a:ext cx="737244" cy="0"/>
          </a:xfrm>
          <a:prstGeom prst="line">
            <a:avLst/>
          </a:prstGeom>
          <a:ln cap="flat" w="38100">
            <a:solidFill>
              <a:srgbClr val="000000"/>
            </a:solidFill>
            <a:prstDash val="solid"/>
            <a:headEnd type="none" len="sm" w="sm"/>
            <a:tailEnd type="arrow" len="sm" w="med"/>
          </a:ln>
        </p:spPr>
      </p:sp>
      <p:sp>
        <p:nvSpPr>
          <p:cNvPr name="AutoShape 25" id="25"/>
          <p:cNvSpPr/>
          <p:nvPr/>
        </p:nvSpPr>
        <p:spPr>
          <a:xfrm>
            <a:off x="1066800" y="8272462"/>
            <a:ext cx="737244" cy="0"/>
          </a:xfrm>
          <a:prstGeom prst="line">
            <a:avLst/>
          </a:prstGeom>
          <a:ln cap="flat" w="38100">
            <a:solidFill>
              <a:srgbClr val="000000"/>
            </a:solidFill>
            <a:prstDash val="solid"/>
            <a:headEnd type="none" len="sm" w="sm"/>
            <a:tailEnd type="arrow" len="sm" w="med"/>
          </a:ln>
        </p:spPr>
      </p:sp>
      <p:sp>
        <p:nvSpPr>
          <p:cNvPr name="AutoShape 26" id="26"/>
          <p:cNvSpPr/>
          <p:nvPr/>
        </p:nvSpPr>
        <p:spPr>
          <a:xfrm>
            <a:off x="1066800" y="8974137"/>
            <a:ext cx="737244" cy="0"/>
          </a:xfrm>
          <a:prstGeom prst="line">
            <a:avLst/>
          </a:prstGeom>
          <a:ln cap="flat" w="38100">
            <a:solidFill>
              <a:srgbClr val="000000"/>
            </a:solidFill>
            <a:prstDash val="solid"/>
            <a:headEnd type="none" len="sm" w="sm"/>
            <a:tailEnd type="arrow" len="sm" w="med"/>
          </a:ln>
        </p:spPr>
      </p:sp>
      <p:sp>
        <p:nvSpPr>
          <p:cNvPr name="AutoShape 27" id="27"/>
          <p:cNvSpPr/>
          <p:nvPr/>
        </p:nvSpPr>
        <p:spPr>
          <a:xfrm>
            <a:off x="1066800" y="6034087"/>
            <a:ext cx="737244" cy="0"/>
          </a:xfrm>
          <a:prstGeom prst="line">
            <a:avLst/>
          </a:prstGeom>
          <a:ln cap="flat" w="38100">
            <a:solidFill>
              <a:srgbClr val="000000"/>
            </a:solidFill>
            <a:prstDash val="solid"/>
            <a:headEnd type="none" len="sm" w="sm"/>
            <a:tailEnd type="arrow" len="sm" w="med"/>
          </a:ln>
        </p:spPr>
      </p:sp>
      <p:sp>
        <p:nvSpPr>
          <p:cNvPr name="AutoShape 28" id="28"/>
          <p:cNvSpPr/>
          <p:nvPr/>
        </p:nvSpPr>
        <p:spPr>
          <a:xfrm>
            <a:off x="1066800" y="6792912"/>
            <a:ext cx="737244" cy="0"/>
          </a:xfrm>
          <a:prstGeom prst="line">
            <a:avLst/>
          </a:prstGeom>
          <a:ln cap="flat" w="38100">
            <a:solidFill>
              <a:srgbClr val="000000"/>
            </a:solidFill>
            <a:prstDash val="solid"/>
            <a:headEnd type="none" len="sm" w="sm"/>
            <a:tailEnd type="arrow" len="sm" w="med"/>
          </a:ln>
        </p:spPr>
      </p:sp>
      <p:sp>
        <p:nvSpPr>
          <p:cNvPr name="AutoShape 29" id="29"/>
          <p:cNvSpPr/>
          <p:nvPr/>
        </p:nvSpPr>
        <p:spPr>
          <a:xfrm flipH="true" flipV="true">
            <a:off x="14470904" y="3714779"/>
            <a:ext cx="0" cy="2150254"/>
          </a:xfrm>
          <a:prstGeom prst="line">
            <a:avLst/>
          </a:prstGeom>
          <a:ln cap="flat" w="38100">
            <a:solidFill>
              <a:srgbClr val="000000"/>
            </a:solidFill>
            <a:prstDash val="solid"/>
            <a:headEnd type="none" len="sm" w="sm"/>
            <a:tailEnd type="none" len="sm" w="sm"/>
          </a:ln>
        </p:spPr>
      </p:sp>
      <p:sp>
        <p:nvSpPr>
          <p:cNvPr name="AutoShape 30" id="30"/>
          <p:cNvSpPr/>
          <p:nvPr/>
        </p:nvSpPr>
        <p:spPr>
          <a:xfrm flipV="true">
            <a:off x="7759327" y="3714779"/>
            <a:ext cx="0" cy="6102487"/>
          </a:xfrm>
          <a:prstGeom prst="line">
            <a:avLst/>
          </a:prstGeom>
          <a:ln cap="flat" w="38100">
            <a:solidFill>
              <a:srgbClr val="000000"/>
            </a:solidFill>
            <a:prstDash val="solid"/>
            <a:headEnd type="none" len="sm" w="sm"/>
            <a:tailEnd type="none" len="sm" w="sm"/>
          </a:ln>
        </p:spPr>
      </p:sp>
      <p:sp>
        <p:nvSpPr>
          <p:cNvPr name="AutoShape 31" id="31"/>
          <p:cNvSpPr/>
          <p:nvPr/>
        </p:nvSpPr>
        <p:spPr>
          <a:xfrm>
            <a:off x="7759327" y="4341841"/>
            <a:ext cx="737244" cy="0"/>
          </a:xfrm>
          <a:prstGeom prst="line">
            <a:avLst/>
          </a:prstGeom>
          <a:ln cap="flat" w="38100">
            <a:solidFill>
              <a:srgbClr val="000000"/>
            </a:solidFill>
            <a:prstDash val="solid"/>
            <a:headEnd type="none" len="sm" w="sm"/>
            <a:tailEnd type="arrow" len="sm" w="med"/>
          </a:ln>
        </p:spPr>
      </p:sp>
      <p:sp>
        <p:nvSpPr>
          <p:cNvPr name="TextBox 32" id="32"/>
          <p:cNvSpPr txBox="true"/>
          <p:nvPr/>
        </p:nvSpPr>
        <p:spPr>
          <a:xfrm rot="0">
            <a:off x="8725171" y="4133879"/>
            <a:ext cx="2900239"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Dashboard tổng quan</a:t>
            </a:r>
          </a:p>
        </p:txBody>
      </p:sp>
      <p:sp>
        <p:nvSpPr>
          <p:cNvPr name="AutoShape 33" id="33"/>
          <p:cNvSpPr/>
          <p:nvPr/>
        </p:nvSpPr>
        <p:spPr>
          <a:xfrm>
            <a:off x="7740277" y="5124450"/>
            <a:ext cx="737244" cy="0"/>
          </a:xfrm>
          <a:prstGeom prst="line">
            <a:avLst/>
          </a:prstGeom>
          <a:ln cap="flat" w="38100">
            <a:solidFill>
              <a:srgbClr val="000000"/>
            </a:solidFill>
            <a:prstDash val="solid"/>
            <a:headEnd type="none" len="sm" w="sm"/>
            <a:tailEnd type="arrow" len="sm" w="med"/>
          </a:ln>
        </p:spPr>
      </p:sp>
      <p:sp>
        <p:nvSpPr>
          <p:cNvPr name="TextBox 34" id="34"/>
          <p:cNvSpPr txBox="true"/>
          <p:nvPr/>
        </p:nvSpPr>
        <p:spPr>
          <a:xfrm rot="0">
            <a:off x="8725171" y="4904596"/>
            <a:ext cx="2328038"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sản phẩm</a:t>
            </a:r>
          </a:p>
        </p:txBody>
      </p:sp>
      <p:sp>
        <p:nvSpPr>
          <p:cNvPr name="TextBox 35" id="35"/>
          <p:cNvSpPr txBox="true"/>
          <p:nvPr/>
        </p:nvSpPr>
        <p:spPr>
          <a:xfrm rot="0">
            <a:off x="8725171" y="5697538"/>
            <a:ext cx="2328038"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sản phẩm</a:t>
            </a:r>
          </a:p>
        </p:txBody>
      </p:sp>
      <p:sp>
        <p:nvSpPr>
          <p:cNvPr name="TextBox 36" id="36"/>
          <p:cNvSpPr txBox="true"/>
          <p:nvPr/>
        </p:nvSpPr>
        <p:spPr>
          <a:xfrm rot="0">
            <a:off x="8725171" y="6478588"/>
            <a:ext cx="2328038"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đơn hàng</a:t>
            </a:r>
          </a:p>
        </p:txBody>
      </p:sp>
      <p:sp>
        <p:nvSpPr>
          <p:cNvPr name="TextBox 37" id="37"/>
          <p:cNvSpPr txBox="true"/>
          <p:nvPr/>
        </p:nvSpPr>
        <p:spPr>
          <a:xfrm rot="0">
            <a:off x="8725171" y="7259638"/>
            <a:ext cx="2549842"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người dùng</a:t>
            </a:r>
          </a:p>
        </p:txBody>
      </p:sp>
      <p:sp>
        <p:nvSpPr>
          <p:cNvPr name="TextBox 38" id="38"/>
          <p:cNvSpPr txBox="true"/>
          <p:nvPr/>
        </p:nvSpPr>
        <p:spPr>
          <a:xfrm rot="0">
            <a:off x="8725171" y="8785225"/>
            <a:ext cx="2549842"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voucher</a:t>
            </a:r>
          </a:p>
        </p:txBody>
      </p:sp>
      <p:sp>
        <p:nvSpPr>
          <p:cNvPr name="TextBox 39" id="39"/>
          <p:cNvSpPr txBox="true"/>
          <p:nvPr/>
        </p:nvSpPr>
        <p:spPr>
          <a:xfrm rot="0">
            <a:off x="8725171" y="8045450"/>
            <a:ext cx="2549842"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Menu</a:t>
            </a:r>
          </a:p>
        </p:txBody>
      </p:sp>
      <p:sp>
        <p:nvSpPr>
          <p:cNvPr name="TextBox 40" id="40"/>
          <p:cNvSpPr txBox="true"/>
          <p:nvPr/>
        </p:nvSpPr>
        <p:spPr>
          <a:xfrm rot="0">
            <a:off x="8725171" y="9589140"/>
            <a:ext cx="2983368"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Báo cáo và thống kê</a:t>
            </a:r>
          </a:p>
        </p:txBody>
      </p:sp>
      <p:sp>
        <p:nvSpPr>
          <p:cNvPr name="AutoShape 41" id="41"/>
          <p:cNvSpPr/>
          <p:nvPr/>
        </p:nvSpPr>
        <p:spPr>
          <a:xfrm>
            <a:off x="7759327" y="5905500"/>
            <a:ext cx="737244" cy="0"/>
          </a:xfrm>
          <a:prstGeom prst="line">
            <a:avLst/>
          </a:prstGeom>
          <a:ln cap="flat" w="38100">
            <a:solidFill>
              <a:srgbClr val="000000"/>
            </a:solidFill>
            <a:prstDash val="solid"/>
            <a:headEnd type="none" len="sm" w="sm"/>
            <a:tailEnd type="arrow" len="sm" w="med"/>
          </a:ln>
        </p:spPr>
      </p:sp>
      <p:sp>
        <p:nvSpPr>
          <p:cNvPr name="AutoShape 42" id="42"/>
          <p:cNvSpPr/>
          <p:nvPr/>
        </p:nvSpPr>
        <p:spPr>
          <a:xfrm>
            <a:off x="7759327" y="6686550"/>
            <a:ext cx="737244" cy="0"/>
          </a:xfrm>
          <a:prstGeom prst="line">
            <a:avLst/>
          </a:prstGeom>
          <a:ln cap="flat" w="38100">
            <a:solidFill>
              <a:srgbClr val="000000"/>
            </a:solidFill>
            <a:prstDash val="solid"/>
            <a:headEnd type="none" len="sm" w="sm"/>
            <a:tailEnd type="arrow" len="sm" w="med"/>
          </a:ln>
        </p:spPr>
      </p:sp>
      <p:sp>
        <p:nvSpPr>
          <p:cNvPr name="AutoShape 43" id="43"/>
          <p:cNvSpPr/>
          <p:nvPr/>
        </p:nvSpPr>
        <p:spPr>
          <a:xfrm>
            <a:off x="7759327" y="7467600"/>
            <a:ext cx="737244" cy="0"/>
          </a:xfrm>
          <a:prstGeom prst="line">
            <a:avLst/>
          </a:prstGeom>
          <a:ln cap="flat" w="38100">
            <a:solidFill>
              <a:srgbClr val="000000"/>
            </a:solidFill>
            <a:prstDash val="solid"/>
            <a:headEnd type="none" len="sm" w="sm"/>
            <a:tailEnd type="arrow" len="sm" w="med"/>
          </a:ln>
        </p:spPr>
      </p:sp>
      <p:sp>
        <p:nvSpPr>
          <p:cNvPr name="AutoShape 44" id="44"/>
          <p:cNvSpPr/>
          <p:nvPr/>
        </p:nvSpPr>
        <p:spPr>
          <a:xfrm>
            <a:off x="7759327" y="8248650"/>
            <a:ext cx="737244" cy="0"/>
          </a:xfrm>
          <a:prstGeom prst="line">
            <a:avLst/>
          </a:prstGeom>
          <a:ln cap="flat" w="38100">
            <a:solidFill>
              <a:srgbClr val="000000"/>
            </a:solidFill>
            <a:prstDash val="solid"/>
            <a:headEnd type="none" len="sm" w="sm"/>
            <a:tailEnd type="arrow" len="sm" w="med"/>
          </a:ln>
        </p:spPr>
      </p:sp>
      <p:sp>
        <p:nvSpPr>
          <p:cNvPr name="AutoShape 45" id="45"/>
          <p:cNvSpPr/>
          <p:nvPr/>
        </p:nvSpPr>
        <p:spPr>
          <a:xfrm>
            <a:off x="7759327" y="9029700"/>
            <a:ext cx="737244" cy="0"/>
          </a:xfrm>
          <a:prstGeom prst="line">
            <a:avLst/>
          </a:prstGeom>
          <a:ln cap="flat" w="38100">
            <a:solidFill>
              <a:srgbClr val="000000"/>
            </a:solidFill>
            <a:prstDash val="solid"/>
            <a:headEnd type="none" len="sm" w="sm"/>
            <a:tailEnd type="arrow" len="sm" w="med"/>
          </a:ln>
        </p:spPr>
      </p:sp>
      <p:sp>
        <p:nvSpPr>
          <p:cNvPr name="AutoShape 46" id="46"/>
          <p:cNvSpPr/>
          <p:nvPr/>
        </p:nvSpPr>
        <p:spPr>
          <a:xfrm>
            <a:off x="7759327" y="9797102"/>
            <a:ext cx="737244" cy="0"/>
          </a:xfrm>
          <a:prstGeom prst="line">
            <a:avLst/>
          </a:prstGeom>
          <a:ln cap="flat" w="38100">
            <a:solidFill>
              <a:srgbClr val="000000"/>
            </a:solidFill>
            <a:prstDash val="solid"/>
            <a:headEnd type="none" len="sm" w="sm"/>
            <a:tailEnd type="arrow" len="sm" w="med"/>
          </a:ln>
        </p:spPr>
      </p:sp>
      <p:sp>
        <p:nvSpPr>
          <p:cNvPr name="AutoShape 47" id="47"/>
          <p:cNvSpPr/>
          <p:nvPr/>
        </p:nvSpPr>
        <p:spPr>
          <a:xfrm>
            <a:off x="14470904" y="4322791"/>
            <a:ext cx="737244" cy="0"/>
          </a:xfrm>
          <a:prstGeom prst="line">
            <a:avLst/>
          </a:prstGeom>
          <a:ln cap="flat" w="38100">
            <a:solidFill>
              <a:srgbClr val="000000"/>
            </a:solidFill>
            <a:prstDash val="solid"/>
            <a:headEnd type="none" len="sm" w="sm"/>
            <a:tailEnd type="arrow" len="sm" w="med"/>
          </a:ln>
        </p:spPr>
      </p:sp>
      <p:sp>
        <p:nvSpPr>
          <p:cNvPr name="AutoShape 48" id="48"/>
          <p:cNvSpPr/>
          <p:nvPr/>
        </p:nvSpPr>
        <p:spPr>
          <a:xfrm>
            <a:off x="14470904" y="5093508"/>
            <a:ext cx="737244" cy="0"/>
          </a:xfrm>
          <a:prstGeom prst="line">
            <a:avLst/>
          </a:prstGeom>
          <a:ln cap="flat" w="38100">
            <a:solidFill>
              <a:srgbClr val="000000"/>
            </a:solidFill>
            <a:prstDash val="solid"/>
            <a:headEnd type="none" len="sm" w="sm"/>
            <a:tailEnd type="arrow" len="sm" w="med"/>
          </a:ln>
        </p:spPr>
      </p:sp>
      <p:sp>
        <p:nvSpPr>
          <p:cNvPr name="AutoShape 49" id="49"/>
          <p:cNvSpPr/>
          <p:nvPr/>
        </p:nvSpPr>
        <p:spPr>
          <a:xfrm>
            <a:off x="14470904" y="5865033"/>
            <a:ext cx="737244" cy="0"/>
          </a:xfrm>
          <a:prstGeom prst="line">
            <a:avLst/>
          </a:prstGeom>
          <a:ln cap="flat" w="38100">
            <a:solidFill>
              <a:srgbClr val="000000"/>
            </a:solidFill>
            <a:prstDash val="solid"/>
            <a:headEnd type="none" len="sm" w="sm"/>
            <a:tailEnd type="arrow" len="sm" w="med"/>
          </a:ln>
        </p:spPr>
      </p:sp>
      <p:sp>
        <p:nvSpPr>
          <p:cNvPr name="TextBox 50" id="50"/>
          <p:cNvSpPr txBox="true"/>
          <p:nvPr/>
        </p:nvSpPr>
        <p:spPr>
          <a:xfrm rot="0">
            <a:off x="15436748" y="4114829"/>
            <a:ext cx="2328038"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sản phẩm</a:t>
            </a:r>
          </a:p>
        </p:txBody>
      </p:sp>
      <p:sp>
        <p:nvSpPr>
          <p:cNvPr name="TextBox 51" id="51"/>
          <p:cNvSpPr txBox="true"/>
          <p:nvPr/>
        </p:nvSpPr>
        <p:spPr>
          <a:xfrm rot="0">
            <a:off x="15436748" y="4885546"/>
            <a:ext cx="2599332"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đơn hàng</a:t>
            </a:r>
          </a:p>
        </p:txBody>
      </p:sp>
      <p:sp>
        <p:nvSpPr>
          <p:cNvPr name="TextBox 52" id="52"/>
          <p:cNvSpPr txBox="true"/>
          <p:nvPr/>
        </p:nvSpPr>
        <p:spPr>
          <a:xfrm rot="0">
            <a:off x="15436748" y="5653896"/>
            <a:ext cx="2599332" cy="358775"/>
          </a:xfrm>
          <a:prstGeom prst="rect">
            <a:avLst/>
          </a:prstGeom>
        </p:spPr>
        <p:txBody>
          <a:bodyPr anchor="t" rtlCol="false" tIns="0" lIns="0" bIns="0" rIns="0">
            <a:spAutoFit/>
          </a:bodyPr>
          <a:lstStyle/>
          <a:p>
            <a:pPr algn="l">
              <a:lnSpc>
                <a:spcPts val="2800"/>
              </a:lnSpc>
            </a:pPr>
            <a:r>
              <a:rPr lang="en-US" sz="2000">
                <a:solidFill>
                  <a:srgbClr val="000000"/>
                </a:solidFill>
                <a:latin typeface="DejaVu Serif"/>
                <a:ea typeface="DejaVu Serif"/>
                <a:cs typeface="DejaVu Serif"/>
                <a:sym typeface="DejaVu Serif"/>
              </a:rPr>
              <a:t>Quản lý người dùng</a:t>
            </a:r>
          </a:p>
        </p:txBody>
      </p:sp>
      <p:sp>
        <p:nvSpPr>
          <p:cNvPr name="Freeform 53" id="53"/>
          <p:cNvSpPr/>
          <p:nvPr/>
        </p:nvSpPr>
        <p:spPr>
          <a:xfrm flipH="false" flipV="false" rot="0">
            <a:off x="13901326" y="8755871"/>
            <a:ext cx="4386674" cy="1507421"/>
          </a:xfrm>
          <a:custGeom>
            <a:avLst/>
            <a:gdLst/>
            <a:ahLst/>
            <a:cxnLst/>
            <a:rect r="r" b="b" t="t" l="l"/>
            <a:pathLst>
              <a:path h="1507421" w="4386674">
                <a:moveTo>
                  <a:pt x="0" y="0"/>
                </a:moveTo>
                <a:lnTo>
                  <a:pt x="4386674" y="0"/>
                </a:lnTo>
                <a:lnTo>
                  <a:pt x="4386674" y="1507420"/>
                </a:lnTo>
                <a:lnTo>
                  <a:pt x="0" y="15074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DAGocLIeVgc</dc:identifier>
  <dcterms:modified xsi:type="dcterms:W3CDTF">2011-08-01T06:04:30Z</dcterms:modified>
  <cp:revision>1</cp:revision>
  <dc:title>Project presentation</dc:title>
</cp:coreProperties>
</file>