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5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2"/>
      </p:bgRef>
    </p:bg>
    <p:spTree>
      <p:nvGrpSpPr>
        <p:cNvPr id="23" name=""/>
        <p:cNvGrpSpPr/>
        <p:nvPr/>
      </p:nvGrpSpPr>
      <p:grpSpPr>
        <a:xfrm>
          <a:off x="0" y="0"/>
          <a:ext cx="0" cy="0"/>
          <a:chOff x="0" y="0"/>
          <a:chExt cx="0" cy="0"/>
        </a:xfrm>
      </p:grpSpPr>
      <p:sp>
        <p:nvSpPr>
          <p:cNvPr id="1048590"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1" name="Rectangle 18"/>
          <p:cNvSpPr>
            <a:spLocks noChangeArrowheads="1"/>
          </p:cNvSpPr>
          <p:nvPr/>
        </p:nvSpPr>
        <p:spPr bwMode="white">
          <a:xfrm>
            <a:off x="8991600" y="3048"/>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2"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3" name="Rectangle 15"/>
          <p:cNvSpPr>
            <a:spLocks noChangeArrowheads="1"/>
          </p:cNvSpPr>
          <p:nvPr/>
        </p:nvSpPr>
        <p:spPr bwMode="white">
          <a:xfrm>
            <a:off x="0" y="0"/>
            <a:ext cx="9144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4" name="Rectangle 11"/>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5" name="Subtitle 8"/>
          <p:cNvSpPr>
            <a:spLocks noGrp="1"/>
          </p:cNvSpPr>
          <p:nvPr>
            <p:ph type="subTitle" idx="1"/>
          </p:nvPr>
        </p:nvSpPr>
        <p:spPr>
          <a:xfrm>
            <a:off x="1371600" y="2819400"/>
            <a:ext cx="64008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6" name="Date Placeholder 27"/>
          <p:cNvSpPr>
            <a:spLocks noGrp="1"/>
          </p:cNvSpPr>
          <p:nvPr>
            <p:ph type="dt" sz="half" idx="10"/>
          </p:nvPr>
        </p:nvSpPr>
        <p:spPr/>
        <p:txBody>
          <a:bodyPr/>
          <a:p>
            <a:fld id="{596D792E-AD69-4AFA-B677-6DD5291C2243}" type="datetimeFigureOut">
              <a:rPr lang="en-US" smtClean="0"/>
            </a:fld>
            <a:endParaRPr lang="en-US"/>
          </a:p>
        </p:txBody>
      </p:sp>
      <p:sp>
        <p:nvSpPr>
          <p:cNvPr id="1048597" name="Footer Placeholder 16"/>
          <p:cNvSpPr>
            <a:spLocks noGrp="1"/>
          </p:cNvSpPr>
          <p:nvPr>
            <p:ph type="ftr" sz="quarter" idx="11"/>
          </p:nvPr>
        </p:nvSpPr>
        <p:spPr/>
        <p:txBody>
          <a:bodyPr/>
          <a:p>
            <a:endParaRPr lang="en-US"/>
          </a:p>
        </p:txBody>
      </p:sp>
      <p:sp>
        <p:nvSpPr>
          <p:cNvPr id="1048598" name="Straight Connector 6"/>
          <p:cNvSpPr>
            <a:spLocks noChangeShapeType="1"/>
          </p:cNvSpPr>
          <p:nvPr/>
        </p:nvSpPr>
        <p:spPr bwMode="auto">
          <a:xfrm>
            <a:off x="155448" y="2420112"/>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99" name="Rectangle 9"/>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00" name="Oval 12"/>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1" name="Oval 13"/>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BAAC82B-2EB2-4917-AF25-EC0703492ED8}" type="slidenum">
              <a:rPr lang="en-US" smtClean="0"/>
            </a:fld>
            <a:endParaRPr lang="en-US"/>
          </a:p>
        </p:txBody>
      </p:sp>
      <p:sp>
        <p:nvSpPr>
          <p:cNvPr id="1048603"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bg>
      <p:bgRef idx="1001">
        <a:schemeClr val="bg2"/>
      </p:bgRef>
    </p:bg>
    <p:spTree>
      <p:nvGrpSpPr>
        <p:cNvPr id="51" name=""/>
        <p:cNvGrpSpPr/>
        <p:nvPr/>
      </p:nvGrpSpPr>
      <p:grpSpPr>
        <a:xfrm>
          <a:off x="0" y="0"/>
          <a:ext cx="0" cy="0"/>
          <a:chOff x="0" y="0"/>
          <a:chExt cx="0" cy="0"/>
        </a:xfrm>
      </p:grpSpPr>
      <p:sp>
        <p:nvSpPr>
          <p:cNvPr id="1048688" name="Title 1"/>
          <p:cNvSpPr>
            <a:spLocks noGrp="1"/>
          </p:cNvSpPr>
          <p:nvPr>
            <p:ph type="title"/>
          </p:nvPr>
        </p:nvSpPr>
        <p:spPr/>
        <p:txBody>
          <a:bodyPr/>
          <a:p>
            <a:r>
              <a:rPr kumimoji="0" lang="en-US" smtClean="0"/>
              <a:t>Click to edit Master title style</a:t>
            </a:r>
            <a:endParaRPr kumimoji="0" lang="en-US"/>
          </a:p>
        </p:txBody>
      </p:sp>
      <p:sp>
        <p:nvSpPr>
          <p:cNvPr id="104868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0" name="Date Placeholder 3"/>
          <p:cNvSpPr>
            <a:spLocks noGrp="1"/>
          </p:cNvSpPr>
          <p:nvPr>
            <p:ph type="dt" sz="half" idx="10"/>
          </p:nvPr>
        </p:nvSpPr>
        <p:spPr/>
        <p:txBody>
          <a:bodyPr/>
          <a:p>
            <a:fld id="{596D792E-AD69-4AFA-B677-6DD5291C2243}" type="datetimeFigureOut">
              <a:rPr lang="en-US" smtClean="0"/>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8BAAC82B-2EB2-4917-AF25-EC0703492ED8}" type="slidenum">
              <a:rPr lang="en-US" smtClean="0"/>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bg>
      <p:bgRef idx="1001">
        <a:schemeClr val="bg2"/>
      </p:bgRef>
    </p:bg>
    <p:spTree>
      <p:nvGrpSpPr>
        <p:cNvPr id="48" name=""/>
        <p:cNvGrpSpPr/>
        <p:nvPr/>
      </p:nvGrpSpPr>
      <p:grpSpPr>
        <a:xfrm>
          <a:off x="0" y="0"/>
          <a:ext cx="0" cy="0"/>
          <a:chOff x="0" y="0"/>
          <a:chExt cx="0" cy="0"/>
        </a:xfrm>
      </p:grpSpPr>
      <p:sp>
        <p:nvSpPr>
          <p:cNvPr id="1048652"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3" name="Rectangle 7"/>
          <p:cNvSpPr>
            <a:spLocks noChangeArrowheads="1"/>
          </p:cNvSpPr>
          <p:nvPr/>
        </p:nvSpPr>
        <p:spPr bwMode="white">
          <a:xfrm>
            <a:off x="7010400" y="0"/>
            <a:ext cx="21336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4" name="Rectangle 8"/>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5" name="Rectangle 9"/>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6" name="Rectangle 10"/>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7" name="Rectangle 11"/>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8" name="Straight Connector 12"/>
          <p:cNvSpPr>
            <a:spLocks noChangeShapeType="1"/>
          </p:cNvSpPr>
          <p:nvPr/>
        </p:nvSpPr>
        <p:spPr bwMode="auto">
          <a:xfrm rot="5400000">
            <a:off x="4021836"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59" name="Oval 13"/>
          <p:cNvSpPr/>
          <p:nvPr/>
        </p:nvSpPr>
        <p:spPr>
          <a:xfrm>
            <a:off x="6839712" y="2925763"/>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0" name="Oval 14"/>
          <p:cNvSpPr/>
          <p:nvPr/>
        </p:nvSpPr>
        <p:spPr>
          <a:xfrm>
            <a:off x="6934200" y="3020251"/>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1" name="Slide Number Placeholder 5"/>
          <p:cNvSpPr>
            <a:spLocks noGrp="1"/>
          </p:cNvSpPr>
          <p:nvPr>
            <p:ph type="sldNum" sz="quarter" idx="12"/>
          </p:nvPr>
        </p:nvSpPr>
        <p:spPr>
          <a:xfrm>
            <a:off x="6915912" y="3009901"/>
            <a:ext cx="457200" cy="441325"/>
          </a:xfrm>
        </p:spPr>
        <p:txBody>
          <a:bodyPr/>
          <a:p>
            <a:fld id="{8BAAC82B-2EB2-4917-AF25-EC0703492ED8}" type="slidenum">
              <a:rPr lang="en-US" smtClean="0"/>
            </a:fld>
            <a:endParaRPr lang="en-US"/>
          </a:p>
        </p:txBody>
      </p:sp>
      <p:sp>
        <p:nvSpPr>
          <p:cNvPr id="1048662" name="Vertical Text Placeholder 2"/>
          <p:cNvSpPr>
            <a:spLocks noGrp="1"/>
          </p:cNvSpPr>
          <p:nvPr>
            <p:ph type="body" orient="vert" idx="1"/>
          </p:nvPr>
        </p:nvSpPr>
        <p:spPr>
          <a:xfrm>
            <a:off x="304800" y="304800"/>
            <a:ext cx="65532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3" name="Date Placeholder 3"/>
          <p:cNvSpPr>
            <a:spLocks noGrp="1"/>
          </p:cNvSpPr>
          <p:nvPr>
            <p:ph type="dt" sz="half" idx="10"/>
          </p:nvPr>
        </p:nvSpPr>
        <p:spPr/>
        <p:txBody>
          <a:bodyPr/>
          <a:p>
            <a:fld id="{596D792E-AD69-4AFA-B677-6DD5291C2243}" type="datetimeFigureOut">
              <a:rPr lang="en-US" smtClean="0"/>
            </a:fld>
            <a:endParaRPr lang="en-US"/>
          </a:p>
        </p:txBody>
      </p:sp>
      <p:sp>
        <p:nvSpPr>
          <p:cNvPr id="1048664" name="Footer Placeholder 4"/>
          <p:cNvSpPr>
            <a:spLocks noGrp="1"/>
          </p:cNvSpPr>
          <p:nvPr>
            <p:ph type="ftr" sz="quarter" idx="11"/>
          </p:nvPr>
        </p:nvSpPr>
        <p:spPr/>
        <p:txBody>
          <a:bodyPr/>
          <a:p>
            <a:endParaRPr lang="en-US"/>
          </a:p>
        </p:txBody>
      </p:sp>
      <p:sp>
        <p:nvSpPr>
          <p:cNvPr id="1048665" name="Vertical Title 1"/>
          <p:cNvSpPr>
            <a:spLocks noGrp="1"/>
          </p:cNvSpPr>
          <p:nvPr>
            <p:ph type="title" orient="vert"/>
          </p:nvPr>
        </p:nvSpPr>
        <p:spPr>
          <a:xfrm>
            <a:off x="7391400" y="304801"/>
            <a:ext cx="1447800" cy="5851525"/>
          </a:xfrm>
        </p:spPr>
        <p:txBody>
          <a:bodyPr vert="eaVert"/>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2"/>
      </p:bgRef>
    </p:bg>
    <p:spTree>
      <p:nvGrpSpPr>
        <p:cNvPr id="49" name=""/>
        <p:cNvGrpSpPr/>
        <p:nvPr/>
      </p:nvGrpSpPr>
      <p:grpSpPr>
        <a:xfrm>
          <a:off x="0" y="0"/>
          <a:ext cx="0" cy="0"/>
          <a:chOff x="0" y="0"/>
          <a:chExt cx="0" cy="0"/>
        </a:xfrm>
      </p:grpSpPr>
      <p:sp>
        <p:nvSpPr>
          <p:cNvPr id="1048666"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667" name="Date Placeholder 3"/>
          <p:cNvSpPr>
            <a:spLocks noGrp="1"/>
          </p:cNvSpPr>
          <p:nvPr>
            <p:ph type="dt" sz="half" idx="10"/>
          </p:nvPr>
        </p:nvSpPr>
        <p:spPr/>
        <p:txBody>
          <a:bodyPr/>
          <a:p>
            <a:fld id="{596D792E-AD69-4AFA-B677-6DD5291C2243}" type="datetimeFigureOut">
              <a:rPr lang="en-US" smtClean="0"/>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a:xfrm>
            <a:off x="4361688" y="1026372"/>
            <a:ext cx="457200" cy="441325"/>
          </a:xfrm>
        </p:spPr>
        <p:txBody>
          <a:bodyPr/>
          <a:p>
            <a:fld id="{8BAAC82B-2EB2-4917-AF25-EC0703492ED8}" type="slidenum">
              <a:rPr lang="en-US" smtClean="0"/>
            </a:fld>
            <a:endParaRPr lang="en-US"/>
          </a:p>
        </p:txBody>
      </p:sp>
      <p:sp>
        <p:nvSpPr>
          <p:cNvPr id="1048670" name="Content Placeholder 7"/>
          <p:cNvSpPr>
            <a:spLocks noGrp="1"/>
          </p:cNvSpPr>
          <p:nvPr>
            <p:ph sz="quarter" idx="1"/>
          </p:nvPr>
        </p:nvSpPr>
        <p:spPr>
          <a:xfrm>
            <a:off x="301752" y="1527048"/>
            <a:ext cx="850392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1"/>
      </p:bgRef>
    </p:bg>
    <p:spTree>
      <p:nvGrpSpPr>
        <p:cNvPr id="52" name=""/>
        <p:cNvGrpSpPr/>
        <p:nvPr/>
      </p:nvGrpSpPr>
      <p:grpSpPr>
        <a:xfrm>
          <a:off x="0" y="0"/>
          <a:ext cx="0" cy="0"/>
          <a:chOff x="0" y="0"/>
          <a:chExt cx="0" cy="0"/>
        </a:xfrm>
      </p:grpSpPr>
      <p:sp>
        <p:nvSpPr>
          <p:cNvPr id="1048693"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4"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5" name="Rectangle 15"/>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6" name="Rectangle 17"/>
          <p:cNvSpPr>
            <a:spLocks noChangeArrowheads="1"/>
          </p:cNvSpPr>
          <p:nvPr/>
        </p:nvSpPr>
        <p:spPr bwMode="white">
          <a:xfrm>
            <a:off x="8991600" y="1905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7" name="Rectangle 18"/>
          <p:cNvSpPr>
            <a:spLocks noChangeArrowheads="1"/>
          </p:cNvSpPr>
          <p:nvPr/>
        </p:nvSpPr>
        <p:spPr bwMode="white">
          <a:xfrm>
            <a:off x="152400" y="2286000"/>
            <a:ext cx="8833104"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8" name="Rectangle 11"/>
          <p:cNvSpPr>
            <a:spLocks noChangeArrowheads="1"/>
          </p:cNvSpPr>
          <p:nvPr/>
        </p:nvSpPr>
        <p:spPr bwMode="auto">
          <a:xfrm>
            <a:off x="155448" y="142352"/>
            <a:ext cx="8833104"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9" name="Text Placeholder 2"/>
          <p:cNvSpPr>
            <a:spLocks noGrp="1"/>
          </p:cNvSpPr>
          <p:nvPr>
            <p:ph type="body" idx="1"/>
          </p:nvPr>
        </p:nvSpPr>
        <p:spPr>
          <a:xfrm>
            <a:off x="1368426" y="2743200"/>
            <a:ext cx="6480174" cy="1673225"/>
          </a:xfrm>
        </p:spPr>
        <p:txBody>
          <a:bodyPr anchor="t"/>
          <a:lstStyle>
            <a:lvl1pPr algn="ctr" indent="0" marL="0">
              <a:buNone/>
              <a:defRPr baseline="0" b="1" cap="all" sz="16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00" name="Rectangle 12"/>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1" name="Rectangle 13"/>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02" name="Footer Placeholder 4"/>
          <p:cNvSpPr>
            <a:spLocks noGrp="1"/>
          </p:cNvSpPr>
          <p:nvPr>
            <p:ph type="ftr" sz="quarter" idx="11"/>
          </p:nvPr>
        </p:nvSpPr>
        <p:spPr/>
        <p:txBody>
          <a:bodyPr/>
          <a:p>
            <a:endParaRPr lang="en-US"/>
          </a:p>
        </p:txBody>
      </p:sp>
      <p:sp>
        <p:nvSpPr>
          <p:cNvPr id="1048703" name="Date Placeholder 3"/>
          <p:cNvSpPr>
            <a:spLocks noGrp="1"/>
          </p:cNvSpPr>
          <p:nvPr>
            <p:ph type="dt" sz="half" idx="10"/>
          </p:nvPr>
        </p:nvSpPr>
        <p:spPr/>
        <p:txBody>
          <a:bodyPr/>
          <a:p>
            <a:fld id="{596D792E-AD69-4AFA-B677-6DD5291C2243}" type="datetimeFigureOut">
              <a:rPr lang="en-US" smtClean="0"/>
            </a:fld>
            <a:endParaRPr lang="en-US"/>
          </a:p>
        </p:txBody>
      </p:sp>
      <p:sp>
        <p:nvSpPr>
          <p:cNvPr id="1048704" name="Straight Connector 7"/>
          <p:cNvSpPr>
            <a:spLocks noChangeShapeType="1"/>
          </p:cNvSpPr>
          <p:nvPr/>
        </p:nvSpPr>
        <p:spPr bwMode="auto">
          <a:xfrm>
            <a:off x="152400" y="2438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05" name="Oval 9"/>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6" name="Oval 10"/>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7"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BAAC82B-2EB2-4917-AF25-EC0703492ED8}" type="slidenum">
              <a:rPr lang="en-US" smtClean="0"/>
            </a:fld>
            <a:endParaRPr lang="en-US"/>
          </a:p>
        </p:txBody>
      </p:sp>
      <p:sp>
        <p:nvSpPr>
          <p:cNvPr id="1048708" name="Title 1"/>
          <p:cNvSpPr>
            <a:spLocks noGrp="1"/>
          </p:cNvSpPr>
          <p:nvPr>
            <p:ph type="title"/>
          </p:nvPr>
        </p:nvSpPr>
        <p:spPr>
          <a:xfrm>
            <a:off x="722313" y="533400"/>
            <a:ext cx="7772400" cy="1524000"/>
          </a:xfrm>
        </p:spPr>
        <p:txBody>
          <a:bodyPr anchor="b"/>
          <a:lstStyle>
            <a:lvl1pPr algn="ctr">
              <a:buNone/>
              <a:defRPr baseline="0" b="0" cap="none" sz="4200">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1">
        <a:schemeClr val="bg2"/>
      </p:bgRef>
    </p:bg>
    <p:spTree>
      <p:nvGrpSpPr>
        <p:cNvPr id="53" name=""/>
        <p:cNvGrpSpPr/>
        <p:nvPr/>
      </p:nvGrpSpPr>
      <p:grpSpPr>
        <a:xfrm>
          <a:off x="0" y="0"/>
          <a:ext cx="0" cy="0"/>
          <a:chOff x="0" y="0"/>
          <a:chExt cx="0" cy="0"/>
        </a:xfrm>
      </p:grpSpPr>
      <p:sp>
        <p:nvSpPr>
          <p:cNvPr id="1048709" name="Title 1"/>
          <p:cNvSpPr>
            <a:spLocks noGrp="1"/>
          </p:cNvSpPr>
          <p:nvPr>
            <p:ph type="title"/>
          </p:nvPr>
        </p:nvSpPr>
        <p:spPr>
          <a:xfrm>
            <a:off x="301752" y="228600"/>
            <a:ext cx="8534400" cy="758952"/>
          </a:xfrm>
        </p:spPr>
        <p:txBody>
          <a:bodyPr/>
          <a:p>
            <a:r>
              <a:rPr kumimoji="0" lang="en-US" smtClean="0"/>
              <a:t>Click to edit Master title style</a:t>
            </a:r>
            <a:endParaRPr kumimoji="0" lang="en-US"/>
          </a:p>
        </p:txBody>
      </p:sp>
      <p:sp>
        <p:nvSpPr>
          <p:cNvPr id="1048710" name="Date Placeholder 4"/>
          <p:cNvSpPr>
            <a:spLocks noGrp="1"/>
          </p:cNvSpPr>
          <p:nvPr>
            <p:ph type="dt" sz="half" idx="10"/>
          </p:nvPr>
        </p:nvSpPr>
        <p:spPr>
          <a:xfrm>
            <a:off x="5791200" y="6409944"/>
            <a:ext cx="3044952" cy="365760"/>
          </a:xfrm>
        </p:spPr>
        <p:txBody>
          <a:bodyPr/>
          <a:p>
            <a:fld id="{596D792E-AD69-4AFA-B677-6DD5291C2243}"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8BAAC82B-2EB2-4917-AF25-EC0703492ED8}" type="slidenum">
              <a:rPr lang="en-US" smtClean="0"/>
            </a:fld>
            <a:endParaRPr lang="en-US"/>
          </a:p>
        </p:txBody>
      </p:sp>
      <p:sp>
        <p:nvSpPr>
          <p:cNvPr id="1048713" name="Straight Connector 7"/>
          <p:cNvSpPr>
            <a:spLocks noChangeShapeType="1"/>
          </p:cNvSpPr>
          <p:nvPr/>
        </p:nvSpPr>
        <p:spPr bwMode="auto">
          <a:xfrm flipV="1">
            <a:off x="4563080" y="1575652"/>
            <a:ext cx="8921"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14" name="Content Placeholder 9"/>
          <p:cNvSpPr>
            <a:spLocks noGrp="1"/>
          </p:cNvSpPr>
          <p:nvPr>
            <p:ph sz="half" idx="1"/>
          </p:nvPr>
        </p:nvSpPr>
        <p:spPr>
          <a:xfrm>
            <a:off x="301752"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5" name="Content Placeholder 11"/>
          <p:cNvSpPr>
            <a:spLocks noGrp="1"/>
          </p:cNvSpPr>
          <p:nvPr>
            <p:ph sz="half" idx="2"/>
          </p:nvPr>
        </p:nvSpPr>
        <p:spPr>
          <a:xfrm>
            <a:off x="4800600"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1">
        <a:schemeClr val="bg2"/>
      </p:bgRef>
    </p:bg>
    <p:spTree>
      <p:nvGrpSpPr>
        <p:cNvPr id="54" name=""/>
        <p:cNvGrpSpPr/>
        <p:nvPr/>
      </p:nvGrpSpPr>
      <p:grpSpPr>
        <a:xfrm>
          <a:off x="0" y="0"/>
          <a:ext cx="0" cy="0"/>
          <a:chOff x="0" y="0"/>
          <a:chExt cx="0" cy="0"/>
        </a:xfrm>
      </p:grpSpPr>
      <p:sp>
        <p:nvSpPr>
          <p:cNvPr id="1048716" name="Straight Connector 9"/>
          <p:cNvSpPr>
            <a:spLocks noChangeShapeType="1"/>
          </p:cNvSpPr>
          <p:nvPr/>
        </p:nvSpPr>
        <p:spPr bwMode="auto">
          <a:xfrm flipV="1">
            <a:off x="4572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17" name="Rectangle 19"/>
          <p:cNvSpPr>
            <a:spLocks noChangeArrowheads="1"/>
          </p:cNvSpPr>
          <p:nvPr/>
        </p:nvSpPr>
        <p:spPr bwMode="white">
          <a:xfrm>
            <a:off x="0" y="0"/>
            <a:ext cx="9144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8"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9" name="Rectangle 20"/>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0" name="Rectangle 21"/>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1" name="Rectangle 10"/>
          <p:cNvSpPr/>
          <p:nvPr/>
        </p:nvSpPr>
        <p:spPr>
          <a:xfrm>
            <a:off x="152400" y="1371600"/>
            <a:ext cx="8833104"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2" name="Rectangle 12"/>
          <p:cNvSpPr>
            <a:spLocks noChangeArrowheads="1"/>
          </p:cNvSpPr>
          <p:nvPr/>
        </p:nvSpPr>
        <p:spPr bwMode="auto">
          <a:xfrm>
            <a:off x="145923" y="6391656"/>
            <a:ext cx="8833104"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2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25" name="Date Placeholder 6"/>
          <p:cNvSpPr>
            <a:spLocks noGrp="1"/>
          </p:cNvSpPr>
          <p:nvPr>
            <p:ph type="dt" sz="half" idx="10"/>
          </p:nvPr>
        </p:nvSpPr>
        <p:spPr/>
        <p:txBody>
          <a:bodyPr/>
          <a:p>
            <a:fld id="{596D792E-AD69-4AFA-B677-6DD5291C2243}" type="datetimeFigureOut">
              <a:rPr lang="en-US" smtClean="0"/>
            </a:fld>
            <a:endParaRPr lang="en-US"/>
          </a:p>
        </p:txBody>
      </p:sp>
      <p:sp>
        <p:nvSpPr>
          <p:cNvPr id="1048726" name="Footer Placeholder 7"/>
          <p:cNvSpPr>
            <a:spLocks noGrp="1"/>
          </p:cNvSpPr>
          <p:nvPr>
            <p:ph type="ftr" sz="quarter" idx="11"/>
          </p:nvPr>
        </p:nvSpPr>
        <p:spPr>
          <a:xfrm>
            <a:off x="304800" y="6409944"/>
            <a:ext cx="3581400" cy="365760"/>
          </a:xfrm>
        </p:spPr>
        <p:txBody>
          <a:bodyPr/>
          <a:p>
            <a:endParaRPr lang="en-US"/>
          </a:p>
        </p:txBody>
      </p:sp>
      <p:sp>
        <p:nvSpPr>
          <p:cNvPr id="1048727" name="Straight Connector 14"/>
          <p:cNvSpPr>
            <a:spLocks noChangeShapeType="1"/>
          </p:cNvSpPr>
          <p:nvPr/>
        </p:nvSpPr>
        <p:spPr bwMode="auto">
          <a:xfrm>
            <a:off x="152400" y="128016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28" name="Rectangle 1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29" name="Content Placeholder 23"/>
          <p:cNvSpPr>
            <a:spLocks noGrp="1"/>
          </p:cNvSpPr>
          <p:nvPr>
            <p:ph sz="quarter" idx="2"/>
          </p:nvPr>
        </p:nvSpPr>
        <p:spPr>
          <a:xfrm>
            <a:off x="301752" y="2471383"/>
            <a:ext cx="4041648" cy="3818404"/>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0" name="Content Placeholder 25"/>
          <p:cNvSpPr>
            <a:spLocks noGrp="1"/>
          </p:cNvSpPr>
          <p:nvPr>
            <p:ph sz="quarter" idx="4"/>
          </p:nvPr>
        </p:nvSpPr>
        <p:spPr>
          <a:xfrm>
            <a:off x="4800600" y="2471383"/>
            <a:ext cx="4038600" cy="382219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1" name="Oval 24"/>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Oval 26"/>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Slide Number Placeholder 8"/>
          <p:cNvSpPr>
            <a:spLocks noGrp="1"/>
          </p:cNvSpPr>
          <p:nvPr>
            <p:ph type="sldNum" sz="quarter" idx="12"/>
          </p:nvPr>
        </p:nvSpPr>
        <p:spPr>
          <a:xfrm>
            <a:off x="4343400" y="1042416"/>
            <a:ext cx="457200" cy="441325"/>
          </a:xfrm>
        </p:spPr>
        <p:txBody>
          <a:bodyPr/>
          <a:lstStyle>
            <a:lvl1pPr algn="ctr"/>
          </a:lstStyle>
          <a:p>
            <a:fld id="{8BAAC82B-2EB2-4917-AF25-EC0703492ED8}" type="slidenum">
              <a:rPr lang="en-US" smtClean="0"/>
            </a:fld>
            <a:endParaRPr lang="en-US"/>
          </a:p>
        </p:txBody>
      </p:sp>
      <p:sp>
        <p:nvSpPr>
          <p:cNvPr id="1048734"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48" name="Title 1"/>
          <p:cNvSpPr>
            <a:spLocks noGrp="1"/>
          </p:cNvSpPr>
          <p:nvPr>
            <p:ph type="title"/>
          </p:nvPr>
        </p:nvSpPr>
        <p:spPr/>
        <p:txBody>
          <a:bodyPr/>
          <a:p>
            <a:r>
              <a:rPr kumimoji="0" lang="en-US" smtClean="0"/>
              <a:t>Click to edit Master title style</a:t>
            </a:r>
            <a:endParaRPr kumimoji="0" lang="en-US"/>
          </a:p>
        </p:txBody>
      </p:sp>
      <p:sp>
        <p:nvSpPr>
          <p:cNvPr id="1048649" name="Date Placeholder 2"/>
          <p:cNvSpPr>
            <a:spLocks noGrp="1"/>
          </p:cNvSpPr>
          <p:nvPr>
            <p:ph type="dt" sz="half" idx="10"/>
          </p:nvPr>
        </p:nvSpPr>
        <p:spPr/>
        <p:txBody>
          <a:bodyPr/>
          <a:p>
            <a:fld id="{596D792E-AD69-4AFA-B677-6DD5291C2243}" type="datetimeFigureOut">
              <a:rPr lang="en-US" smtClean="0"/>
            </a:fld>
            <a:endParaRPr lang="en-US"/>
          </a:p>
        </p:txBody>
      </p:sp>
      <p:sp>
        <p:nvSpPr>
          <p:cNvPr id="1048650" name="Footer Placeholder 3"/>
          <p:cNvSpPr>
            <a:spLocks noGrp="1"/>
          </p:cNvSpPr>
          <p:nvPr>
            <p:ph type="ftr" sz="quarter" idx="11"/>
          </p:nvPr>
        </p:nvSpPr>
        <p:spPr/>
        <p:txBody>
          <a:bodyPr/>
          <a:p>
            <a:endParaRPr lang="en-US"/>
          </a:p>
        </p:txBody>
      </p:sp>
      <p:sp>
        <p:nvSpPr>
          <p:cNvPr id="1048651" name="Slide Number Placeholder 4"/>
          <p:cNvSpPr>
            <a:spLocks noGrp="1"/>
          </p:cNvSpPr>
          <p:nvPr>
            <p:ph type="sldNum" sz="quarter" idx="12"/>
          </p:nvPr>
        </p:nvSpPr>
        <p:spPr>
          <a:xfrm>
            <a:off x="4343400" y="1036020"/>
            <a:ext cx="457200" cy="441325"/>
          </a:xfrm>
        </p:spPr>
        <p:txBody>
          <a:bodyPr/>
          <a:p>
            <a:fld id="{8BAAC82B-2EB2-4917-AF25-EC0703492ED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1" name=""/>
        <p:cNvGrpSpPr/>
        <p:nvPr/>
      </p:nvGrpSpPr>
      <p:grpSpPr>
        <a:xfrm>
          <a:off x="0" y="0"/>
          <a:ext cx="0" cy="0"/>
          <a:chOff x="0" y="0"/>
          <a:chExt cx="0" cy="0"/>
        </a:xfrm>
      </p:grpSpPr>
      <p:sp>
        <p:nvSpPr>
          <p:cNvPr id="1048606"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07" name="Rectangle 7"/>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08" name="Rectangle 9"/>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09" name="Rectangle 8"/>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0" name="Rectangle 4"/>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1" name="Rectangle 5"/>
          <p:cNvSpPr>
            <a:spLocks noChangeArrowheads="1"/>
          </p:cNvSpPr>
          <p:nvPr/>
        </p:nvSpPr>
        <p:spPr bwMode="auto">
          <a:xfrm>
            <a:off x="152400" y="158496"/>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12" name="Date Placeholder 1"/>
          <p:cNvSpPr>
            <a:spLocks noGrp="1"/>
          </p:cNvSpPr>
          <p:nvPr>
            <p:ph type="dt" sz="half" idx="10"/>
          </p:nvPr>
        </p:nvSpPr>
        <p:spPr/>
        <p:txBody>
          <a:bodyPr/>
          <a:p>
            <a:fld id="{596D792E-AD69-4AFA-B677-6DD5291C2243}" type="datetimeFigureOut">
              <a:rPr lang="en-US" smtClean="0"/>
            </a:fld>
            <a:endParaRPr lang="en-US"/>
          </a:p>
        </p:txBody>
      </p:sp>
      <p:sp>
        <p:nvSpPr>
          <p:cNvPr id="1048613" name="Footer Placeholder 2"/>
          <p:cNvSpPr>
            <a:spLocks noGrp="1"/>
          </p:cNvSpPr>
          <p:nvPr>
            <p:ph type="ftr" sz="quarter" idx="11"/>
          </p:nvPr>
        </p:nvSpPr>
        <p:spPr/>
        <p:txBody>
          <a:bodyPr/>
          <a:p>
            <a:endParaRPr lang="en-US"/>
          </a:p>
        </p:txBody>
      </p:sp>
      <p:sp>
        <p:nvSpPr>
          <p:cNvPr id="104861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BAAC82B-2EB2-4917-AF25-EC0703492ED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5" name=""/>
        <p:cNvGrpSpPr/>
        <p:nvPr/>
      </p:nvGrpSpPr>
      <p:grpSpPr>
        <a:xfrm>
          <a:off x="0" y="0"/>
          <a:ext cx="0" cy="0"/>
          <a:chOff x="0" y="0"/>
          <a:chExt cx="0" cy="0"/>
        </a:xfrm>
      </p:grpSpPr>
      <p:sp>
        <p:nvSpPr>
          <p:cNvPr id="1048735" name="Rectangle 18"/>
          <p:cNvSpPr>
            <a:spLocks noChangeArrowheads="1"/>
          </p:cNvSpPr>
          <p:nvPr/>
        </p:nvSpPr>
        <p:spPr bwMode="auto">
          <a:xfrm>
            <a:off x="152400" y="152400"/>
            <a:ext cx="8833104"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6"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7" name="Rectangle 17"/>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8" name="Rectangle 15"/>
          <p:cNvSpPr>
            <a:spLocks noChangeArrowheads="1"/>
          </p:cNvSpPr>
          <p:nvPr/>
        </p:nvSpPr>
        <p:spPr bwMode="white">
          <a:xfrm>
            <a:off x="0" y="0"/>
            <a:ext cx="9144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9"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40" name="Rectangle 12"/>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1" name="Title 1"/>
          <p:cNvSpPr>
            <a:spLocks noGrp="1"/>
          </p:cNvSpPr>
          <p:nvPr>
            <p:ph type="title"/>
          </p:nvPr>
        </p:nvSpPr>
        <p:spPr>
          <a:xfrm>
            <a:off x="381000" y="914400"/>
            <a:ext cx="23622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742" name="Text Placeholder 2"/>
          <p:cNvSpPr>
            <a:spLocks noGrp="1"/>
          </p:cNvSpPr>
          <p:nvPr>
            <p:ph type="body" idx="2"/>
          </p:nvPr>
        </p:nvSpPr>
        <p:spPr>
          <a:xfrm>
            <a:off x="381000" y="1981200"/>
            <a:ext cx="23622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43" name="Rectangle 7"/>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44" name="Straight Connector 8"/>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45" name="Content Placeholder 19"/>
          <p:cNvSpPr>
            <a:spLocks noGrp="1"/>
          </p:cNvSpPr>
          <p:nvPr>
            <p:ph sz="quarter" idx="1"/>
          </p:nvPr>
        </p:nvSpPr>
        <p:spPr>
          <a:xfrm>
            <a:off x="3124200" y="685800"/>
            <a:ext cx="56388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6" name="Oval 9"/>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7" name="Oval 10"/>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8"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BAAC82B-2EB2-4917-AF25-EC0703492ED8}" type="slidenum">
              <a:rPr lang="en-US" smtClean="0"/>
            </a:fld>
            <a:endParaRPr lang="en-US"/>
          </a:p>
        </p:txBody>
      </p:sp>
      <p:sp>
        <p:nvSpPr>
          <p:cNvPr id="1048749" name="Rectangle 20"/>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50" name="Date Placeholder 4"/>
          <p:cNvSpPr>
            <a:spLocks noGrp="1"/>
          </p:cNvSpPr>
          <p:nvPr>
            <p:ph type="dt" sz="half" idx="10"/>
          </p:nvPr>
        </p:nvSpPr>
        <p:spPr/>
        <p:txBody>
          <a:bodyPr/>
          <a:p>
            <a:fld id="{596D792E-AD69-4AFA-B677-6DD5291C2243}" type="datetimeFigureOut">
              <a:rPr lang="en-US" smtClean="0"/>
            </a:fld>
            <a:endParaRPr lang="en-US"/>
          </a:p>
        </p:txBody>
      </p:sp>
      <p:sp>
        <p:nvSpPr>
          <p:cNvPr id="1048751" name="Footer Placeholder 5"/>
          <p:cNvSpPr>
            <a:spLocks noGrp="1"/>
          </p:cNvSpPr>
          <p:nvPr>
            <p:ph type="ftr" sz="quarter" idx="11"/>
          </p:nvPr>
        </p:nvSpPr>
        <p:spPr>
          <a:xfrm>
            <a:off x="301752" y="6410848"/>
            <a:ext cx="3383280" cy="365760"/>
          </a:xfrm>
        </p:spPr>
        <p:txBody>
          <a:bodyPr/>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0" name=""/>
        <p:cNvGrpSpPr/>
        <p:nvPr/>
      </p:nvGrpSpPr>
      <p:grpSpPr>
        <a:xfrm>
          <a:off x="0" y="0"/>
          <a:ext cx="0" cy="0"/>
          <a:chOff x="0" y="0"/>
          <a:chExt cx="0" cy="0"/>
        </a:xfrm>
      </p:grpSpPr>
      <p:sp>
        <p:nvSpPr>
          <p:cNvPr id="1048671" name="Straight Connector 20"/>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72"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3" name="Rectangle 15"/>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4" name="Rectangle 16"/>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5"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76" name="Rectangle 19"/>
          <p:cNvSpPr>
            <a:spLocks noChangeArrowheads="1"/>
          </p:cNvSpPr>
          <p:nvPr/>
        </p:nvSpPr>
        <p:spPr bwMode="auto">
          <a:xfrm>
            <a:off x="152400" y="152400"/>
            <a:ext cx="8833104"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7" name="Rectangle 7"/>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8" name="Rectangle 14"/>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79" name="Oval 11"/>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0" name="Oval 12"/>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1" name="Slide Number Placeholder 6"/>
          <p:cNvSpPr>
            <a:spLocks noGrp="1"/>
          </p:cNvSpPr>
          <p:nvPr>
            <p:ph type="sldNum" sz="quarter" idx="12"/>
          </p:nvPr>
        </p:nvSpPr>
        <p:spPr>
          <a:xfrm>
            <a:off x="1371600" y="312738"/>
            <a:ext cx="457200" cy="441325"/>
          </a:xfrm>
        </p:spPr>
        <p:txBody>
          <a:bodyPr/>
          <a:p>
            <a:fld id="{8BAAC82B-2EB2-4917-AF25-EC0703492ED8}" type="slidenum">
              <a:rPr lang="en-US" smtClean="0"/>
            </a:fld>
            <a:endParaRPr lang="en-US"/>
          </a:p>
        </p:txBody>
      </p:sp>
      <p:sp>
        <p:nvSpPr>
          <p:cNvPr id="1048682" name="Title 1"/>
          <p:cNvSpPr>
            <a:spLocks noGrp="1"/>
          </p:cNvSpPr>
          <p:nvPr>
            <p:ph type="title"/>
          </p:nvPr>
        </p:nvSpPr>
        <p:spPr>
          <a:xfrm>
            <a:off x="3000375" y="5029200"/>
            <a:ext cx="58674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683" name="Picture Placeholder 2"/>
          <p:cNvSpPr>
            <a:spLocks noGrp="1"/>
          </p:cNvSpPr>
          <p:nvPr>
            <p:ph type="pic" idx="1"/>
          </p:nvPr>
        </p:nvSpPr>
        <p:spPr>
          <a:xfrm>
            <a:off x="3000375" y="609600"/>
            <a:ext cx="5867400" cy="4267200"/>
          </a:xfrm>
        </p:spPr>
        <p:txBody>
          <a:bodyPr/>
          <a:lstStyle>
            <a:lvl1pPr indent="0" marL="0">
              <a:buNone/>
              <a:defRPr sz="3200"/>
            </a:lvl1pPr>
          </a:lstStyle>
          <a:p>
            <a:r>
              <a:rPr kumimoji="0" lang="en-US" smtClean="0"/>
              <a:t>Click icon to add picture</a:t>
            </a:r>
            <a:endParaRPr dirty="0" kumimoji="0" lang="en-US"/>
          </a:p>
        </p:txBody>
      </p:sp>
      <p:sp>
        <p:nvSpPr>
          <p:cNvPr id="1048684" name="Text Placeholder 3"/>
          <p:cNvSpPr>
            <a:spLocks noGrp="1"/>
          </p:cNvSpPr>
          <p:nvPr>
            <p:ph type="body" sz="half" idx="2"/>
          </p:nvPr>
        </p:nvSpPr>
        <p:spPr>
          <a:xfrm>
            <a:off x="381000" y="990600"/>
            <a:ext cx="24384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85" name="Rectangle 21"/>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6" name="Date Placeholder 4"/>
          <p:cNvSpPr>
            <a:spLocks noGrp="1"/>
          </p:cNvSpPr>
          <p:nvPr>
            <p:ph type="dt" sz="half" idx="10"/>
          </p:nvPr>
        </p:nvSpPr>
        <p:spPr>
          <a:xfrm>
            <a:off x="5788152" y="6404984"/>
            <a:ext cx="3044952" cy="365760"/>
          </a:xfrm>
        </p:spPr>
        <p:txBody>
          <a:bodyPr/>
          <a:p>
            <a:fld id="{596D792E-AD69-4AFA-B677-6DD5291C2243}" type="datetimeFigureOut">
              <a:rPr lang="en-US" smtClean="0"/>
            </a:fld>
            <a:endParaRPr lang="en-US"/>
          </a:p>
        </p:txBody>
      </p:sp>
      <p:sp>
        <p:nvSpPr>
          <p:cNvPr id="1048687" name="Footer Placeholder 5"/>
          <p:cNvSpPr>
            <a:spLocks noGrp="1"/>
          </p:cNvSpPr>
          <p:nvPr>
            <p:ph type="ftr" sz="quarter" idx="11"/>
          </p:nvPr>
        </p:nvSpPr>
        <p:spPr>
          <a:xfrm>
            <a:off x="301752" y="6410848"/>
            <a:ext cx="3584448" cy="365760"/>
          </a:xfrm>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1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0"/>
            <a:ext cx="9144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5791200" y="6404984"/>
            <a:ext cx="3044952" cy="365760"/>
          </a:xfrm>
          <a:prstGeom prst="rect"/>
        </p:spPr>
        <p:txBody>
          <a:bodyPr vert="horz"/>
          <a:lstStyle>
            <a:lvl1pPr algn="r" eaLnBrk="1" hangingPunct="1" latinLnBrk="0">
              <a:defRPr sz="1400" kumimoji="0">
                <a:solidFill>
                  <a:srgbClr val="FFFFFF"/>
                </a:solidFill>
              </a:defRPr>
            </a:lvl1pPr>
          </a:lstStyle>
          <a:p>
            <a:fld id="{596D792E-AD69-4AFA-B677-6DD5291C2243}" type="datetimeFigureOut">
              <a:rPr lang="en-US" smtClean="0"/>
            </a:fld>
            <a:endParaRPr lang="en-US"/>
          </a:p>
        </p:txBody>
      </p:sp>
      <p:sp>
        <p:nvSpPr>
          <p:cNvPr id="1048582" name="Footer Placeholder 2"/>
          <p:cNvSpPr>
            <a:spLocks noGrp="1"/>
          </p:cNvSpPr>
          <p:nvPr>
            <p:ph type="ftr" sz="quarter" idx="3"/>
          </p:nvPr>
        </p:nvSpPr>
        <p:spPr>
          <a:xfrm>
            <a:off x="304800" y="6410848"/>
            <a:ext cx="3581400" cy="365760"/>
          </a:xfrm>
          <a:prstGeom prst="rect"/>
        </p:spPr>
        <p:txBody>
          <a:bodyPr vert="horz"/>
          <a:lstStyle>
            <a:lvl1pPr algn="l" eaLnBrk="1" hangingPunct="1" latinLnBrk="0">
              <a:defRPr sz="1200" kumimoji="0">
                <a:solidFill>
                  <a:srgbClr val="FFFFFF"/>
                </a:solidFill>
              </a:defRPr>
            </a:lvl1pPr>
          </a:lstStyle>
          <a:p>
            <a:endParaRPr lang="en-US"/>
          </a:p>
        </p:txBody>
      </p:sp>
      <p:sp>
        <p:nvSpPr>
          <p:cNvPr id="1048583" name="Rectangle 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152400" y="1276743"/>
            <a:ext cx="8833104"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4343400" y="1040174"/>
            <a:ext cx="4572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8BAAC82B-2EB2-4917-AF25-EC0703492ED8}" type="slidenum">
              <a:rPr lang="en-US" smtClean="0"/>
            </a:fld>
            <a:endParaRPr lang="en-US"/>
          </a:p>
        </p:txBody>
      </p:sp>
      <p:sp>
        <p:nvSpPr>
          <p:cNvPr id="1048588" name="Title Placeholder 21"/>
          <p:cNvSpPr>
            <a:spLocks noGrp="1"/>
          </p:cNvSpPr>
          <p:nvPr>
            <p:ph type="title"/>
          </p:nvPr>
        </p:nvSpPr>
        <p:spPr>
          <a:xfrm>
            <a:off x="301752" y="228600"/>
            <a:ext cx="85344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301752" y="1524000"/>
            <a:ext cx="85344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Subtitle 2"/>
          <p:cNvSpPr>
            <a:spLocks noGrp="1"/>
          </p:cNvSpPr>
          <p:nvPr>
            <p:ph type="subTitle" idx="1"/>
          </p:nvPr>
        </p:nvSpPr>
        <p:spPr>
          <a:xfrm>
            <a:off x="152400" y="2819400"/>
            <a:ext cx="8763000" cy="3810000"/>
          </a:xfrm>
        </p:spPr>
        <p:txBody>
          <a:bodyPr>
            <a:normAutofit/>
          </a:bodyPr>
          <a:p>
            <a:r>
              <a:rPr b="0" dirty="0" lang="en-US" smtClean="0">
                <a:solidFill>
                  <a:schemeClr val="accent4">
                    <a:lumMod val="50000"/>
                  </a:schemeClr>
                </a:solidFill>
                <a:latin typeface="Times New Roman" pitchFamily="18" charset="0"/>
                <a:cs typeface="Times New Roman" pitchFamily="18" charset="0"/>
              </a:rPr>
              <a:t>BY</a:t>
            </a:r>
          </a:p>
          <a:p>
            <a:endParaRPr b="0" dirty="0" sz="1400" lang="en-US" smtClean="0">
              <a:solidFill>
                <a:schemeClr val="accent4">
                  <a:lumMod val="50000"/>
                </a:schemeClr>
              </a:solidFill>
              <a:latin typeface="Times New Roman" pitchFamily="18" charset="0"/>
              <a:cs typeface="Times New Roman" pitchFamily="18" charset="0"/>
            </a:endParaRPr>
          </a:p>
          <a:p>
            <a:r>
              <a:rPr dirty="0" sz="2400" lang="en-US" smtClean="0">
                <a:solidFill>
                  <a:schemeClr val="accent4">
                    <a:lumMod val="50000"/>
                  </a:schemeClr>
                </a:solidFill>
                <a:latin typeface="Times New Roman" pitchFamily="18" charset="0"/>
                <a:cs typeface="Times New Roman" pitchFamily="18" charset="0"/>
              </a:rPr>
              <a:t>RIDWANULLAH IBRAHIM ABIODUN</a:t>
            </a:r>
            <a:endParaRPr dirty="0" sz="1800" lang="en-US" smtClean="0">
              <a:solidFill>
                <a:schemeClr val="accent4">
                  <a:lumMod val="50000"/>
                </a:schemeClr>
              </a:solidFill>
              <a:latin typeface="Times New Roman" pitchFamily="18" charset="0"/>
              <a:cs typeface="Times New Roman" pitchFamily="18" charset="0"/>
            </a:endParaRPr>
          </a:p>
          <a:p>
            <a:endParaRPr dirty="0" lang="en-US" smtClean="0">
              <a:solidFill>
                <a:schemeClr val="accent4">
                  <a:lumMod val="50000"/>
                </a:schemeClr>
              </a:solidFill>
              <a:latin typeface="Times New Roman" pitchFamily="18" charset="0"/>
              <a:cs typeface="Times New Roman" pitchFamily="18" charset="0"/>
            </a:endParaRPr>
          </a:p>
          <a:p>
            <a:endParaRPr dirty="0" sz="1200" lang="en-US" smtClean="0">
              <a:solidFill>
                <a:schemeClr val="accent4">
                  <a:lumMod val="50000"/>
                </a:schemeClr>
              </a:solidFill>
              <a:latin typeface="Times New Roman" pitchFamily="18" charset="0"/>
              <a:cs typeface="Times New Roman" pitchFamily="18" charset="0"/>
            </a:endParaRPr>
          </a:p>
          <a:p>
            <a:r>
              <a:rPr dirty="0" sz="1800" lang="en-US" smtClean="0">
                <a:solidFill>
                  <a:schemeClr val="accent4">
                    <a:lumMod val="50000"/>
                  </a:schemeClr>
                </a:solidFill>
                <a:latin typeface="Times New Roman" pitchFamily="18" charset="0"/>
                <a:cs typeface="Times New Roman" pitchFamily="18" charset="0"/>
              </a:rPr>
              <a:t>PROJECT PROBLEM STATEMENT</a:t>
            </a:r>
          </a:p>
          <a:p>
            <a:r>
              <a:rPr dirty="0" sz="1800" lang="en-US" smtClean="0">
                <a:solidFill>
                  <a:schemeClr val="accent4">
                    <a:lumMod val="50000"/>
                  </a:schemeClr>
                </a:solidFill>
                <a:latin typeface="Times New Roman" pitchFamily="18" charset="0"/>
                <a:cs typeface="Times New Roman" pitchFamily="18" charset="0"/>
              </a:rPr>
              <a:t>(PROOF OF CONCEPT)</a:t>
            </a:r>
            <a:endParaRPr dirty="0" sz="2000" lang="en-US" smtClean="0">
              <a:solidFill>
                <a:schemeClr val="accent4">
                  <a:lumMod val="50000"/>
                </a:schemeClr>
              </a:solidFill>
              <a:latin typeface="Times New Roman" pitchFamily="18" charset="0"/>
              <a:cs typeface="Times New Roman" pitchFamily="18" charset="0"/>
            </a:endParaRPr>
          </a:p>
          <a:p>
            <a:endParaRPr dirty="0" sz="1600" lang="en-US" smtClean="0">
              <a:solidFill>
                <a:schemeClr val="accent4">
                  <a:lumMod val="50000"/>
                </a:schemeClr>
              </a:solidFill>
              <a:latin typeface="Times New Roman" pitchFamily="18" charset="0"/>
              <a:cs typeface="Times New Roman" pitchFamily="18" charset="0"/>
            </a:endParaRPr>
          </a:p>
          <a:p>
            <a:r>
              <a:rPr b="0" dirty="0" sz="2000" lang="en-US" smtClean="0">
                <a:solidFill>
                  <a:schemeClr val="accent4">
                    <a:lumMod val="50000"/>
                  </a:schemeClr>
                </a:solidFill>
                <a:latin typeface="Times New Roman" pitchFamily="18" charset="0"/>
                <a:cs typeface="Times New Roman" pitchFamily="18" charset="0"/>
              </a:rPr>
              <a:t>HASH ANALYTIC</a:t>
            </a:r>
          </a:p>
          <a:p>
            <a:endParaRPr dirty="0" sz="2000" lang="en-US" smtClean="0">
              <a:solidFill>
                <a:schemeClr val="accent4">
                  <a:lumMod val="50000"/>
                </a:schemeClr>
              </a:solidFill>
              <a:latin typeface="Times New Roman" pitchFamily="18" charset="0"/>
              <a:cs typeface="Times New Roman" pitchFamily="18" charset="0"/>
            </a:endParaRPr>
          </a:p>
          <a:p>
            <a:r>
              <a:rPr b="0" dirty="0" sz="2000" lang="en-US" smtClean="0">
                <a:solidFill>
                  <a:schemeClr val="accent4">
                    <a:lumMod val="50000"/>
                  </a:schemeClr>
                </a:solidFill>
                <a:latin typeface="Times New Roman" pitchFamily="18" charset="0"/>
                <a:cs typeface="Times New Roman" pitchFamily="18" charset="0"/>
              </a:rPr>
              <a:t>JUNE, 2020.</a:t>
            </a:r>
          </a:p>
          <a:p>
            <a:endParaRPr dirty="0" lang="en-US" smtClean="0">
              <a:solidFill>
                <a:schemeClr val="accent4">
                  <a:lumMod val="50000"/>
                </a:schemeClr>
              </a:solidFill>
              <a:latin typeface="Times New Roman" pitchFamily="18" charset="0"/>
              <a:cs typeface="Times New Roman" pitchFamily="18" charset="0"/>
            </a:endParaRPr>
          </a:p>
          <a:p>
            <a:endParaRPr dirty="0" lang="en-US">
              <a:solidFill>
                <a:schemeClr val="accent4">
                  <a:lumMod val="50000"/>
                </a:schemeClr>
              </a:solidFill>
              <a:latin typeface="Times New Roman" pitchFamily="18" charset="0"/>
              <a:cs typeface="Times New Roman" pitchFamily="18" charset="0"/>
            </a:endParaRPr>
          </a:p>
        </p:txBody>
      </p:sp>
      <p:sp>
        <p:nvSpPr>
          <p:cNvPr id="1048605" name="Title 1"/>
          <p:cNvSpPr>
            <a:spLocks noGrp="1"/>
          </p:cNvSpPr>
          <p:nvPr>
            <p:ph type="ctrTitle"/>
          </p:nvPr>
        </p:nvSpPr>
        <p:spPr>
          <a:xfrm>
            <a:off x="457200" y="457200"/>
            <a:ext cx="8229600" cy="1600200"/>
          </a:xfrm>
        </p:spPr>
        <p:txBody>
          <a:bodyPr>
            <a:noAutofit/>
          </a:bodyPr>
          <a:p>
            <a:pPr>
              <a:lnSpc>
                <a:spcPct val="150000"/>
              </a:lnSpc>
            </a:pPr>
            <a:r>
              <a:rPr b="1" dirty="0" sz="4000" lang="en-US" smtClean="0">
                <a:solidFill>
                  <a:schemeClr val="accent6">
                    <a:lumMod val="75000"/>
                  </a:schemeClr>
                </a:solidFill>
                <a:latin typeface="+mn-lt"/>
                <a:cs typeface="Times New Roman" pitchFamily="18" charset="0"/>
              </a:rPr>
              <a:t>EMPLOYEE ATTRITION PROBLEM</a:t>
            </a:r>
            <a:endParaRPr b="1" dirty="0" sz="4000" lang="en-US">
              <a:solidFill>
                <a:schemeClr val="accent6">
                  <a:lumMod val="75000"/>
                </a:schemeClr>
              </a:solidFill>
              <a:latin typeface="+mn-lt"/>
              <a:cs typeface="Times New Roman"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4" name="Title 1"/>
          <p:cNvSpPr txBox="1"/>
          <p:nvPr/>
        </p:nvSpPr>
        <p:spPr>
          <a:xfrm>
            <a:off x="533400" y="-301625"/>
            <a:ext cx="8534400" cy="758825"/>
          </a:xfrm>
          <a:prstGeom prst="rect"/>
        </p:spPr>
        <p:txBody>
          <a:bodyPr anchor="b" vert="horz">
            <a:normAutofit/>
          </a:bodyPr>
          <a:p>
            <a:pPr algn="r" defTabSz="914400" eaLnBrk="1" fontAlgn="auto" hangingPunct="1" indent="0" latinLnBrk="0" lvl="0" marL="0" marR="0" rtl="0">
              <a:lnSpc>
                <a:spcPct val="100000"/>
              </a:lnSpc>
              <a:spcBef>
                <a:spcPct val="0"/>
              </a:spcBef>
              <a:spcAft>
                <a:spcPts val="0"/>
              </a:spcAft>
              <a:buClrTx/>
              <a:buSzTx/>
              <a:buFontTx/>
              <a:buNone/>
            </a:pPr>
            <a:r>
              <a:rPr baseline="0" b="0" cap="none" dirty="0" sz="2000" i="0" kern="1200" kumimoji="0" lang="en-US" noProof="0" normalizeH="0" spc="0" strike="noStrike" u="none" smtClean="0">
                <a:ln>
                  <a:noFill/>
                </a:ln>
                <a:solidFill>
                  <a:schemeClr val="accent3">
                    <a:shade val="75000"/>
                  </a:schemeClr>
                </a:solidFill>
                <a:effectLst/>
                <a:uLnTx/>
                <a:uFillTx/>
                <a:latin typeface="+mj-lt"/>
                <a:ea typeface="+mj-ea"/>
                <a:cs typeface="+mj-cs"/>
              </a:rPr>
              <a:t>Methodology contd…</a:t>
            </a:r>
            <a:endParaRPr baseline="0" b="0" cap="none" dirty="0" sz="20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35" name="TextBox 2"/>
          <p:cNvSpPr txBox="1"/>
          <p:nvPr/>
        </p:nvSpPr>
        <p:spPr>
          <a:xfrm>
            <a:off x="152405" y="4457343"/>
            <a:ext cx="8839200" cy="2400657"/>
          </a:xfrm>
          <a:prstGeom prst="rect"/>
          <a:noFill/>
        </p:spPr>
        <p:txBody>
          <a:bodyPr rtlCol="0" wrap="square">
            <a:spAutoFit/>
          </a:bodyPr>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23% of the total employees have left.</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the employees did not get promotion in the last 5 years.</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the employees are getting salary either low or medium.</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the employees are in the sales department followed by technical, then support</a:t>
            </a:r>
          </a:p>
        </p:txBody>
      </p:sp>
      <p:pic>
        <p:nvPicPr>
          <p:cNvPr id="2097154" name="Picture 4" descr="index 1b.png"/>
          <p:cNvPicPr>
            <a:picLocks noChangeAspect="1"/>
          </p:cNvPicPr>
          <p:nvPr/>
        </p:nvPicPr>
        <p:blipFill>
          <a:blip xmlns:r="http://schemas.openxmlformats.org/officeDocument/2006/relationships" r:embed="rId1"/>
          <a:stretch>
            <a:fillRect/>
          </a:stretch>
        </p:blipFill>
        <p:spPr>
          <a:xfrm>
            <a:off x="304800" y="348698"/>
            <a:ext cx="8534400" cy="4604302"/>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6" name="TextBox 2"/>
          <p:cNvSpPr txBox="1"/>
          <p:nvPr/>
        </p:nvSpPr>
        <p:spPr>
          <a:xfrm>
            <a:off x="152405" y="4847272"/>
            <a:ext cx="8839200" cy="1477328"/>
          </a:xfrm>
          <a:prstGeom prst="rect"/>
          <a:noFill/>
        </p:spPr>
        <p:txBody>
          <a:bodyPr rtlCol="0" wrap="square">
            <a:spAutoFit/>
          </a:bodyPr>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The employees with 5 years experience is leaving more because of no promotion in last 5 years, and more than 6 years are staying because of affection with the job/company.</a:t>
            </a:r>
          </a:p>
        </p:txBody>
      </p:sp>
      <p:sp>
        <p:nvSpPr>
          <p:cNvPr id="1048637" name="TextBox 3"/>
          <p:cNvSpPr txBox="1"/>
          <p:nvPr/>
        </p:nvSpPr>
        <p:spPr>
          <a:xfrm>
            <a:off x="228600" y="711369"/>
            <a:ext cx="8686800" cy="751839"/>
          </a:xfrm>
          <a:prstGeom prst="rect"/>
          <a:noFill/>
        </p:spPr>
        <p:txBody>
          <a:bodyPr rtlCol="0" wrap="square">
            <a:spAutoFit/>
          </a:bodyPr>
          <a:p>
            <a:endParaRPr b="1" dirty="0" sz="90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Let compare all these attributes between the existing employees and the ex-employees.</a:t>
            </a:r>
            <a:endParaRPr dirty="0" lang="en-US">
              <a:latin typeface="Times New Roman" pitchFamily="18" charset="0"/>
              <a:cs typeface="Times New Roman" pitchFamily="18" charset="0"/>
            </a:endParaRPr>
          </a:p>
        </p:txBody>
      </p:sp>
      <p:pic>
        <p:nvPicPr>
          <p:cNvPr id="2097155" name="Picture 5" descr="index 2a.png"/>
          <p:cNvPicPr>
            <a:picLocks noChangeAspect="1"/>
          </p:cNvPicPr>
          <p:nvPr/>
        </p:nvPicPr>
        <p:blipFill>
          <a:blip xmlns:r="http://schemas.openxmlformats.org/officeDocument/2006/relationships" r:embed="rId1"/>
          <a:stretch>
            <a:fillRect/>
          </a:stretch>
        </p:blipFill>
        <p:spPr>
          <a:xfrm>
            <a:off x="152400" y="1501873"/>
            <a:ext cx="8763000" cy="3451127"/>
          </a:xfrm>
          <a:prstGeom prst="rect"/>
        </p:spPr>
      </p:pic>
      <p:sp>
        <p:nvSpPr>
          <p:cNvPr id="1048638" name="Title 1"/>
          <p:cNvSpPr txBox="1"/>
          <p:nvPr/>
        </p:nvSpPr>
        <p:spPr>
          <a:xfrm>
            <a:off x="304800" y="-73025"/>
            <a:ext cx="8534400" cy="758825"/>
          </a:xfrm>
          <a:prstGeom prst="rect"/>
        </p:spPr>
        <p:txBody>
          <a:bodyPr anchor="b" vert="horz">
            <a:normAutofit fontScale="90909" lnSpcReduction="2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dirty="0" sz="3300" i="0" kern="1200" kumimoji="0" lang="en-US" noProof="0" normalizeH="0" spc="0" strike="noStrike" u="none" smtClean="0">
                <a:ln>
                  <a:noFill/>
                </a:ln>
                <a:solidFill>
                  <a:schemeClr val="accent3">
                    <a:shade val="75000"/>
                  </a:schemeClr>
                </a:solidFill>
                <a:effectLst/>
                <a:uLnTx/>
                <a:uFillTx/>
                <a:latin typeface="+mj-lt"/>
                <a:ea typeface="+mj-ea"/>
                <a:cs typeface="+mj-cs"/>
              </a:rPr>
              <a:t>WHY</a:t>
            </a:r>
            <a:r>
              <a:rPr b="0" cap="none" dirty="0" sz="3300" i="0" kern="1200" kumimoji="0" lang="en-US" noProof="0" normalizeH="0" spc="0" strike="noStrike" u="none" smtClean="0">
                <a:ln>
                  <a:noFill/>
                </a:ln>
                <a:solidFill>
                  <a:schemeClr val="accent3">
                    <a:shade val="75000"/>
                  </a:schemeClr>
                </a:solidFill>
                <a:effectLst/>
                <a:uLnTx/>
                <a:uFillTx/>
                <a:latin typeface="+mj-lt"/>
                <a:ea typeface="+mj-ea"/>
                <a:cs typeface="+mj-cs"/>
              </a:rPr>
              <a:t> ARE EMPLOYEES LEAVING THE COMPANY?</a:t>
            </a:r>
            <a:endParaRPr baseline="0" b="0" cap="none" dirty="0" sz="3300" i="0" kern="1200" kumimoji="0" lang="en-US" noProof="0" normalizeH="0" spc="0" strike="noStrike" u="none">
              <a:ln>
                <a:noFill/>
              </a:ln>
              <a:solidFill>
                <a:schemeClr val="accent3">
                  <a:shade val="75000"/>
                </a:schemeClr>
              </a:solidFill>
              <a:effectLst/>
              <a:uLnTx/>
              <a:uFillTx/>
              <a:latin typeface="+mj-lt"/>
              <a:ea typeface="+mj-ea"/>
              <a:cs typeface="+mj-cs"/>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9" name="TextBox 2"/>
          <p:cNvSpPr txBox="1"/>
          <p:nvPr/>
        </p:nvSpPr>
        <p:spPr>
          <a:xfrm>
            <a:off x="152405" y="4433460"/>
            <a:ext cx="8839200" cy="1938992"/>
          </a:xfrm>
          <a:prstGeom prst="rect"/>
          <a:noFill/>
        </p:spPr>
        <p:txBody>
          <a:bodyPr rtlCol="0" wrap="square">
            <a:spAutoFit/>
          </a:bodyPr>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The employees who have the number of projects less than 3 and greater than 5 left the company because it seems they were overloaded with work.</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Looking at the work accident and department, employees are leaving probably because of no affection with either the job or the company.</a:t>
            </a:r>
          </a:p>
        </p:txBody>
      </p:sp>
      <p:pic>
        <p:nvPicPr>
          <p:cNvPr id="2097156" name="Picture 5" descr="index 2b.png"/>
          <p:cNvPicPr>
            <a:picLocks noChangeAspect="1"/>
          </p:cNvPicPr>
          <p:nvPr/>
        </p:nvPicPr>
        <p:blipFill>
          <a:blip xmlns:r="http://schemas.openxmlformats.org/officeDocument/2006/relationships" r:embed="rId1"/>
          <a:stretch>
            <a:fillRect/>
          </a:stretch>
        </p:blipFill>
        <p:spPr>
          <a:xfrm>
            <a:off x="608697" y="212458"/>
            <a:ext cx="7926606" cy="4207141"/>
          </a:xfrm>
          <a:prstGeom prst="rec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0" name="Title 1"/>
          <p:cNvSpPr txBox="1"/>
          <p:nvPr/>
        </p:nvSpPr>
        <p:spPr>
          <a:xfrm>
            <a:off x="304800" y="155575"/>
            <a:ext cx="8534400" cy="758825"/>
          </a:xfrm>
          <a:prstGeom prst="rect"/>
        </p:spPr>
        <p:txBody>
          <a:bodyPr anchor="b" vert="horz">
            <a:normAutofit fontScale="87879" lnSpcReduction="2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dirty="0" sz="3300" i="0" kern="1200" kumimoji="0" lang="en-US" noProof="0" normalizeH="0" spc="0" strike="noStrike" u="none" smtClean="0">
                <a:ln>
                  <a:noFill/>
                </a:ln>
                <a:solidFill>
                  <a:schemeClr val="accent3">
                    <a:shade val="75000"/>
                  </a:schemeClr>
                </a:solidFill>
                <a:effectLst/>
                <a:uLnTx/>
                <a:uFillTx/>
                <a:latin typeface="+mj-lt"/>
                <a:ea typeface="+mj-ea"/>
                <a:cs typeface="+mj-cs"/>
              </a:rPr>
              <a:t>WHICH EMPLOYEES ARE PRONE TO LEAVE THE COMPANY?</a:t>
            </a:r>
            <a:endParaRPr baseline="0" b="0" cap="none" dirty="0" sz="33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41" name="TextBox 2"/>
          <p:cNvSpPr txBox="1"/>
          <p:nvPr/>
        </p:nvSpPr>
        <p:spPr>
          <a:xfrm>
            <a:off x="152400" y="914400"/>
            <a:ext cx="8839200" cy="904239"/>
          </a:xfrm>
          <a:prstGeom prst="rect"/>
          <a:noFill/>
        </p:spPr>
        <p:txBody>
          <a:bodyPr rtlCol="0" wrap="square">
            <a:spAutoFit/>
          </a:bodyPr>
          <a:p>
            <a:pPr>
              <a:lnSpc>
                <a:spcPct val="150000"/>
              </a:lnSpc>
            </a:pPr>
            <a:r>
              <a:rPr dirty="0" lang="en-US" smtClean="0">
                <a:latin typeface="Times New Roman" pitchFamily="18" charset="0"/>
                <a:cs typeface="Times New Roman" pitchFamily="18" charset="0"/>
              </a:rPr>
              <a:t>From the analysis and visualization that I have done so far, the following features are most influencing a person to leave the company:</a:t>
            </a:r>
            <a:endParaRPr dirty="0" lang="en-US">
              <a:latin typeface="Times New Roman" pitchFamily="18" charset="0"/>
              <a:cs typeface="Times New Roman" pitchFamily="18" charset="0"/>
            </a:endParaRPr>
          </a:p>
        </p:txBody>
      </p:sp>
      <p:sp>
        <p:nvSpPr>
          <p:cNvPr id="1048642" name="TextBox 3"/>
          <p:cNvSpPr txBox="1"/>
          <p:nvPr/>
        </p:nvSpPr>
        <p:spPr>
          <a:xfrm>
            <a:off x="152400" y="1808467"/>
            <a:ext cx="8839200" cy="4892040"/>
          </a:xfrm>
          <a:prstGeom prst="rect"/>
          <a:noFill/>
        </p:spPr>
        <p:txBody>
          <a:bodyPr rtlCol="0" wrap="square">
            <a:spAutoFit/>
          </a:bodyPr>
          <a:p>
            <a:pPr lvl="1">
              <a:lnSpc>
                <a:spcPct val="200000"/>
              </a:lnSpc>
              <a:buFont typeface="Wingdings" pitchFamily="2" charset="2"/>
              <a:buChar char="§"/>
            </a:pPr>
            <a:r>
              <a:rPr dirty="0" lang="en-US" smtClean="0">
                <a:latin typeface="Times New Roman" pitchFamily="18" charset="0"/>
                <a:cs typeface="Times New Roman" pitchFamily="18" charset="0"/>
              </a:rPr>
              <a:t> Promotions: Employees are more likely to leave the company if they did not receive a promotion in the last 5 years.</a:t>
            </a:r>
          </a:p>
          <a:p>
            <a:pPr lvl="1">
              <a:lnSpc>
                <a:spcPct val="200000"/>
              </a:lnSpc>
              <a:buFont typeface="Wingdings" pitchFamily="2" charset="2"/>
              <a:buChar char="§"/>
            </a:pPr>
            <a:r>
              <a:rPr dirty="0" lang="en-US" smtClean="0">
                <a:latin typeface="Times New Roman" pitchFamily="18" charset="0"/>
                <a:cs typeface="Times New Roman" pitchFamily="18" charset="0"/>
              </a:rPr>
              <a:t> Salary: Most of the employees that leave the company are among the low or medium salary.</a:t>
            </a:r>
          </a:p>
          <a:p>
            <a:pPr lvl="1">
              <a:lnSpc>
                <a:spcPct val="200000"/>
              </a:lnSpc>
              <a:buFont typeface="Wingdings" pitchFamily="2" charset="2"/>
              <a:buChar char="§"/>
            </a:pPr>
            <a:r>
              <a:rPr dirty="0" lang="en-US" smtClean="0">
                <a:latin typeface="Times New Roman" pitchFamily="18" charset="0"/>
                <a:cs typeface="Times New Roman" pitchFamily="18" charset="0"/>
              </a:rPr>
              <a:t> Number of Projects: Employment engagement is also an important factor influencing employees to leave. Employees with 3 -5 projects are less likely to leave.</a:t>
            </a:r>
          </a:p>
          <a:p>
            <a:pPr lvl="1">
              <a:lnSpc>
                <a:spcPct val="200000"/>
              </a:lnSpc>
              <a:buFont typeface="Wingdings" pitchFamily="2" charset="2"/>
              <a:buChar char="§"/>
            </a:pPr>
            <a:r>
              <a:rPr dirty="0" lang="en-US" smtClean="0">
                <a:latin typeface="Times New Roman" pitchFamily="18" charset="0"/>
                <a:cs typeface="Times New Roman" pitchFamily="18" charset="0"/>
              </a:rPr>
              <a:t> Time spent Company: The third – year is an important factor influencing the employee to leave the company. </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3" name="Title 1"/>
          <p:cNvSpPr txBox="1"/>
          <p:nvPr/>
        </p:nvSpPr>
        <p:spPr>
          <a:xfrm>
            <a:off x="304800" y="-73025"/>
            <a:ext cx="8534400" cy="758825"/>
          </a:xfrm>
          <a:prstGeom prst="rect"/>
        </p:spPr>
        <p:txBody>
          <a:bodyPr anchor="b" vert="horz">
            <a:normAutofit/>
          </a:bodyPr>
          <a:p>
            <a:pPr algn="ctr" defTabSz="914400" eaLnBrk="1" fontAlgn="auto" hangingPunct="1" indent="0" latinLnBrk="0" lvl="0" marL="0" marR="0" rtl="0">
              <a:lnSpc>
                <a:spcPct val="100000"/>
              </a:lnSpc>
              <a:spcBef>
                <a:spcPct val="0"/>
              </a:spcBef>
              <a:spcAft>
                <a:spcPts val="0"/>
              </a:spcAft>
              <a:buClrTx/>
              <a:buSzTx/>
              <a:buFontTx/>
              <a:buNone/>
            </a:pPr>
            <a:r>
              <a:rPr dirty="0" sz="3300" lang="en-US" smtClean="0">
                <a:solidFill>
                  <a:schemeClr val="accent3">
                    <a:shade val="75000"/>
                  </a:schemeClr>
                </a:solidFill>
                <a:latin typeface="+mj-lt"/>
                <a:ea typeface="+mj-ea"/>
                <a:cs typeface="+mj-cs"/>
              </a:rPr>
              <a:t>RESULT</a:t>
            </a:r>
            <a:endParaRPr baseline="0" b="0" cap="none" dirty="0" sz="33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44" name="TextBox 2"/>
          <p:cNvSpPr txBox="1"/>
          <p:nvPr/>
        </p:nvSpPr>
        <p:spPr>
          <a:xfrm>
            <a:off x="228600" y="802828"/>
            <a:ext cx="8686800" cy="923330"/>
          </a:xfrm>
          <a:prstGeom prst="rect"/>
          <a:noFill/>
        </p:spPr>
        <p:txBody>
          <a:bodyPr rtlCol="0" wrap="square">
            <a:spAutoFit/>
          </a:bodyPr>
          <a:p>
            <a:pPr>
              <a:lnSpc>
                <a:spcPct val="150000"/>
              </a:lnSpc>
            </a:pPr>
            <a:r>
              <a:rPr dirty="0" lang="en-US" smtClean="0">
                <a:latin typeface="Times New Roman" pitchFamily="18" charset="0"/>
                <a:cs typeface="Times New Roman" pitchFamily="18" charset="0"/>
              </a:rPr>
              <a:t>After building  the prediction for the company attrition case, I evaluate the performance of the model. I  got an accuracy </a:t>
            </a:r>
            <a:r>
              <a:rPr lang="en-US" smtClean="0">
                <a:latin typeface="Times New Roman" pitchFamily="18" charset="0"/>
                <a:cs typeface="Times New Roman" pitchFamily="18" charset="0"/>
              </a:rPr>
              <a:t>of 97.89% </a:t>
            </a: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5" name="Title 1"/>
          <p:cNvSpPr>
            <a:spLocks noGrp="1"/>
          </p:cNvSpPr>
          <p:nvPr>
            <p:ph type="title" idx="4294967295"/>
          </p:nvPr>
        </p:nvSpPr>
        <p:spPr>
          <a:xfrm>
            <a:off x="304800" y="152400"/>
            <a:ext cx="8534400" cy="758825"/>
          </a:xfrm>
        </p:spPr>
        <p:txBody>
          <a:bodyPr/>
          <a:p>
            <a:r>
              <a:rPr dirty="0" lang="en-US" smtClean="0"/>
              <a:t>CONCLUSION</a:t>
            </a:r>
            <a:endParaRPr dirty="0" lang="en-US"/>
          </a:p>
        </p:txBody>
      </p:sp>
      <p:sp>
        <p:nvSpPr>
          <p:cNvPr id="1048646" name="TextBox 4"/>
          <p:cNvSpPr txBox="1"/>
          <p:nvPr/>
        </p:nvSpPr>
        <p:spPr>
          <a:xfrm>
            <a:off x="381000" y="762000"/>
            <a:ext cx="8382000" cy="3749040"/>
          </a:xfrm>
          <a:prstGeom prst="rect"/>
          <a:noFill/>
        </p:spPr>
        <p:txBody>
          <a:bodyPr rtlCol="0" wrap="square">
            <a:spAutoFit/>
          </a:bodyPr>
          <a:p>
            <a:pPr>
              <a:lnSpc>
                <a:spcPct val="200000"/>
              </a:lnSpc>
            </a:pPr>
            <a:r>
              <a:rPr dirty="0" sz="2000" lang="en-US" smtClean="0"/>
              <a:t>The few recommendations that has to be followed by the employer to the employees are:</a:t>
            </a:r>
          </a:p>
          <a:p>
            <a:pPr>
              <a:lnSpc>
                <a:spcPct val="200000"/>
              </a:lnSpc>
              <a:buFont typeface="Wingdings" pitchFamily="2" charset="2"/>
              <a:buChar char="v"/>
            </a:pPr>
            <a:r>
              <a:rPr dirty="0" sz="2000" lang="en-US" smtClean="0"/>
              <a:t> Orientation program</a:t>
            </a:r>
          </a:p>
          <a:p>
            <a:pPr>
              <a:lnSpc>
                <a:spcPct val="200000"/>
              </a:lnSpc>
              <a:buFont typeface="Wingdings" pitchFamily="2" charset="2"/>
              <a:buChar char="v"/>
            </a:pPr>
            <a:r>
              <a:rPr dirty="0" sz="2000" lang="en-US" smtClean="0"/>
              <a:t> Recognition and rewards system</a:t>
            </a:r>
          </a:p>
          <a:p>
            <a:pPr>
              <a:lnSpc>
                <a:spcPct val="200000"/>
              </a:lnSpc>
              <a:buFont typeface="Wingdings" pitchFamily="2" charset="2"/>
              <a:buChar char="v"/>
            </a:pPr>
            <a:r>
              <a:rPr dirty="0" sz="2000" lang="en-US" smtClean="0"/>
              <a:t> Communication and feedback</a:t>
            </a:r>
          </a:p>
          <a:p>
            <a:pPr>
              <a:lnSpc>
                <a:spcPct val="200000"/>
              </a:lnSpc>
              <a:buFont typeface="Wingdings" pitchFamily="2" charset="2"/>
              <a:buChar char="v"/>
            </a:pPr>
            <a:r>
              <a:rPr dirty="0" sz="2000" lang="en-US" smtClean="0"/>
              <a:t> Work-life balance</a:t>
            </a:r>
            <a:endParaRPr dirty="0" sz="200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7" name="TextBox 1"/>
          <p:cNvSpPr txBox="1"/>
          <p:nvPr/>
        </p:nvSpPr>
        <p:spPr>
          <a:xfrm>
            <a:off x="1981200" y="762000"/>
            <a:ext cx="5105400" cy="891540"/>
          </a:xfrm>
          <a:prstGeom prst="rect"/>
          <a:noFill/>
        </p:spPr>
        <p:txBody>
          <a:bodyPr rtlCol="0" wrap="square">
            <a:spAutoFit/>
          </a:bodyPr>
          <a:p>
            <a:r>
              <a:rPr lang="en-US" smtClean="0"/>
              <a:t>Code </a:t>
            </a:r>
            <a:r>
              <a:rPr lang="en-US" smtClean="0"/>
              <a:t>link</a:t>
            </a:r>
            <a:r>
              <a:rPr lang="en-US" smtClean="0"/>
              <a:t>:</a:t>
            </a:r>
            <a:r>
              <a:rPr lang="en-US" smtClean="0"/>
              <a:t> </a:t>
            </a:r>
            <a:r>
              <a:rPr lang="en-US" smtClean="0"/>
              <a:t>https://github.com/Captain-Dende/Company-s-Attrition-case/blob/main/Code%20File.ipynb</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5" name="Title 1"/>
          <p:cNvSpPr>
            <a:spLocks noGrp="1"/>
          </p:cNvSpPr>
          <p:nvPr>
            <p:ph type="title" idx="4294967295"/>
          </p:nvPr>
        </p:nvSpPr>
        <p:spPr>
          <a:xfrm>
            <a:off x="304800" y="152400"/>
            <a:ext cx="8534400" cy="758825"/>
          </a:xfrm>
        </p:spPr>
        <p:txBody>
          <a:bodyPr/>
          <a:p>
            <a:r>
              <a:rPr dirty="0" lang="en-US" smtClean="0"/>
              <a:t>PROBLEM STATEMENT</a:t>
            </a:r>
            <a:endParaRPr dirty="0" lang="en-US"/>
          </a:p>
        </p:txBody>
      </p:sp>
      <p:sp>
        <p:nvSpPr>
          <p:cNvPr id="1048616" name="TextBox 4"/>
          <p:cNvSpPr txBox="1"/>
          <p:nvPr/>
        </p:nvSpPr>
        <p:spPr>
          <a:xfrm>
            <a:off x="381000" y="944701"/>
            <a:ext cx="8382000" cy="3139440"/>
          </a:xfrm>
          <a:prstGeom prst="rect"/>
          <a:noFill/>
        </p:spPr>
        <p:txBody>
          <a:bodyPr rtlCol="0" wrap="square">
            <a:spAutoFit/>
          </a:bodyPr>
          <a:p>
            <a:pPr>
              <a:lnSpc>
                <a:spcPct val="200000"/>
              </a:lnSpc>
              <a:buFont typeface="Wingdings" pitchFamily="2" charset="2"/>
              <a:buChar char="v"/>
            </a:pPr>
            <a:r>
              <a:rPr dirty="0" sz="2000" lang="en-US" smtClean="0"/>
              <a:t> Employee Attribution is the gradual reduction  in numbers of staff that occurs as employees retire or resign and are not replaced. </a:t>
            </a:r>
          </a:p>
          <a:p>
            <a:pPr>
              <a:lnSpc>
                <a:spcPct val="200000"/>
              </a:lnSpc>
              <a:buFont typeface="Wingdings" pitchFamily="2" charset="2"/>
              <a:buChar char="v"/>
            </a:pPr>
            <a:r>
              <a:rPr dirty="0" sz="2000" lang="en-US" smtClean="0"/>
              <a:t> When companies do not offer advancement and development opportunities for capable and ambitious workers, they may end up losing talented employees and retaining poor performance.</a:t>
            </a:r>
            <a:endParaRPr dirty="0" sz="200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7" name="Title 1"/>
          <p:cNvSpPr txBox="1"/>
          <p:nvPr/>
        </p:nvSpPr>
        <p:spPr>
          <a:xfrm>
            <a:off x="304800" y="-76200"/>
            <a:ext cx="8534400" cy="758825"/>
          </a:xfrm>
          <a:prstGeom prst="rect"/>
        </p:spPr>
        <p:txBody>
          <a:bodyPr anchor="b" vert="horz">
            <a:normAutofit/>
          </a:bodyPr>
          <a:p>
            <a:pPr algn="ctr" defTabSz="914400" eaLnBrk="1" fontAlgn="auto" hangingPunct="1" indent="0" latinLnBrk="0" lvl="0" marL="0" marR="0" rtl="0">
              <a:lnSpc>
                <a:spcPct val="100000"/>
              </a:lnSpc>
              <a:spcBef>
                <a:spcPct val="0"/>
              </a:spcBef>
              <a:spcAft>
                <a:spcPts val="0"/>
              </a:spcAft>
              <a:buClrTx/>
              <a:buSzTx/>
              <a:buFontTx/>
              <a:buNone/>
            </a:pPr>
            <a:r>
              <a:rPr baseline="0" b="0" cap="none" dirty="0" sz="3300" i="0" kern="1200" kumimoji="0" lang="en-US" noProof="0" normalizeH="0" spc="0" strike="noStrike" u="none" smtClean="0">
                <a:ln>
                  <a:noFill/>
                </a:ln>
                <a:solidFill>
                  <a:schemeClr val="accent3">
                    <a:shade val="75000"/>
                  </a:schemeClr>
                </a:solidFill>
                <a:effectLst/>
                <a:uLnTx/>
                <a:uFillTx/>
                <a:latin typeface="+mj-lt"/>
                <a:ea typeface="+mj-ea"/>
                <a:cs typeface="+mj-cs"/>
              </a:rPr>
              <a:t>REVIEW</a:t>
            </a:r>
            <a:endParaRPr baseline="0" b="0" cap="none" dirty="0" sz="33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18" name="TextBox 2"/>
          <p:cNvSpPr txBox="1"/>
          <p:nvPr/>
        </p:nvSpPr>
        <p:spPr>
          <a:xfrm>
            <a:off x="304800" y="381000"/>
            <a:ext cx="8382000" cy="6187440"/>
          </a:xfrm>
          <a:prstGeom prst="rect"/>
          <a:noFill/>
        </p:spPr>
        <p:txBody>
          <a:bodyPr rtlCol="0" wrap="square">
            <a:spAutoFit/>
          </a:bodyPr>
          <a:p>
            <a:pPr>
              <a:lnSpc>
                <a:spcPct val="200000"/>
              </a:lnSpc>
              <a:buFont typeface="Wingdings" pitchFamily="2" charset="2"/>
              <a:buChar char="v"/>
            </a:pPr>
            <a:r>
              <a:rPr dirty="0" sz="2000" lang="en-US" smtClean="0"/>
              <a:t> Causes of employee attrition:</a:t>
            </a:r>
          </a:p>
          <a:p>
            <a:pPr lvl="1">
              <a:lnSpc>
                <a:spcPct val="200000"/>
              </a:lnSpc>
              <a:buFont typeface="Wingdings" pitchFamily="2" charset="2"/>
              <a:buChar char="v"/>
            </a:pPr>
            <a:r>
              <a:rPr dirty="0" sz="2000" lang="en-US" smtClean="0"/>
              <a:t> Employment engagement</a:t>
            </a:r>
          </a:p>
          <a:p>
            <a:pPr lvl="1">
              <a:lnSpc>
                <a:spcPct val="200000"/>
              </a:lnSpc>
              <a:buFont typeface="Wingdings" pitchFamily="2" charset="2"/>
              <a:buChar char="v"/>
            </a:pPr>
            <a:r>
              <a:rPr dirty="0" sz="2000" lang="en-US" smtClean="0"/>
              <a:t> High level of stress and lack of work-life balance</a:t>
            </a:r>
          </a:p>
          <a:p>
            <a:pPr lvl="1">
              <a:lnSpc>
                <a:spcPct val="200000"/>
              </a:lnSpc>
              <a:buFont typeface="Wingdings" pitchFamily="2" charset="2"/>
              <a:buChar char="v"/>
            </a:pPr>
            <a:r>
              <a:rPr dirty="0" sz="2000" lang="en-US" smtClean="0"/>
              <a:t> Promotion and progression.</a:t>
            </a:r>
          </a:p>
          <a:p>
            <a:pPr lvl="1">
              <a:lnSpc>
                <a:spcPct val="200000"/>
              </a:lnSpc>
              <a:buFont typeface="Wingdings" pitchFamily="2" charset="2"/>
              <a:buChar char="v"/>
            </a:pPr>
            <a:r>
              <a:rPr dirty="0" sz="2000" lang="en-US" smtClean="0"/>
              <a:t> Health and age problem, etc.</a:t>
            </a:r>
          </a:p>
          <a:p>
            <a:pPr>
              <a:lnSpc>
                <a:spcPct val="200000"/>
              </a:lnSpc>
              <a:buFont typeface="Wingdings" pitchFamily="2" charset="2"/>
              <a:buChar char="v"/>
            </a:pPr>
            <a:r>
              <a:rPr dirty="0" sz="2000" lang="en-US" smtClean="0"/>
              <a:t> Effects of employee attribution includes:</a:t>
            </a:r>
          </a:p>
          <a:p>
            <a:pPr lvl="1">
              <a:lnSpc>
                <a:spcPct val="200000"/>
              </a:lnSpc>
              <a:buFont typeface="Wingdings" pitchFamily="2" charset="2"/>
              <a:buChar char="v"/>
            </a:pPr>
            <a:r>
              <a:rPr dirty="0" sz="2000" lang="en-US" smtClean="0"/>
              <a:t> Low productivity</a:t>
            </a:r>
          </a:p>
          <a:p>
            <a:pPr lvl="1">
              <a:lnSpc>
                <a:spcPct val="200000"/>
              </a:lnSpc>
              <a:buFont typeface="Wingdings" pitchFamily="2" charset="2"/>
              <a:buChar char="v"/>
            </a:pPr>
            <a:r>
              <a:rPr dirty="0" sz="2000" lang="en-US" smtClean="0"/>
              <a:t> Loss of knowledge </a:t>
            </a:r>
          </a:p>
          <a:p>
            <a:pPr lvl="1">
              <a:lnSpc>
                <a:spcPct val="200000"/>
              </a:lnSpc>
              <a:buFont typeface="Wingdings" pitchFamily="2" charset="2"/>
              <a:buChar char="v"/>
            </a:pPr>
            <a:r>
              <a:rPr dirty="0" sz="2000" lang="en-US" smtClean="0"/>
              <a:t> Excess workload</a:t>
            </a:r>
          </a:p>
          <a:p>
            <a:pPr lvl="1">
              <a:lnSpc>
                <a:spcPct val="200000"/>
              </a:lnSpc>
              <a:buFont typeface="Wingdings" pitchFamily="2" charset="2"/>
              <a:buChar char="v"/>
            </a:pPr>
            <a:r>
              <a:rPr dirty="0" sz="2000" lang="en-US" smtClean="0"/>
              <a:t> Cost</a:t>
            </a:r>
            <a:endParaRPr dirty="0" sz="200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9" name="Title 1"/>
          <p:cNvSpPr>
            <a:spLocks noGrp="1"/>
          </p:cNvSpPr>
          <p:nvPr>
            <p:ph type="title" idx="4294967295"/>
          </p:nvPr>
        </p:nvSpPr>
        <p:spPr>
          <a:xfrm>
            <a:off x="381000" y="152400"/>
            <a:ext cx="8229600" cy="838200"/>
          </a:xfrm>
        </p:spPr>
        <p:txBody>
          <a:bodyPr>
            <a:normAutofit/>
          </a:bodyPr>
          <a:p>
            <a:r>
              <a:rPr dirty="0" lang="en-US" smtClean="0"/>
              <a:t>OBJECTIVE</a:t>
            </a:r>
            <a:endParaRPr b="1" dirty="0" lang="en-US">
              <a:latin typeface="Times New Roman" pitchFamily="18" charset="0"/>
              <a:cs typeface="Times New Roman" pitchFamily="18" charset="0"/>
            </a:endParaRPr>
          </a:p>
        </p:txBody>
      </p:sp>
      <p:sp>
        <p:nvSpPr>
          <p:cNvPr id="1048620" name="TextBox 3"/>
          <p:cNvSpPr txBox="1"/>
          <p:nvPr/>
        </p:nvSpPr>
        <p:spPr>
          <a:xfrm>
            <a:off x="381000" y="839212"/>
            <a:ext cx="8229600" cy="2936240"/>
          </a:xfrm>
          <a:prstGeom prst="rect"/>
          <a:noFill/>
        </p:spPr>
        <p:txBody>
          <a:bodyPr rtlCol="0" wrap="square">
            <a:spAutoFit/>
          </a:bodyPr>
          <a:p>
            <a:pPr>
              <a:lnSpc>
                <a:spcPct val="200000"/>
              </a:lnSpc>
            </a:pPr>
            <a:r>
              <a:rPr dirty="0" sz="2400" lang="en-US" smtClean="0">
                <a:latin typeface="Times New Roman" pitchFamily="18" charset="0"/>
                <a:cs typeface="Times New Roman" pitchFamily="18" charset="0"/>
              </a:rPr>
              <a:t>This project is about a company’s employee attrition case. So, my aim is to determine:</a:t>
            </a:r>
          </a:p>
          <a:p>
            <a:pPr>
              <a:lnSpc>
                <a:spcPct val="200000"/>
              </a:lnSpc>
              <a:buFont typeface="Wingdings" pitchFamily="2" charset="2"/>
              <a:buChar char="ü"/>
            </a:pPr>
            <a:r>
              <a:rPr dirty="0" sz="2400" lang="en-US" smtClean="0">
                <a:latin typeface="Times New Roman" pitchFamily="18" charset="0"/>
                <a:cs typeface="Times New Roman" pitchFamily="18" charset="0"/>
              </a:rPr>
              <a:t> Why employees are leaving the company?</a:t>
            </a:r>
          </a:p>
          <a:p>
            <a:pPr>
              <a:lnSpc>
                <a:spcPct val="200000"/>
              </a:lnSpc>
              <a:buFont typeface="Wingdings" pitchFamily="2" charset="2"/>
              <a:buChar char="ü"/>
            </a:pPr>
            <a:r>
              <a:rPr dirty="0" sz="2400" lang="en-US" smtClean="0">
                <a:latin typeface="Times New Roman" pitchFamily="18" charset="0"/>
                <a:cs typeface="Times New Roman" pitchFamily="18" charset="0"/>
              </a:rPr>
              <a:t> Which employees are prone to leave the company?</a:t>
            </a:r>
            <a:endParaRPr dirty="0" sz="240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1" name="Title 1"/>
          <p:cNvSpPr>
            <a:spLocks noGrp="1"/>
          </p:cNvSpPr>
          <p:nvPr>
            <p:ph type="title" idx="4294967295"/>
          </p:nvPr>
        </p:nvSpPr>
        <p:spPr>
          <a:xfrm>
            <a:off x="304800" y="0"/>
            <a:ext cx="8534400" cy="758825"/>
          </a:xfrm>
        </p:spPr>
        <p:txBody>
          <a:bodyPr/>
          <a:p>
            <a:r>
              <a:rPr dirty="0" lang="en-US" smtClean="0"/>
              <a:t>METHODOLOGY</a:t>
            </a:r>
            <a:endParaRPr dirty="0" lang="en-US"/>
          </a:p>
        </p:txBody>
      </p:sp>
      <p:sp>
        <p:nvSpPr>
          <p:cNvPr id="1048622" name="TextBox 4"/>
          <p:cNvSpPr txBox="1"/>
          <p:nvPr/>
        </p:nvSpPr>
        <p:spPr>
          <a:xfrm>
            <a:off x="228600" y="609600"/>
            <a:ext cx="8686800" cy="6822441"/>
          </a:xfrm>
          <a:prstGeom prst="rect"/>
          <a:noFill/>
        </p:spPr>
        <p:txBody>
          <a:bodyPr rtlCol="0" wrap="square">
            <a:spAutoFit/>
          </a:bodyPr>
          <a:p>
            <a:pPr>
              <a:lnSpc>
                <a:spcPct val="150000"/>
              </a:lnSpc>
              <a:buFont typeface="Wingdings" pitchFamily="2" charset="2"/>
              <a:buChar char="Ø"/>
            </a:pPr>
            <a:r>
              <a:rPr b="1" dirty="0" sz="2400" lang="en-US" smtClean="0">
                <a:latin typeface="Times New Roman" pitchFamily="18" charset="0"/>
                <a:cs typeface="Times New Roman" pitchFamily="18" charset="0"/>
              </a:rPr>
              <a:t>Data Insights</a:t>
            </a:r>
          </a:p>
          <a:p>
            <a:pPr>
              <a:lnSpc>
                <a:spcPct val="150000"/>
              </a:lnSpc>
            </a:pPr>
            <a:r>
              <a:rPr dirty="0" sz="2000" lang="en-US" smtClean="0">
                <a:latin typeface="Times New Roman" pitchFamily="18" charset="0"/>
                <a:cs typeface="Times New Roman" pitchFamily="18" charset="0"/>
              </a:rPr>
              <a:t>I was given two datasets; Existing Employees and Employees who have left. I created a column with the name – Left - in each of these data. The column has all it entries equal ‘Yes’ in the Existing Employees data, and all it entries equal ‘No’ in the Ex-Employees data. I combining these two data produce a universal dataset.</a:t>
            </a:r>
          </a:p>
          <a:p>
            <a:pPr>
              <a:lnSpc>
                <a:spcPct val="150000"/>
              </a:lnSpc>
            </a:pPr>
            <a:endParaRPr dirty="0" sz="1100" lang="en-US" smtClean="0">
              <a:latin typeface="Times New Roman" pitchFamily="18" charset="0"/>
              <a:cs typeface="Times New Roman" pitchFamily="18" charset="0"/>
            </a:endParaRPr>
          </a:p>
          <a:p>
            <a:pPr>
              <a:lnSpc>
                <a:spcPct val="150000"/>
              </a:lnSpc>
            </a:pPr>
            <a:r>
              <a:rPr dirty="0" sz="2000" lang="en-US" smtClean="0">
                <a:latin typeface="Times New Roman" pitchFamily="18" charset="0"/>
                <a:cs typeface="Times New Roman" pitchFamily="18" charset="0"/>
              </a:rPr>
              <a:t>The universal dataset has 14,999 samples with 11,428 samples of existing employees and 3,571 samples of employees who have left the company. The data has 11 attributes with the first attribute (Emp_ID) being a unique attribute given to each employee. So, it does not determine whether an employee leaves or stays in the company. The remaining 10 attributes are: satisfaction level, last evaluation, number project, average monthly hours, time spend company, Work accident, promotion last 5years, dept, salary, and left.</a:t>
            </a:r>
            <a:endParaRPr dirty="0" sz="2000" lang="en-US">
              <a:latin typeface="Times New Roman" pitchFamily="18" charset="0"/>
              <a:cs typeface="Times New Roman"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3" name="Title 1"/>
          <p:cNvSpPr txBox="1"/>
          <p:nvPr/>
        </p:nvSpPr>
        <p:spPr>
          <a:xfrm>
            <a:off x="457200" y="-304800"/>
            <a:ext cx="8534400" cy="758825"/>
          </a:xfrm>
          <a:prstGeom prst="rect"/>
        </p:spPr>
        <p:txBody>
          <a:bodyPr anchor="b" vert="horz">
            <a:normAutofit/>
          </a:bodyPr>
          <a:p>
            <a:pPr algn="r" defTabSz="914400" eaLnBrk="1" fontAlgn="auto" hangingPunct="1" indent="0" latinLnBrk="0" lvl="0" marL="0" marR="0" rtl="0">
              <a:lnSpc>
                <a:spcPct val="100000"/>
              </a:lnSpc>
              <a:spcBef>
                <a:spcPct val="0"/>
              </a:spcBef>
              <a:spcAft>
                <a:spcPts val="0"/>
              </a:spcAft>
              <a:buClrTx/>
              <a:buSzTx/>
              <a:buFontTx/>
              <a:buNone/>
            </a:pPr>
            <a:r>
              <a:rPr baseline="0" b="0" cap="none" dirty="0" sz="2000" i="0" kern="1200" kumimoji="0" lang="en-US" noProof="0" normalizeH="0" spc="0" strike="noStrike" u="none" smtClean="0">
                <a:ln>
                  <a:noFill/>
                </a:ln>
                <a:solidFill>
                  <a:schemeClr val="accent3">
                    <a:shade val="75000"/>
                  </a:schemeClr>
                </a:solidFill>
                <a:effectLst/>
                <a:uLnTx/>
                <a:uFillTx/>
                <a:latin typeface="+mj-lt"/>
                <a:ea typeface="+mj-ea"/>
                <a:cs typeface="+mj-cs"/>
              </a:rPr>
              <a:t>Methodology contd…</a:t>
            </a:r>
            <a:endParaRPr baseline="0" b="0" cap="none" dirty="0" sz="20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24" name="TextBox 2"/>
          <p:cNvSpPr txBox="1"/>
          <p:nvPr/>
        </p:nvSpPr>
        <p:spPr>
          <a:xfrm>
            <a:off x="152400" y="304800"/>
            <a:ext cx="8763000" cy="7863841"/>
          </a:xfrm>
          <a:prstGeom prst="rect"/>
          <a:noFill/>
        </p:spPr>
        <p:txBody>
          <a:bodyPr rtlCol="0" wrap="square">
            <a:spAutoFit/>
          </a:bodyPr>
          <a:p>
            <a:pPr>
              <a:lnSpc>
                <a:spcPct val="150000"/>
              </a:lnSpc>
              <a:buFont typeface="Wingdings" pitchFamily="2" charset="2"/>
              <a:buChar char="§"/>
            </a:pPr>
            <a:r>
              <a:rPr dirty="0" sz="2000" lang="en-US" smtClean="0">
                <a:latin typeface="Times New Roman" pitchFamily="18" charset="0"/>
                <a:cs typeface="Times New Roman" pitchFamily="18" charset="0"/>
              </a:rPr>
              <a:t> satisfaction level: level of interest of an employee in the job/work</a:t>
            </a:r>
          </a:p>
          <a:p>
            <a:pPr>
              <a:lnSpc>
                <a:spcPct val="150000"/>
              </a:lnSpc>
              <a:buFont typeface="Wingdings" pitchFamily="2" charset="2"/>
              <a:buChar char="§"/>
            </a:pPr>
            <a:r>
              <a:rPr dirty="0" sz="2000" lang="en-US" smtClean="0">
                <a:latin typeface="Times New Roman" pitchFamily="18" charset="0"/>
                <a:cs typeface="Times New Roman" pitchFamily="18" charset="0"/>
              </a:rPr>
              <a:t> last evaluation: performance of an employee evaluated by the probably employer</a:t>
            </a:r>
          </a:p>
          <a:p>
            <a:pPr>
              <a:lnSpc>
                <a:spcPct val="150000"/>
              </a:lnSpc>
              <a:buFont typeface="Wingdings" pitchFamily="2" charset="2"/>
              <a:buChar char="§"/>
            </a:pPr>
            <a:r>
              <a:rPr dirty="0" sz="2000" lang="en-US" smtClean="0">
                <a:latin typeface="Times New Roman" pitchFamily="18" charset="0"/>
                <a:cs typeface="Times New Roman" pitchFamily="18" charset="0"/>
              </a:rPr>
              <a:t> number project: number of projects/assignments assigned to an employee (engagement of an employee)</a:t>
            </a:r>
          </a:p>
          <a:p>
            <a:pPr>
              <a:lnSpc>
                <a:spcPct val="150000"/>
              </a:lnSpc>
              <a:buFont typeface="Wingdings" pitchFamily="2" charset="2"/>
              <a:buChar char="§"/>
            </a:pPr>
            <a:r>
              <a:rPr dirty="0" sz="2000" lang="en-US" smtClean="0">
                <a:latin typeface="Times New Roman" pitchFamily="18" charset="0"/>
                <a:cs typeface="Times New Roman" pitchFamily="18" charset="0"/>
              </a:rPr>
              <a:t> average monthly hours: average number of hours an employee uses to work in  a month</a:t>
            </a:r>
          </a:p>
          <a:p>
            <a:pPr>
              <a:lnSpc>
                <a:spcPct val="150000"/>
              </a:lnSpc>
              <a:buFont typeface="Wingdings" pitchFamily="2" charset="2"/>
              <a:buChar char="§"/>
            </a:pPr>
            <a:r>
              <a:rPr dirty="0" sz="2000" lang="en-US" smtClean="0">
                <a:latin typeface="Times New Roman" pitchFamily="18" charset="0"/>
                <a:cs typeface="Times New Roman" pitchFamily="18" charset="0"/>
              </a:rPr>
              <a:t> time spend company: the number of year an employee has spent with the company (experience years)</a:t>
            </a:r>
          </a:p>
          <a:p>
            <a:pPr>
              <a:lnSpc>
                <a:spcPct val="150000"/>
              </a:lnSpc>
              <a:buFont typeface="Wingdings" pitchFamily="2" charset="2"/>
              <a:buChar char="§"/>
            </a:pPr>
            <a:r>
              <a:rPr dirty="0" sz="2000" lang="en-US" smtClean="0">
                <a:latin typeface="Times New Roman" pitchFamily="18" charset="0"/>
                <a:cs typeface="Times New Roman" pitchFamily="18" charset="0"/>
              </a:rPr>
              <a:t> Work accident: whether an employee had work accident or not</a:t>
            </a:r>
          </a:p>
          <a:p>
            <a:pPr>
              <a:lnSpc>
                <a:spcPct val="150000"/>
              </a:lnSpc>
              <a:buFont typeface="Wingdings" pitchFamily="2" charset="2"/>
              <a:buChar char="§"/>
            </a:pPr>
            <a:r>
              <a:rPr dirty="0" sz="2000" lang="en-US" smtClean="0">
                <a:latin typeface="Times New Roman" pitchFamily="18" charset="0"/>
                <a:cs typeface="Times New Roman" pitchFamily="18" charset="0"/>
              </a:rPr>
              <a:t> promotion last 5years: whether an employee has had a promotion within the last 5 years or not</a:t>
            </a:r>
          </a:p>
          <a:p>
            <a:pPr>
              <a:lnSpc>
                <a:spcPct val="150000"/>
              </a:lnSpc>
              <a:buFont typeface="Wingdings" pitchFamily="2" charset="2"/>
              <a:buChar char="§"/>
            </a:pPr>
            <a:r>
              <a:rPr dirty="0" sz="2000" lang="en-US" smtClean="0">
                <a:latin typeface="Times New Roman" pitchFamily="18" charset="0"/>
                <a:cs typeface="Times New Roman" pitchFamily="18" charset="0"/>
              </a:rPr>
              <a:t> dept: this tells us the section or department where the employee is working.</a:t>
            </a:r>
          </a:p>
          <a:p>
            <a:pPr>
              <a:lnSpc>
                <a:spcPct val="150000"/>
              </a:lnSpc>
              <a:buFont typeface="Wingdings" pitchFamily="2" charset="2"/>
              <a:buChar char="§"/>
            </a:pPr>
            <a:r>
              <a:rPr dirty="0" sz="2000" lang="en-US" smtClean="0">
                <a:latin typeface="Times New Roman" pitchFamily="18" charset="0"/>
                <a:cs typeface="Times New Roman" pitchFamily="18" charset="0"/>
              </a:rPr>
              <a:t> salary: is the salary level of the employee, which is either low, medium or high.</a:t>
            </a:r>
          </a:p>
          <a:p>
            <a:pPr>
              <a:lnSpc>
                <a:spcPct val="150000"/>
              </a:lnSpc>
              <a:buFont typeface="Wingdings" pitchFamily="2" charset="2"/>
              <a:buChar char="§"/>
            </a:pPr>
            <a:r>
              <a:rPr dirty="0" sz="2000" lang="en-US" smtClean="0">
                <a:latin typeface="Times New Roman" pitchFamily="18" charset="0"/>
                <a:cs typeface="Times New Roman" pitchFamily="18" charset="0"/>
              </a:rPr>
              <a:t> left: whether the employee has left the company with Yes and No.</a:t>
            </a:r>
            <a:endParaRPr dirty="0" sz="2000" lang="en-US">
              <a:latin typeface="Times New Roman" pitchFamily="18" charset="0"/>
              <a:cs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5" name="Title 1"/>
          <p:cNvSpPr txBox="1"/>
          <p:nvPr/>
        </p:nvSpPr>
        <p:spPr>
          <a:xfrm>
            <a:off x="533400" y="-304800"/>
            <a:ext cx="8534400" cy="758825"/>
          </a:xfrm>
          <a:prstGeom prst="rect"/>
        </p:spPr>
        <p:txBody>
          <a:bodyPr anchor="b" vert="horz">
            <a:normAutofit/>
          </a:bodyPr>
          <a:p>
            <a:pPr algn="r" defTabSz="914400" eaLnBrk="1" fontAlgn="auto" hangingPunct="1" indent="0" latinLnBrk="0" lvl="0" marL="0" marR="0" rtl="0">
              <a:lnSpc>
                <a:spcPct val="100000"/>
              </a:lnSpc>
              <a:spcBef>
                <a:spcPct val="0"/>
              </a:spcBef>
              <a:spcAft>
                <a:spcPts val="0"/>
              </a:spcAft>
              <a:buClrTx/>
              <a:buSzTx/>
              <a:buFontTx/>
              <a:buNone/>
            </a:pPr>
            <a:r>
              <a:rPr baseline="0" b="0" cap="none" dirty="0" sz="2000" i="0" kern="1200" kumimoji="0" lang="en-US" noProof="0" normalizeH="0" spc="0" strike="noStrike" u="none" smtClean="0">
                <a:ln>
                  <a:noFill/>
                </a:ln>
                <a:solidFill>
                  <a:schemeClr val="accent3">
                    <a:shade val="75000"/>
                  </a:schemeClr>
                </a:solidFill>
                <a:effectLst/>
                <a:uLnTx/>
                <a:uFillTx/>
                <a:latin typeface="+mj-lt"/>
                <a:ea typeface="+mj-ea"/>
                <a:cs typeface="+mj-cs"/>
              </a:rPr>
              <a:t>Methodology contd…</a:t>
            </a:r>
            <a:endParaRPr baseline="0" b="0" cap="none" dirty="0" sz="20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26" name="TextBox 2"/>
          <p:cNvSpPr txBox="1"/>
          <p:nvPr/>
        </p:nvSpPr>
        <p:spPr>
          <a:xfrm>
            <a:off x="152400" y="304800"/>
            <a:ext cx="8839200" cy="1477328"/>
          </a:xfrm>
          <a:prstGeom prst="rect"/>
          <a:noFill/>
        </p:spPr>
        <p:txBody>
          <a:bodyPr rtlCol="0" wrap="square">
            <a:spAutoFit/>
          </a:bodyPr>
          <a:p>
            <a:pPr>
              <a:lnSpc>
                <a:spcPct val="150000"/>
              </a:lnSpc>
            </a:pPr>
            <a:r>
              <a:rPr dirty="0" sz="2000" lang="en-US" smtClean="0">
                <a:latin typeface="Times New Roman" pitchFamily="18" charset="0"/>
                <a:cs typeface="Times New Roman" pitchFamily="18" charset="0"/>
              </a:rPr>
              <a:t>By comparing the characteristic of the two given dataset with respect to their attributes, I was able to study the features of those employees that left the company to those who stayed.</a:t>
            </a:r>
            <a:endParaRPr dirty="0" sz="2000" lang="en-US">
              <a:latin typeface="Times New Roman" pitchFamily="18" charset="0"/>
              <a:cs typeface="Times New Roman" pitchFamily="18" charset="0"/>
            </a:endParaRPr>
          </a:p>
        </p:txBody>
      </p:sp>
      <p:graphicFrame>
        <p:nvGraphicFramePr>
          <p:cNvPr id="4194304" name="Table 3"/>
          <p:cNvGraphicFramePr>
            <a:graphicFrameLocks noGrp="1"/>
          </p:cNvGraphicFramePr>
          <p:nvPr/>
        </p:nvGraphicFramePr>
        <p:xfrm>
          <a:off x="270167" y="1970679"/>
          <a:ext cx="8645232" cy="2829921"/>
        </p:xfrm>
        <a:graphic>
          <a:graphicData uri="http://schemas.openxmlformats.org/drawingml/2006/table">
            <a:tbl>
              <a:tblPr firstRow="1" bandRow="1">
                <a:tableStyleId>{2D5ABB26-0587-4C30-8999-92F81FD0307C}</a:tableStyleId>
              </a:tblPr>
              <a:tblGrid>
                <a:gridCol w="758653"/>
                <a:gridCol w="1126654"/>
                <a:gridCol w="1126654"/>
                <a:gridCol w="1007914"/>
                <a:gridCol w="1245395"/>
                <a:gridCol w="1126654"/>
                <a:gridCol w="1126654"/>
                <a:gridCol w="1126654"/>
              </a:tblGrid>
              <a:tr h="1378679">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smtClean="0">
                          <a:latin typeface="Times New Roman" pitchFamily="18" charset="0"/>
                          <a:cs typeface="Times New Roman" pitchFamily="18" charset="0"/>
                        </a:rPr>
                        <a:t>Left</a:t>
                      </a:r>
                    </a:p>
                    <a:p>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Satisfaction</a:t>
                      </a:r>
                      <a:r>
                        <a:rPr baseline="0" dirty="0" sz="1400" lang="en-US" smtClean="0">
                          <a:latin typeface="Times New Roman" pitchFamily="18" charset="0"/>
                          <a:cs typeface="Times New Roman" pitchFamily="18" charset="0"/>
                        </a:rPr>
                        <a:t> </a:t>
                      </a:r>
                      <a:r>
                        <a:rPr dirty="0" sz="1400" lang="en-US" smtClean="0">
                          <a:latin typeface="Times New Roman" pitchFamily="18" charset="0"/>
                          <a:cs typeface="Times New Roman" pitchFamily="18" charset="0"/>
                        </a:rPr>
                        <a:t>level</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Last evaluation</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Number project</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Average monthly</a:t>
                      </a:r>
                      <a:r>
                        <a:rPr baseline="0" dirty="0" sz="1400" lang="en-US" smtClean="0">
                          <a:latin typeface="Times New Roman" pitchFamily="18" charset="0"/>
                          <a:cs typeface="Times New Roman" pitchFamily="18" charset="0"/>
                        </a:rPr>
                        <a:t> </a:t>
                      </a:r>
                      <a:r>
                        <a:rPr dirty="0" sz="1400" lang="en-US" smtClean="0">
                          <a:latin typeface="Times New Roman" pitchFamily="18" charset="0"/>
                          <a:cs typeface="Times New Roman" pitchFamily="18" charset="0"/>
                        </a:rPr>
                        <a:t>hours</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Time</a:t>
                      </a:r>
                      <a:r>
                        <a:rPr baseline="0" dirty="0" sz="1400" lang="en-US" smtClean="0">
                          <a:latin typeface="Times New Roman" pitchFamily="18" charset="0"/>
                          <a:cs typeface="Times New Roman" pitchFamily="18" charset="0"/>
                        </a:rPr>
                        <a:t> </a:t>
                      </a:r>
                      <a:r>
                        <a:rPr dirty="0" sz="1400" lang="en-US" smtClean="0">
                          <a:latin typeface="Times New Roman" pitchFamily="18" charset="0"/>
                          <a:cs typeface="Times New Roman" pitchFamily="18" charset="0"/>
                        </a:rPr>
                        <a:t>spend</a:t>
                      </a:r>
                      <a:r>
                        <a:rPr baseline="0" dirty="0" sz="1400" lang="en-US" smtClean="0">
                          <a:latin typeface="Times New Roman" pitchFamily="18" charset="0"/>
                          <a:cs typeface="Times New Roman" pitchFamily="18" charset="0"/>
                        </a:rPr>
                        <a:t> </a:t>
                      </a:r>
                      <a:r>
                        <a:rPr dirty="0" sz="1400" lang="en-US" smtClean="0">
                          <a:latin typeface="Times New Roman" pitchFamily="18" charset="0"/>
                          <a:cs typeface="Times New Roman" pitchFamily="18" charset="0"/>
                        </a:rPr>
                        <a:t>company</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Work</a:t>
                      </a:r>
                      <a:r>
                        <a:rPr baseline="0" dirty="0" sz="1400" lang="en-US" smtClean="0">
                          <a:latin typeface="Times New Roman" pitchFamily="18" charset="0"/>
                          <a:cs typeface="Times New Roman" pitchFamily="18" charset="0"/>
                        </a:rPr>
                        <a:t>  </a:t>
                      </a:r>
                      <a:r>
                        <a:rPr dirty="0" sz="1400" lang="en-US" smtClean="0">
                          <a:latin typeface="Times New Roman" pitchFamily="18" charset="0"/>
                          <a:cs typeface="Times New Roman" pitchFamily="18" charset="0"/>
                        </a:rPr>
                        <a:t>accident</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smtClean="0">
                          <a:latin typeface="Times New Roman" pitchFamily="18" charset="0"/>
                          <a:cs typeface="Times New Roman" pitchFamily="18" charset="0"/>
                        </a:rPr>
                        <a:t>Promotion</a:t>
                      </a:r>
                      <a:r>
                        <a:rPr baseline="0" sz="1400" lang="en-US" smtClean="0">
                          <a:latin typeface="Times New Roman" pitchFamily="18" charset="0"/>
                          <a:cs typeface="Times New Roman" pitchFamily="18" charset="0"/>
                        </a:rPr>
                        <a:t> </a:t>
                      </a:r>
                      <a:r>
                        <a:rPr sz="1400" lang="en-US" smtClean="0">
                          <a:latin typeface="Times New Roman" pitchFamily="18" charset="0"/>
                          <a:cs typeface="Times New Roman" pitchFamily="18" charset="0"/>
                        </a:rPr>
                        <a:t>last</a:t>
                      </a:r>
                      <a:r>
                        <a:rPr baseline="0" sz="1400" lang="en-US" smtClean="0">
                          <a:latin typeface="Times New Roman" pitchFamily="18" charset="0"/>
                          <a:cs typeface="Times New Roman" pitchFamily="18" charset="0"/>
                        </a:rPr>
                        <a:t> </a:t>
                      </a:r>
                      <a:r>
                        <a:rPr sz="1400" lang="en-US" smtClean="0">
                          <a:latin typeface="Times New Roman" pitchFamily="18" charset="0"/>
                          <a:cs typeface="Times New Roman" pitchFamily="18" charset="0"/>
                        </a:rPr>
                        <a:t>5years</a:t>
                      </a:r>
                      <a:endParaRPr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621">
                <a:tc>
                  <a:txBody>
                    <a:bodyPr/>
                    <a:p>
                      <a:r>
                        <a:rPr dirty="0" sz="1400" lang="en-US">
                          <a:latin typeface="Times New Roman" pitchFamily="18" charset="0"/>
                          <a:cs typeface="Times New Roman"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smtClean="0">
                          <a:latin typeface="Times New Roman" pitchFamily="18" charset="0"/>
                          <a:cs typeface="Times New Roman" pitchFamily="18" charset="0"/>
                        </a:rPr>
                        <a:t>0.666810</a:t>
                      </a:r>
                      <a:endParaRPr dirty="0" sz="1400" lang="en-US">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0.715473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3.786664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199.060203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3.380032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0.175009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0.026251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621">
                <a:tc>
                  <a:txBody>
                    <a:bodyPr/>
                    <a:p>
                      <a:r>
                        <a:rPr sz="1400" lang="en-US">
                          <a:latin typeface="Times New Roman" pitchFamily="18" charset="0"/>
                          <a:cs typeface="Times New Roman" pitchFamily="18"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a:latin typeface="Times New Roman" pitchFamily="18" charset="0"/>
                          <a:cs typeface="Times New Roman" pitchFamily="18" charset="0"/>
                        </a:rPr>
                        <a:t>0.440098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0.718113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3.855503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207.419210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3.876505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sz="1400" lang="en-US">
                          <a:latin typeface="Times New Roman" pitchFamily="18" charset="0"/>
                          <a:cs typeface="Times New Roman" pitchFamily="18" charset="0"/>
                        </a:rPr>
                        <a:t>0.047326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400" lang="en-US">
                          <a:latin typeface="Times New Roman" pitchFamily="18" charset="0"/>
                          <a:cs typeface="Times New Roman" pitchFamily="18" charset="0"/>
                        </a:rPr>
                        <a:t>0.005321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48627" name="TextBox 5"/>
          <p:cNvSpPr txBox="1"/>
          <p:nvPr/>
        </p:nvSpPr>
        <p:spPr>
          <a:xfrm>
            <a:off x="152400" y="4902608"/>
            <a:ext cx="8839200" cy="1463040"/>
          </a:xfrm>
          <a:prstGeom prst="rect"/>
          <a:noFill/>
        </p:spPr>
        <p:txBody>
          <a:bodyPr rtlCol="0" wrap="square">
            <a:spAutoFit/>
          </a:bodyPr>
          <a:p>
            <a:pPr>
              <a:lnSpc>
                <a:spcPct val="150000"/>
              </a:lnSpc>
            </a:pPr>
            <a:r>
              <a:rPr dirty="0" sz="2000" lang="en-US" smtClean="0">
                <a:latin typeface="Times New Roman" pitchFamily="18" charset="0"/>
                <a:cs typeface="Times New Roman" pitchFamily="18" charset="0"/>
              </a:rPr>
              <a:t>From the table, I observe that, the employees who left the company has low satisfaction level, low promotion, low salary and high working hours compared to the employees who are remained in the company.</a:t>
            </a:r>
            <a:endParaRPr dirty="0" sz="2000" lang="en-US">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2" name="Picture 3" descr="hist of left&amp;stay.png"/>
          <p:cNvPicPr>
            <a:picLocks noChangeAspect="1"/>
          </p:cNvPicPr>
          <p:nvPr/>
        </p:nvPicPr>
        <p:blipFill>
          <a:blip xmlns:r="http://schemas.openxmlformats.org/officeDocument/2006/relationships" r:embed="rId1"/>
          <a:stretch>
            <a:fillRect/>
          </a:stretch>
        </p:blipFill>
        <p:spPr>
          <a:xfrm>
            <a:off x="1905000" y="1143000"/>
            <a:ext cx="4876800" cy="4343400"/>
          </a:xfrm>
          <a:prstGeom prst="rect"/>
        </p:spPr>
      </p:pic>
      <p:sp>
        <p:nvSpPr>
          <p:cNvPr id="1048628" name="TextBox 1"/>
          <p:cNvSpPr txBox="1"/>
          <p:nvPr/>
        </p:nvSpPr>
        <p:spPr>
          <a:xfrm>
            <a:off x="304800" y="381000"/>
            <a:ext cx="8458200" cy="1539240"/>
          </a:xfrm>
          <a:prstGeom prst="rect"/>
          <a:noFill/>
        </p:spPr>
        <p:txBody>
          <a:bodyPr rtlCol="0" wrap="square">
            <a:spAutoFit/>
          </a:bodyPr>
          <a:p>
            <a:pPr>
              <a:lnSpc>
                <a:spcPct val="150000"/>
              </a:lnSpc>
              <a:buFont typeface="Wingdings" pitchFamily="2" charset="2"/>
              <a:buChar char="Ø"/>
            </a:pPr>
            <a:r>
              <a:rPr b="1" dirty="0" sz="2400" lang="en-US" smtClean="0">
                <a:latin typeface="Times New Roman" pitchFamily="18" charset="0"/>
                <a:cs typeface="Times New Roman" pitchFamily="18" charset="0"/>
              </a:rPr>
              <a:t>Data Visualization</a:t>
            </a:r>
          </a:p>
          <a:p>
            <a:pPr>
              <a:lnSpc>
                <a:spcPct val="150000"/>
              </a:lnSpc>
            </a:pPr>
            <a:r>
              <a:rPr dirty="0" sz="2000" lang="en-US" smtClean="0">
                <a:latin typeface="Times New Roman" pitchFamily="18" charset="0"/>
                <a:cs typeface="Times New Roman" pitchFamily="18" charset="0"/>
              </a:rPr>
              <a:t>The chart below compares the number of those that left the company to those that stayed.</a:t>
            </a:r>
            <a:endParaRPr dirty="0" sz="2000" lang="en-US">
              <a:latin typeface="Times New Roman" pitchFamily="18" charset="0"/>
              <a:cs typeface="Times New Roman" pitchFamily="18" charset="0"/>
            </a:endParaRPr>
          </a:p>
        </p:txBody>
      </p:sp>
      <p:sp>
        <p:nvSpPr>
          <p:cNvPr id="1048629" name="TextBox 4"/>
          <p:cNvSpPr txBox="1"/>
          <p:nvPr/>
        </p:nvSpPr>
        <p:spPr>
          <a:xfrm>
            <a:off x="304800" y="5678269"/>
            <a:ext cx="8534400" cy="646331"/>
          </a:xfrm>
          <a:prstGeom prst="rect"/>
          <a:noFill/>
        </p:spPr>
        <p:txBody>
          <a:bodyPr rtlCol="0" wrap="square">
            <a:spAutoFit/>
          </a:bodyPr>
          <a:p>
            <a:r>
              <a:rPr dirty="0" lang="en-US" smtClean="0">
                <a:latin typeface="Times New Roman" pitchFamily="18" charset="0"/>
                <a:cs typeface="Times New Roman" pitchFamily="18" charset="0"/>
              </a:rPr>
              <a:t>We can see that out of 14,999  employees, 3,571 had left and 11,428 stayed. That is, the number of employee left is 23.80% of the total employees.</a:t>
            </a:r>
            <a:endParaRPr dirty="0" lang="en-US">
              <a:latin typeface="Times New Roman" pitchFamily="18" charset="0"/>
              <a:cs typeface="Times New Roman" pitchFamily="18" charset="0"/>
            </a:endParaRPr>
          </a:p>
        </p:txBody>
      </p:sp>
      <p:sp>
        <p:nvSpPr>
          <p:cNvPr id="1048630" name="Title 1"/>
          <p:cNvSpPr txBox="1"/>
          <p:nvPr/>
        </p:nvSpPr>
        <p:spPr>
          <a:xfrm>
            <a:off x="533400" y="-301625"/>
            <a:ext cx="8534400" cy="758825"/>
          </a:xfrm>
          <a:prstGeom prst="rect"/>
        </p:spPr>
        <p:txBody>
          <a:bodyPr anchor="b" vert="horz">
            <a:normAutofit/>
          </a:bodyPr>
          <a:p>
            <a:pPr algn="r" defTabSz="914400" eaLnBrk="1" fontAlgn="auto" hangingPunct="1" indent="0" latinLnBrk="0" lvl="0" marL="0" marR="0" rtl="0">
              <a:lnSpc>
                <a:spcPct val="100000"/>
              </a:lnSpc>
              <a:spcBef>
                <a:spcPct val="0"/>
              </a:spcBef>
              <a:spcAft>
                <a:spcPts val="0"/>
              </a:spcAft>
              <a:buClrTx/>
              <a:buSzTx/>
              <a:buFontTx/>
              <a:buNone/>
            </a:pPr>
            <a:r>
              <a:rPr baseline="0" b="0" cap="none" dirty="0" sz="2000" i="0" kern="1200" kumimoji="0" lang="en-US" noProof="0" normalizeH="0" spc="0" strike="noStrike" u="none" smtClean="0">
                <a:ln>
                  <a:noFill/>
                </a:ln>
                <a:solidFill>
                  <a:schemeClr val="accent3">
                    <a:shade val="75000"/>
                  </a:schemeClr>
                </a:solidFill>
                <a:effectLst/>
                <a:uLnTx/>
                <a:uFillTx/>
                <a:latin typeface="+mj-lt"/>
                <a:ea typeface="+mj-ea"/>
                <a:cs typeface="+mj-cs"/>
              </a:rPr>
              <a:t>Methodology contd…</a:t>
            </a:r>
            <a:endParaRPr baseline="0" b="0" cap="none" dirty="0" sz="2000" i="0" kern="1200" kumimoji="0" lang="en-US" noProof="0" normalizeH="0" spc="0" strike="noStrike" u="none">
              <a:ln>
                <a:noFill/>
              </a:ln>
              <a:solidFill>
                <a:schemeClr val="accent3">
                  <a:shade val="75000"/>
                </a:schemeClr>
              </a:solidFill>
              <a:effectLst/>
              <a:uLnTx/>
              <a:uFillTx/>
              <a:latin typeface="+mj-lt"/>
              <a:ea typeface="+mj-ea"/>
              <a:cs typeface="+mj-cs"/>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1" name="Title 1"/>
          <p:cNvSpPr txBox="1"/>
          <p:nvPr/>
        </p:nvSpPr>
        <p:spPr>
          <a:xfrm>
            <a:off x="533400" y="-304800"/>
            <a:ext cx="8534400" cy="758825"/>
          </a:xfrm>
          <a:prstGeom prst="rect"/>
        </p:spPr>
        <p:txBody>
          <a:bodyPr anchor="b" vert="horz">
            <a:normAutofit/>
          </a:bodyPr>
          <a:p>
            <a:pPr algn="r" defTabSz="914400" eaLnBrk="1" fontAlgn="auto" hangingPunct="1" indent="0" latinLnBrk="0" lvl="0" marL="0" marR="0" rtl="0">
              <a:lnSpc>
                <a:spcPct val="100000"/>
              </a:lnSpc>
              <a:spcBef>
                <a:spcPct val="0"/>
              </a:spcBef>
              <a:spcAft>
                <a:spcPts val="0"/>
              </a:spcAft>
              <a:buClrTx/>
              <a:buSzTx/>
              <a:buFontTx/>
              <a:buNone/>
            </a:pPr>
            <a:r>
              <a:rPr baseline="0" b="0" cap="none" dirty="0" sz="2000" i="0" kern="1200" kumimoji="0" lang="en-US" noProof="0" normalizeH="0" spc="0" strike="noStrike" u="none" smtClean="0">
                <a:ln>
                  <a:noFill/>
                </a:ln>
                <a:solidFill>
                  <a:schemeClr val="accent3">
                    <a:shade val="75000"/>
                  </a:schemeClr>
                </a:solidFill>
                <a:effectLst/>
                <a:uLnTx/>
                <a:uFillTx/>
                <a:latin typeface="+mj-lt"/>
                <a:ea typeface="+mj-ea"/>
                <a:cs typeface="+mj-cs"/>
              </a:rPr>
              <a:t>Methodology contd…</a:t>
            </a:r>
            <a:endParaRPr baseline="0" b="0" cap="none" dirty="0" sz="2000" i="0" kern="1200" kumimoji="0" lang="en-US" noProof="0" normalizeH="0" spc="0" strike="noStrike" u="none">
              <a:ln>
                <a:noFill/>
              </a:ln>
              <a:solidFill>
                <a:schemeClr val="accent3">
                  <a:shade val="75000"/>
                </a:schemeClr>
              </a:solidFill>
              <a:effectLst/>
              <a:uLnTx/>
              <a:uFillTx/>
              <a:latin typeface="+mj-lt"/>
              <a:ea typeface="+mj-ea"/>
              <a:cs typeface="+mj-cs"/>
            </a:endParaRPr>
          </a:p>
        </p:txBody>
      </p:sp>
      <p:sp>
        <p:nvSpPr>
          <p:cNvPr id="1048632" name="TextBox 4"/>
          <p:cNvSpPr txBox="1"/>
          <p:nvPr/>
        </p:nvSpPr>
        <p:spPr>
          <a:xfrm>
            <a:off x="152400" y="304800"/>
            <a:ext cx="8839200" cy="1005839"/>
          </a:xfrm>
          <a:prstGeom prst="rect"/>
          <a:noFill/>
        </p:spPr>
        <p:txBody>
          <a:bodyPr rtlCol="0" wrap="square">
            <a:spAutoFit/>
          </a:bodyPr>
          <a:p>
            <a:pPr>
              <a:lnSpc>
                <a:spcPct val="150000"/>
              </a:lnSpc>
            </a:pPr>
            <a:r>
              <a:rPr dirty="0" sz="2000" lang="en-US" smtClean="0">
                <a:latin typeface="Times New Roman" pitchFamily="18" charset="0"/>
                <a:cs typeface="Times New Roman" pitchFamily="18" charset="0"/>
              </a:rPr>
              <a:t>The figures below show the visualization of each attribute with respect to the number of employee performing the attribute.</a:t>
            </a:r>
            <a:endParaRPr dirty="0" sz="2000" lang="en-US">
              <a:latin typeface="Times New Roman" pitchFamily="18" charset="0"/>
              <a:cs typeface="Times New Roman" pitchFamily="18" charset="0"/>
            </a:endParaRPr>
          </a:p>
        </p:txBody>
      </p:sp>
      <p:sp>
        <p:nvSpPr>
          <p:cNvPr id="1048633" name="TextBox 7"/>
          <p:cNvSpPr txBox="1"/>
          <p:nvPr/>
        </p:nvSpPr>
        <p:spPr>
          <a:xfrm>
            <a:off x="152405" y="4835337"/>
            <a:ext cx="8839200" cy="2834639"/>
          </a:xfrm>
          <a:prstGeom prst="rect"/>
          <a:noFill/>
        </p:spPr>
        <p:txBody>
          <a:bodyPr rtlCol="0" wrap="square">
            <a:spAutoFit/>
          </a:bodyPr>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the employees work on projects from 3-5.</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the employees experience is between 2-4 years. Also, there is a massive</a:t>
            </a:r>
          </a:p>
          <a:p>
            <a:pPr>
              <a:lnSpc>
                <a:spcPct val="150000"/>
              </a:lnSpc>
              <a:buSzPct val="105000"/>
            </a:pPr>
            <a:r>
              <a:rPr dirty="0" sz="2000" lang="en-US" smtClean="0">
                <a:latin typeface="Times New Roman" pitchFamily="18" charset="0"/>
                <a:cs typeface="Times New Roman" pitchFamily="18" charset="0"/>
              </a:rPr>
              <a:t>    difference between the employees who are 3 years experienced and 4 years.</a:t>
            </a:r>
          </a:p>
          <a:p>
            <a:pPr>
              <a:lnSpc>
                <a:spcPct val="150000"/>
              </a:lnSpc>
              <a:buSzPct val="105000"/>
              <a:buFont typeface="Wingdings" pitchFamily="2" charset="2"/>
              <a:buChar char="q"/>
            </a:pPr>
            <a:r>
              <a:rPr dirty="0" sz="2000" lang="en-US" smtClean="0">
                <a:latin typeface="Times New Roman" pitchFamily="18" charset="0"/>
                <a:cs typeface="Times New Roman" pitchFamily="18" charset="0"/>
              </a:rPr>
              <a:t> Most of employees did not have worked accident.</a:t>
            </a:r>
          </a:p>
        </p:txBody>
      </p:sp>
      <p:pic>
        <p:nvPicPr>
          <p:cNvPr id="2097153" name="Picture 11" descr="proj_spent_accident.png"/>
          <p:cNvPicPr>
            <a:picLocks noChangeAspect="1"/>
          </p:cNvPicPr>
          <p:nvPr/>
        </p:nvPicPr>
        <p:blipFill>
          <a:blip xmlns:r="http://schemas.openxmlformats.org/officeDocument/2006/relationships" r:embed="rId1"/>
          <a:stretch>
            <a:fillRect/>
          </a:stretch>
        </p:blipFill>
        <p:spPr>
          <a:xfrm>
            <a:off x="110840" y="1241382"/>
            <a:ext cx="8915400" cy="3516226"/>
          </a:xfrm>
          <a:prstGeom prst="rect"/>
        </p:spPr>
      </p:pic>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lastClr="000000" val="windowText"/>
      </a:dk1>
      <a:lt1>
        <a:sysClr lastClr="FFFFFF" val="window"/>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user</dc:creator>
  <cp:lastModifiedBy>user</cp:lastModifiedBy>
  <dcterms:created xsi:type="dcterms:W3CDTF">2020-06-16T08:50:40Z</dcterms:created>
  <dcterms:modified xsi:type="dcterms:W3CDTF">2020-10-06T01:01:12Z</dcterms:modified>
</cp:coreProperties>
</file>