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86" r:id="rId4"/>
    <p:sldId id="265" r:id="rId6"/>
    <p:sldId id="348" r:id="rId7"/>
    <p:sldId id="350" r:id="rId8"/>
    <p:sldId id="351" r:id="rId9"/>
    <p:sldId id="352" r:id="rId10"/>
    <p:sldId id="353" r:id="rId11"/>
    <p:sldId id="363" r:id="rId12"/>
    <p:sldId id="392" r:id="rId13"/>
    <p:sldId id="393" r:id="rId14"/>
    <p:sldId id="384" r:id="rId15"/>
    <p:sldId id="369" r:id="rId16"/>
    <p:sldId id="362" r:id="rId17"/>
    <p:sldId id="370" r:id="rId18"/>
    <p:sldId id="371" r:id="rId19"/>
    <p:sldId id="372" r:id="rId20"/>
    <p:sldId id="373" r:id="rId21"/>
    <p:sldId id="375" r:id="rId22"/>
    <p:sldId id="377" r:id="rId23"/>
    <p:sldId id="376" r:id="rId24"/>
    <p:sldId id="378" r:id="rId25"/>
    <p:sldId id="379" r:id="rId26"/>
    <p:sldId id="381" r:id="rId27"/>
    <p:sldId id="388" r:id="rId28"/>
    <p:sldId id="416" r:id="rId29"/>
    <p:sldId id="417" r:id="rId30"/>
    <p:sldId id="418" r:id="rId31"/>
    <p:sldId id="419" r:id="rId32"/>
    <p:sldId id="420" r:id="rId33"/>
    <p:sldId id="263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1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Matlab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语言基本使用</a:t>
          </a:r>
        </a:p>
      </dgm:t>
    </dgm:pt>
    <dgm:pt modelId="{B5DFE748-686E-4A08-944E-9D07F9FA6B48}" cxnId="{17C9D25A-BC5F-418E-9A4A-29DD9C57BD39}" type="parTrans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FD3AFE35-532F-4AE8-BAB4-DFA3B4B611F6}" cxnId="{17C9D25A-BC5F-418E-9A4A-29DD9C57BD39}" type="sibTrans">
      <dgm:prSet/>
      <dgm:spPr/>
      <dgm:t>
        <a:bodyPr rtlCol="0"/>
        <a:lstStyle/>
        <a:p>
          <a:pPr rtl="0"/>
          <a:endParaRPr lang="zh-CN" altLang="en-US" noProof="0" dirty="0"/>
        </a:p>
      </dgm:t>
    </dgm:pt>
    <dgm:pt modelId="{8767BCCA-329B-4FE1-9FE6-A4957D196FA3}">
      <dgm:prSet/>
      <dgm:spPr/>
      <dgm:t>
        <a:bodyPr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2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图像处理相关概念</a:t>
          </a:r>
        </a:p>
      </dgm:t>
    </dgm:pt>
    <dgm:pt modelId="{6737B69B-9B9E-4F90-A9E0-4298DB575853}" cxnId="{32389EF2-C16B-47F3-9E20-CDD913486C23}" type="parTrans">
      <dgm:prSet/>
      <dgm:spPr/>
      <dgm:t>
        <a:bodyPr/>
        <a:lstStyle/>
        <a:p>
          <a:endParaRPr lang="zh-CN" altLang="en-US"/>
        </a:p>
      </dgm:t>
    </dgm:pt>
    <dgm:pt modelId="{D9490950-4BDE-4336-84E9-49C1C671D5FE}" cxnId="{32389EF2-C16B-47F3-9E20-CDD913486C23}" type="sibTrans">
      <dgm:prSet/>
      <dgm:spPr/>
      <dgm:t>
        <a:bodyPr/>
        <a:lstStyle/>
        <a:p>
          <a:endParaRPr lang="zh-CN" altLang="en-US"/>
        </a:p>
      </dgm:t>
    </dgm:pt>
    <dgm:pt modelId="{56158D3D-850A-45E2-A274-4DF5E328D469}">
      <dgm:prSet/>
      <dgm:spPr/>
      <dgm:t>
        <a:bodyPr/>
        <a:lstStyle/>
        <a:p>
          <a:pPr rtl="0"/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3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Matlab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图像处理基本操作</a:t>
          </a:r>
        </a:p>
      </dgm:t>
    </dgm:pt>
    <dgm:pt modelId="{98534F7C-4544-4750-B7EB-FCA39988A721}" cxnId="{AEB627F9-12C3-4A50-A038-B75DA17DCB7F}" type="parTrans">
      <dgm:prSet/>
      <dgm:spPr/>
      <dgm:t>
        <a:bodyPr/>
        <a:lstStyle/>
        <a:p>
          <a:endParaRPr lang="zh-CN" altLang="en-US"/>
        </a:p>
      </dgm:t>
    </dgm:pt>
    <dgm:pt modelId="{FA474A69-1FEA-4183-A191-DFB1D6EF32FC}" cxnId="{AEB627F9-12C3-4A50-A038-B75DA17DCB7F}" type="sibTrans">
      <dgm:prSet/>
      <dgm:spPr/>
      <dgm:t>
        <a:bodyPr/>
        <a:lstStyle/>
        <a:p>
          <a:endParaRPr lang="zh-CN" altLang="en-US"/>
        </a:p>
      </dgm:t>
    </dgm:pt>
    <dgm:pt modelId="{7389E41D-D520-4B80-97B8-7150385519CB}">
      <dgm:prSet/>
      <dgm:spPr/>
      <dgm:t>
        <a:bodyPr/>
        <a:lstStyle/>
        <a:p>
          <a:r>
            <a:rPr lang="en-US" altLang="zh-CN" dirty="0"/>
            <a:t>4 </a:t>
          </a:r>
          <a:r>
            <a:rPr lang="en-US" altLang="zh-CN" dirty="0" err="1"/>
            <a:t>Matlab</a:t>
          </a:r>
          <a:r>
            <a:rPr lang="en-US" altLang="zh-CN" dirty="0"/>
            <a:t> </a:t>
          </a:r>
          <a:r>
            <a:rPr lang="zh-CN" altLang="en-US" dirty="0"/>
            <a:t>图像处理实验</a:t>
          </a:r>
          <a:r>
            <a:rPr lang="en-US" altLang="zh-CN" dirty="0"/>
            <a:t>——</a:t>
          </a:r>
          <a:r>
            <a:rPr lang="zh-CN" altLang="en-US" dirty="0"/>
            <a:t>手写字符识别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  <a:cs typeface="Tahoma" panose="020B0604030504040204" pitchFamily="34" charset="0"/>
          </a:endParaRPr>
        </a:p>
      </dgm:t>
    </dgm:pt>
    <dgm:pt modelId="{AC4CD3F9-F60D-4F55-9FC8-141DBB5B9CB4}" cxnId="{D41CBA62-945D-4D2B-BEB1-99F0D855E8F2}" type="parTrans">
      <dgm:prSet/>
      <dgm:spPr/>
      <dgm:t>
        <a:bodyPr/>
        <a:lstStyle/>
        <a:p>
          <a:endParaRPr lang="zh-CN" altLang="en-US"/>
        </a:p>
      </dgm:t>
    </dgm:pt>
    <dgm:pt modelId="{B3B2F0D3-6BD8-41B0-9DF6-FE05DB0F4EF8}" cxnId="{D41CBA62-945D-4D2B-BEB1-99F0D855E8F2}" type="sibTrans">
      <dgm:prSet/>
      <dgm:spPr/>
      <dgm:t>
        <a:bodyPr/>
        <a:lstStyle/>
        <a:p>
          <a:endParaRPr lang="zh-CN" alt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8FB39C72-6F61-427F-8F4B-B5F611391007}" type="pres">
      <dgm:prSet presAssocID="{8767BCCA-329B-4FE1-9FE6-A4957D196FA3}" presName="parentLin" presStyleCnt="0"/>
      <dgm:spPr/>
    </dgm:pt>
    <dgm:pt modelId="{26BB4EA1-EB04-498B-BF43-DEAB1DD82E87}" type="pres">
      <dgm:prSet presAssocID="{8767BCCA-329B-4FE1-9FE6-A4957D196FA3}" presName="parentLeftMargin" presStyleLbl="node1" presStyleIdx="0" presStyleCnt="4"/>
      <dgm:spPr/>
    </dgm:pt>
    <dgm:pt modelId="{E03A13A9-48B5-4F78-8C5E-4EA9EDF0915C}" type="pres">
      <dgm:prSet presAssocID="{8767BCCA-329B-4FE1-9FE6-A4957D196F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3F8CBC-9A62-4998-B564-90CE18485252}" type="pres">
      <dgm:prSet presAssocID="{8767BCCA-329B-4FE1-9FE6-A4957D196FA3}" presName="negativeSpace" presStyleCnt="0"/>
      <dgm:spPr/>
    </dgm:pt>
    <dgm:pt modelId="{AAC2B196-E833-4E5F-A983-44826CCA87E1}" type="pres">
      <dgm:prSet presAssocID="{8767BCCA-329B-4FE1-9FE6-A4957D196FA3}" presName="childText" presStyleLbl="conFgAcc1" presStyleIdx="1" presStyleCnt="4">
        <dgm:presLayoutVars>
          <dgm:bulletEnabled val="1"/>
        </dgm:presLayoutVars>
      </dgm:prSet>
      <dgm:spPr/>
    </dgm:pt>
    <dgm:pt modelId="{F45211AC-830B-48F8-B14E-E8FE8CF4F623}" type="pres">
      <dgm:prSet presAssocID="{D9490950-4BDE-4336-84E9-49C1C671D5FE}" presName="spaceBetweenRectangles" presStyleCnt="0"/>
      <dgm:spPr/>
    </dgm:pt>
    <dgm:pt modelId="{467F054F-EE87-4CAD-B67F-0D59CFAB8A69}" type="pres">
      <dgm:prSet presAssocID="{56158D3D-850A-45E2-A274-4DF5E328D469}" presName="parentLin" presStyleCnt="0"/>
      <dgm:spPr/>
    </dgm:pt>
    <dgm:pt modelId="{EE80B2DC-88F0-4130-A206-EFC22D0D344B}" type="pres">
      <dgm:prSet presAssocID="{56158D3D-850A-45E2-A274-4DF5E328D469}" presName="parentLeftMargin" presStyleLbl="node1" presStyleIdx="1" presStyleCnt="4"/>
      <dgm:spPr/>
    </dgm:pt>
    <dgm:pt modelId="{E37942B4-68B1-4560-9B21-2B6F2148F161}" type="pres">
      <dgm:prSet presAssocID="{56158D3D-850A-45E2-A274-4DF5E328D4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5883C9-0AD6-45D1-8BAF-FDA651CF0802}" type="pres">
      <dgm:prSet presAssocID="{56158D3D-850A-45E2-A274-4DF5E328D469}" presName="negativeSpace" presStyleCnt="0"/>
      <dgm:spPr/>
    </dgm:pt>
    <dgm:pt modelId="{B0BA2EE0-E157-44D3-81A5-97DA59ED5846}" type="pres">
      <dgm:prSet presAssocID="{56158D3D-850A-45E2-A274-4DF5E328D469}" presName="childText" presStyleLbl="conFgAcc1" presStyleIdx="2" presStyleCnt="4">
        <dgm:presLayoutVars>
          <dgm:bulletEnabled val="1"/>
        </dgm:presLayoutVars>
      </dgm:prSet>
      <dgm:spPr/>
    </dgm:pt>
    <dgm:pt modelId="{16EA3F1A-FC16-4481-A201-ECBAA4346CD4}" type="pres">
      <dgm:prSet presAssocID="{FA474A69-1FEA-4183-A191-DFB1D6EF32FC}" presName="spaceBetweenRectangles" presStyleCnt="0"/>
      <dgm:spPr/>
    </dgm:pt>
    <dgm:pt modelId="{630B1308-9DD8-4AA7-972F-6F6274C7FF09}" type="pres">
      <dgm:prSet presAssocID="{7389E41D-D520-4B80-97B8-7150385519CB}" presName="parentLin" presStyleCnt="0"/>
      <dgm:spPr/>
    </dgm:pt>
    <dgm:pt modelId="{14C792AA-BAF5-44F4-A8BA-6F062083E0FB}" type="pres">
      <dgm:prSet presAssocID="{7389E41D-D520-4B80-97B8-7150385519CB}" presName="parentLeftMargin" presStyleLbl="node1" presStyleIdx="2" presStyleCnt="4"/>
      <dgm:spPr/>
    </dgm:pt>
    <dgm:pt modelId="{88BB6106-5623-4EE7-BFEB-2886B3B76E96}" type="pres">
      <dgm:prSet presAssocID="{7389E41D-D520-4B80-97B8-7150385519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D76D1A3-4C1F-494D-83B1-008802934CD9}" type="pres">
      <dgm:prSet presAssocID="{7389E41D-D520-4B80-97B8-7150385519CB}" presName="negativeSpace" presStyleCnt="0"/>
      <dgm:spPr/>
    </dgm:pt>
    <dgm:pt modelId="{232B1D7B-5146-41F8-AF4E-D813502578FD}" type="pres">
      <dgm:prSet presAssocID="{7389E41D-D520-4B80-97B8-7150385519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#1"/>
    <dgm:cxn modelId="{C4F69C5D-D737-4452-A1D4-F8269C19497B}" type="presOf" srcId="{8767BCCA-329B-4FE1-9FE6-A4957D196FA3}" destId="{E03A13A9-48B5-4F78-8C5E-4EA9EDF0915C}" srcOrd="1" destOrd="0" presId="urn:microsoft.com/office/officeart/2005/8/layout/list1#1"/>
    <dgm:cxn modelId="{D41CBA62-945D-4D2B-BEB1-99F0D855E8F2}" srcId="{2A136A90-6B59-45AD-BBA1-85AFD032E8F8}" destId="{7389E41D-D520-4B80-97B8-7150385519CB}" srcOrd="3" destOrd="0" parTransId="{AC4CD3F9-F60D-4F55-9FC8-141DBB5B9CB4}" sibTransId="{B3B2F0D3-6BD8-41B0-9DF6-FE05DB0F4EF8}"/>
    <dgm:cxn modelId="{9892BD71-8617-49A8-8816-F7D394CBF0C9}" type="presOf" srcId="{7389E41D-D520-4B80-97B8-7150385519CB}" destId="{14C792AA-BAF5-44F4-A8BA-6F062083E0FB}" srcOrd="0" destOrd="0" presId="urn:microsoft.com/office/officeart/2005/8/layout/list1#1"/>
    <dgm:cxn modelId="{EBE5DA79-E191-4C69-A81A-97F2B6E95184}" type="presOf" srcId="{56158D3D-850A-45E2-A274-4DF5E328D469}" destId="{E37942B4-68B1-4560-9B21-2B6F2148F161}" srcOrd="1" destOrd="0" presId="urn:microsoft.com/office/officeart/2005/8/layout/list1#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#1"/>
    <dgm:cxn modelId="{DAB080D3-9720-409D-92F9-E4C628DAB5DB}" type="presOf" srcId="{620EFBB7-0769-4554-96E3-51B5B6698D5A}" destId="{428AD880-175D-49F1-A1F6-97F367C387BF}" srcOrd="0" destOrd="0" presId="urn:microsoft.com/office/officeart/2005/8/layout/list1#1"/>
    <dgm:cxn modelId="{4AA0DEE1-180F-46CF-8D7D-624E1ADA8FDD}" type="presOf" srcId="{8767BCCA-329B-4FE1-9FE6-A4957D196FA3}" destId="{26BB4EA1-EB04-498B-BF43-DEAB1DD82E87}" srcOrd="0" destOrd="0" presId="urn:microsoft.com/office/officeart/2005/8/layout/list1#1"/>
    <dgm:cxn modelId="{8B7BEBE8-FB07-4E89-9F7D-3CB9BB69AFBE}" type="presOf" srcId="{7389E41D-D520-4B80-97B8-7150385519CB}" destId="{88BB6106-5623-4EE7-BFEB-2886B3B76E96}" srcOrd="1" destOrd="0" presId="urn:microsoft.com/office/officeart/2005/8/layout/list1#1"/>
    <dgm:cxn modelId="{FEDC83F1-7DA6-4FC8-8714-FE18E579B485}" type="presOf" srcId="{56158D3D-850A-45E2-A274-4DF5E328D469}" destId="{EE80B2DC-88F0-4130-A206-EFC22D0D344B}" srcOrd="0" destOrd="0" presId="urn:microsoft.com/office/officeart/2005/8/layout/list1#1"/>
    <dgm:cxn modelId="{32389EF2-C16B-47F3-9E20-CDD913486C23}" srcId="{2A136A90-6B59-45AD-BBA1-85AFD032E8F8}" destId="{8767BCCA-329B-4FE1-9FE6-A4957D196FA3}" srcOrd="1" destOrd="0" parTransId="{6737B69B-9B9E-4F90-A9E0-4298DB575853}" sibTransId="{D9490950-4BDE-4336-84E9-49C1C671D5FE}"/>
    <dgm:cxn modelId="{AEB627F9-12C3-4A50-A038-B75DA17DCB7F}" srcId="{2A136A90-6B59-45AD-BBA1-85AFD032E8F8}" destId="{56158D3D-850A-45E2-A274-4DF5E328D469}" srcOrd="2" destOrd="0" parTransId="{98534F7C-4544-4750-B7EB-FCA39988A721}" sibTransId="{FA474A69-1FEA-4183-A191-DFB1D6EF32FC}"/>
    <dgm:cxn modelId="{35086FED-D703-4638-98BD-FE920FA5FBDD}" type="presParOf" srcId="{183A34DF-AA92-49E1-8191-0CF6AD17A6AA}" destId="{8F706C0E-1AB2-4161-86CE-4B3594B6EE51}" srcOrd="0" destOrd="0" presId="urn:microsoft.com/office/officeart/2005/8/layout/list1#1"/>
    <dgm:cxn modelId="{3FD846C1-1AA1-4813-BE57-63765B60AAC5}" type="presParOf" srcId="{8F706C0E-1AB2-4161-86CE-4B3594B6EE51}" destId="{428AD880-175D-49F1-A1F6-97F367C387BF}" srcOrd="0" destOrd="0" presId="urn:microsoft.com/office/officeart/2005/8/layout/list1#1"/>
    <dgm:cxn modelId="{5B04AB5B-9799-43BD-8D52-7AC40E55F47A}" type="presParOf" srcId="{8F706C0E-1AB2-4161-86CE-4B3594B6EE51}" destId="{A8B898EB-38C9-408E-9FE2-CB5C874FA50A}" srcOrd="1" destOrd="0" presId="urn:microsoft.com/office/officeart/2005/8/layout/list1#1"/>
    <dgm:cxn modelId="{5E58D9F8-1C6A-4C88-8692-866BDA2FB234}" type="presParOf" srcId="{183A34DF-AA92-49E1-8191-0CF6AD17A6AA}" destId="{010CCE66-3FB9-4F51-BDBC-33ABD28D8225}" srcOrd="1" destOrd="0" presId="urn:microsoft.com/office/officeart/2005/8/layout/list1#1"/>
    <dgm:cxn modelId="{5B5BD3E0-6AA5-405C-86F6-6189D7D1BBB2}" type="presParOf" srcId="{183A34DF-AA92-49E1-8191-0CF6AD17A6AA}" destId="{CD67A140-C3A5-43E4-BD28-3C31B61E6EA3}" srcOrd="2" destOrd="0" presId="urn:microsoft.com/office/officeart/2005/8/layout/list1#1"/>
    <dgm:cxn modelId="{88AA28E7-36CD-44A7-8ADB-4D1F8916FBC1}" type="presParOf" srcId="{183A34DF-AA92-49E1-8191-0CF6AD17A6AA}" destId="{B5CDED1F-8360-491C-9402-4F19E16BD667}" srcOrd="3" destOrd="0" presId="urn:microsoft.com/office/officeart/2005/8/layout/list1#1"/>
    <dgm:cxn modelId="{18994EF3-92F1-4E99-AA6B-EAA2DD8C9D05}" type="presParOf" srcId="{183A34DF-AA92-49E1-8191-0CF6AD17A6AA}" destId="{8FB39C72-6F61-427F-8F4B-B5F611391007}" srcOrd="4" destOrd="0" presId="urn:microsoft.com/office/officeart/2005/8/layout/list1#1"/>
    <dgm:cxn modelId="{AAA1F9AD-4DBE-405E-8827-E3130F0FA6D1}" type="presParOf" srcId="{8FB39C72-6F61-427F-8F4B-B5F611391007}" destId="{26BB4EA1-EB04-498B-BF43-DEAB1DD82E87}" srcOrd="0" destOrd="0" presId="urn:microsoft.com/office/officeart/2005/8/layout/list1#1"/>
    <dgm:cxn modelId="{643EE42A-128B-435B-9F6B-2E1E695EA72A}" type="presParOf" srcId="{8FB39C72-6F61-427F-8F4B-B5F611391007}" destId="{E03A13A9-48B5-4F78-8C5E-4EA9EDF0915C}" srcOrd="1" destOrd="0" presId="urn:microsoft.com/office/officeart/2005/8/layout/list1#1"/>
    <dgm:cxn modelId="{1867E385-15AB-41EC-8A8A-A4EA2640F046}" type="presParOf" srcId="{183A34DF-AA92-49E1-8191-0CF6AD17A6AA}" destId="{E53F8CBC-9A62-4998-B564-90CE18485252}" srcOrd="5" destOrd="0" presId="urn:microsoft.com/office/officeart/2005/8/layout/list1#1"/>
    <dgm:cxn modelId="{6C6E696B-F24B-48BF-AB0C-A52ADC0120EA}" type="presParOf" srcId="{183A34DF-AA92-49E1-8191-0CF6AD17A6AA}" destId="{AAC2B196-E833-4E5F-A983-44826CCA87E1}" srcOrd="6" destOrd="0" presId="urn:microsoft.com/office/officeart/2005/8/layout/list1#1"/>
    <dgm:cxn modelId="{A7F358D0-CB70-49BB-BFF9-613FD70F17E0}" type="presParOf" srcId="{183A34DF-AA92-49E1-8191-0CF6AD17A6AA}" destId="{F45211AC-830B-48F8-B14E-E8FE8CF4F623}" srcOrd="7" destOrd="0" presId="urn:microsoft.com/office/officeart/2005/8/layout/list1#1"/>
    <dgm:cxn modelId="{05E39388-4082-4371-B5E5-7107779B0849}" type="presParOf" srcId="{183A34DF-AA92-49E1-8191-0CF6AD17A6AA}" destId="{467F054F-EE87-4CAD-B67F-0D59CFAB8A69}" srcOrd="8" destOrd="0" presId="urn:microsoft.com/office/officeart/2005/8/layout/list1#1"/>
    <dgm:cxn modelId="{8C351E59-2E6D-4416-9EF7-500315F763B6}" type="presParOf" srcId="{467F054F-EE87-4CAD-B67F-0D59CFAB8A69}" destId="{EE80B2DC-88F0-4130-A206-EFC22D0D344B}" srcOrd="0" destOrd="0" presId="urn:microsoft.com/office/officeart/2005/8/layout/list1#1"/>
    <dgm:cxn modelId="{3E053C63-63D8-437F-968D-FA3413E050FF}" type="presParOf" srcId="{467F054F-EE87-4CAD-B67F-0D59CFAB8A69}" destId="{E37942B4-68B1-4560-9B21-2B6F2148F161}" srcOrd="1" destOrd="0" presId="urn:microsoft.com/office/officeart/2005/8/layout/list1#1"/>
    <dgm:cxn modelId="{E811FDD1-9FB4-4E10-BE69-1A6179E82B47}" type="presParOf" srcId="{183A34DF-AA92-49E1-8191-0CF6AD17A6AA}" destId="{6B5883C9-0AD6-45D1-8BAF-FDA651CF0802}" srcOrd="9" destOrd="0" presId="urn:microsoft.com/office/officeart/2005/8/layout/list1#1"/>
    <dgm:cxn modelId="{BC11C884-006C-4F77-8A73-6FCF92165050}" type="presParOf" srcId="{183A34DF-AA92-49E1-8191-0CF6AD17A6AA}" destId="{B0BA2EE0-E157-44D3-81A5-97DA59ED5846}" srcOrd="10" destOrd="0" presId="urn:microsoft.com/office/officeart/2005/8/layout/list1#1"/>
    <dgm:cxn modelId="{73BD21B0-B50A-465F-BB42-D4C5EEF2F9D8}" type="presParOf" srcId="{183A34DF-AA92-49E1-8191-0CF6AD17A6AA}" destId="{16EA3F1A-FC16-4481-A201-ECBAA4346CD4}" srcOrd="11" destOrd="0" presId="urn:microsoft.com/office/officeart/2005/8/layout/list1#1"/>
    <dgm:cxn modelId="{A7ACA495-0FD6-4C27-B305-2E135224D2AE}" type="presParOf" srcId="{183A34DF-AA92-49E1-8191-0CF6AD17A6AA}" destId="{630B1308-9DD8-4AA7-972F-6F6274C7FF09}" srcOrd="12" destOrd="0" presId="urn:microsoft.com/office/officeart/2005/8/layout/list1#1"/>
    <dgm:cxn modelId="{EE49555E-2170-43B7-BDBC-E56A867E01EE}" type="presParOf" srcId="{630B1308-9DD8-4AA7-972F-6F6274C7FF09}" destId="{14C792AA-BAF5-44F4-A8BA-6F062083E0FB}" srcOrd="0" destOrd="0" presId="urn:microsoft.com/office/officeart/2005/8/layout/list1#1"/>
    <dgm:cxn modelId="{1A7C2ED1-D06D-44DD-9721-A74FDBB2996D}" type="presParOf" srcId="{630B1308-9DD8-4AA7-972F-6F6274C7FF09}" destId="{88BB6106-5623-4EE7-BFEB-2886B3B76E96}" srcOrd="1" destOrd="0" presId="urn:microsoft.com/office/officeart/2005/8/layout/list1#1"/>
    <dgm:cxn modelId="{898DDD95-DC62-44AD-B405-425E0DEDC738}" type="presParOf" srcId="{183A34DF-AA92-49E1-8191-0CF6AD17A6AA}" destId="{5D76D1A3-4C1F-494D-83B1-008802934CD9}" srcOrd="13" destOrd="0" presId="urn:microsoft.com/office/officeart/2005/8/layout/list1#1"/>
    <dgm:cxn modelId="{8D93A13A-AEFE-4692-AC4C-89C234C55272}" type="presParOf" srcId="{183A34DF-AA92-49E1-8191-0CF6AD17A6AA}" destId="{232B1D7B-5146-41F8-AF4E-D813502578FD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10716" cy="4943379"/>
        <a:chOff x="0" y="0"/>
        <a:chExt cx="7210716" cy="4943379"/>
      </a:xfrm>
    </dsp:grpSpPr>
    <dsp:sp modelId="{CD67A140-C3A5-43E4-BD28-3C31B61E6EA3}">
      <dsp:nvSpPr>
        <dsp:cNvPr id="5" name="矩形 4"/>
        <dsp:cNvSpPr/>
      </dsp:nvSpPr>
      <dsp:spPr bwMode="white">
        <a:xfrm>
          <a:off x="0" y="1006489"/>
          <a:ext cx="7210716" cy="504000"/>
        </a:xfrm>
        <a:prstGeom prst="rect">
          <a:avLst/>
        </a:prstGeom>
        <a:ln>
          <a:solidFill>
            <a:schemeClr val="accent5">
              <a:lumMod val="50000"/>
            </a:schemeClr>
          </a:solidFill>
        </a:ln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9631" tIns="416559" rIns="55963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006489"/>
        <a:ext cx="7210716" cy="504000"/>
      </dsp:txXfrm>
    </dsp:sp>
    <dsp:sp modelId="{A8B898EB-38C9-408E-9FE2-CB5C874FA50A}">
      <dsp:nvSpPr>
        <dsp:cNvPr id="4" name="圆角矩形 3"/>
        <dsp:cNvSpPr/>
      </dsp:nvSpPr>
      <dsp:spPr bwMode="white">
        <a:xfrm>
          <a:off x="360536" y="711289"/>
          <a:ext cx="5047501" cy="590400"/>
        </a:xfrm>
        <a:prstGeom prst="round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0783" tIns="0" rIns="190783" bIns="0" rtlCol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1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Matlab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语言基本使用</a:t>
          </a:r>
        </a:p>
      </dsp:txBody>
      <dsp:txXfrm>
        <a:off x="360536" y="711289"/>
        <a:ext cx="5047501" cy="590400"/>
      </dsp:txXfrm>
    </dsp:sp>
    <dsp:sp modelId="{AAC2B196-E833-4E5F-A983-44826CCA87E1}">
      <dsp:nvSpPr>
        <dsp:cNvPr id="8" name="矩形 7"/>
        <dsp:cNvSpPr/>
      </dsp:nvSpPr>
      <dsp:spPr bwMode="white">
        <a:xfrm>
          <a:off x="0" y="1913689"/>
          <a:ext cx="7210716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9631" tIns="416559" rIns="55963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913689"/>
        <a:ext cx="7210716" cy="504000"/>
      </dsp:txXfrm>
    </dsp:sp>
    <dsp:sp modelId="{E03A13A9-48B5-4F78-8C5E-4EA9EDF0915C}">
      <dsp:nvSpPr>
        <dsp:cNvPr id="7" name="圆角矩形 6"/>
        <dsp:cNvSpPr/>
      </dsp:nvSpPr>
      <dsp:spPr bwMode="white">
        <a:xfrm>
          <a:off x="360536" y="1618489"/>
          <a:ext cx="5047501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0783" tIns="0" rIns="190783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2 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图像处理相关概念</a:t>
          </a:r>
        </a:p>
      </dsp:txBody>
      <dsp:txXfrm>
        <a:off x="360536" y="1618489"/>
        <a:ext cx="5047501" cy="590400"/>
      </dsp:txXfrm>
    </dsp:sp>
    <dsp:sp modelId="{B0BA2EE0-E157-44D3-81A5-97DA59ED5846}">
      <dsp:nvSpPr>
        <dsp:cNvPr id="11" name="矩形 10"/>
        <dsp:cNvSpPr/>
      </dsp:nvSpPr>
      <dsp:spPr bwMode="white">
        <a:xfrm>
          <a:off x="0" y="2820890"/>
          <a:ext cx="7210716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9631" tIns="416559" rIns="55963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820890"/>
        <a:ext cx="7210716" cy="504000"/>
      </dsp:txXfrm>
    </dsp:sp>
    <dsp:sp modelId="{E37942B4-68B1-4560-9B21-2B6F2148F161}">
      <dsp:nvSpPr>
        <dsp:cNvPr id="10" name="圆角矩形 9"/>
        <dsp:cNvSpPr/>
      </dsp:nvSpPr>
      <dsp:spPr bwMode="white">
        <a:xfrm>
          <a:off x="360536" y="2525689"/>
          <a:ext cx="5047501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0783" tIns="0" rIns="190783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3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Matlab</a:t>
          </a:r>
          <a:r>
            <a: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rPr>
            <a:t>图像处理基本操作</a:t>
          </a:r>
        </a:p>
      </dsp:txBody>
      <dsp:txXfrm>
        <a:off x="360536" y="2525689"/>
        <a:ext cx="5047501" cy="590400"/>
      </dsp:txXfrm>
    </dsp:sp>
    <dsp:sp modelId="{232B1D7B-5146-41F8-AF4E-D813502578FD}">
      <dsp:nvSpPr>
        <dsp:cNvPr id="14" name="矩形 13"/>
        <dsp:cNvSpPr/>
      </dsp:nvSpPr>
      <dsp:spPr bwMode="white">
        <a:xfrm>
          <a:off x="0" y="3728090"/>
          <a:ext cx="7210716" cy="504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59631" tIns="416559" rIns="559631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728090"/>
        <a:ext cx="7210716" cy="504000"/>
      </dsp:txXfrm>
    </dsp:sp>
    <dsp:sp modelId="{88BB6106-5623-4EE7-BFEB-2886B3B76E96}">
      <dsp:nvSpPr>
        <dsp:cNvPr id="13" name="圆角矩形 12"/>
        <dsp:cNvSpPr/>
      </dsp:nvSpPr>
      <dsp:spPr bwMode="white">
        <a:xfrm>
          <a:off x="360536" y="3432890"/>
          <a:ext cx="5047501" cy="5904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0783" tIns="0" rIns="190783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 </a:t>
          </a:r>
          <a:r>
            <a:rPr lang="en-US" altLang="zh-CN" dirty="0" err="1"/>
            <a:t>Matlab</a:t>
          </a:r>
          <a:r>
            <a:rPr lang="en-US" altLang="zh-CN" dirty="0"/>
            <a:t> </a:t>
          </a:r>
          <a:r>
            <a:rPr lang="zh-CN" altLang="en-US" dirty="0"/>
            <a:t>图像处理实验</a:t>
          </a:r>
          <a:r>
            <a:rPr lang="en-US" altLang="zh-CN" dirty="0"/>
            <a:t>——</a:t>
          </a:r>
          <a:r>
            <a:rPr lang="zh-CN" altLang="en-US" dirty="0"/>
            <a:t>手写字符识别</a:t>
          </a:r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  <a:cs typeface="Tahoma" panose="020B0604030504040204" pitchFamily="34" charset="0"/>
          </a:endParaRPr>
        </a:p>
      </dsp:txBody>
      <dsp:txXfrm>
        <a:off x="360536" y="3432890"/>
        <a:ext cx="5047501" cy="590400"/>
      </dsp:txXfrm>
    </dsp:sp>
    <dsp:sp modelId="{428AD880-175D-49F1-A1F6-97F367C387BF}">
      <dsp:nvSpPr>
        <dsp:cNvPr id="3" name="矩形 2" hidden="1"/>
        <dsp:cNvSpPr/>
      </dsp:nvSpPr>
      <dsp:spPr>
        <a:xfrm>
          <a:off x="0" y="711289"/>
          <a:ext cx="360536" cy="590400"/>
        </a:xfrm>
        <a:prstGeom prst="rect">
          <a:avLst/>
        </a:prstGeom>
      </dsp:spPr>
      <dsp:txXfrm>
        <a:off x="0" y="711289"/>
        <a:ext cx="360536" cy="590400"/>
      </dsp:txXfrm>
    </dsp:sp>
    <dsp:sp modelId="{26BB4EA1-EB04-498B-BF43-DEAB1DD82E87}">
      <dsp:nvSpPr>
        <dsp:cNvPr id="6" name="矩形 5" hidden="1"/>
        <dsp:cNvSpPr/>
      </dsp:nvSpPr>
      <dsp:spPr>
        <a:xfrm>
          <a:off x="0" y="1618489"/>
          <a:ext cx="360536" cy="590400"/>
        </a:xfrm>
        <a:prstGeom prst="rect">
          <a:avLst/>
        </a:prstGeom>
      </dsp:spPr>
      <dsp:txXfrm>
        <a:off x="0" y="1618489"/>
        <a:ext cx="360536" cy="590400"/>
      </dsp:txXfrm>
    </dsp:sp>
    <dsp:sp modelId="{EE80B2DC-88F0-4130-A206-EFC22D0D344B}">
      <dsp:nvSpPr>
        <dsp:cNvPr id="9" name="矩形 8" hidden="1"/>
        <dsp:cNvSpPr/>
      </dsp:nvSpPr>
      <dsp:spPr>
        <a:xfrm>
          <a:off x="0" y="2525689"/>
          <a:ext cx="360536" cy="590400"/>
        </a:xfrm>
        <a:prstGeom prst="rect">
          <a:avLst/>
        </a:prstGeom>
      </dsp:spPr>
      <dsp:txXfrm>
        <a:off x="0" y="2525689"/>
        <a:ext cx="360536" cy="590400"/>
      </dsp:txXfrm>
    </dsp:sp>
    <dsp:sp modelId="{14C792AA-BAF5-44F4-A8BA-6F062083E0FB}">
      <dsp:nvSpPr>
        <dsp:cNvPr id="12" name="矩形 11" hidden="1"/>
        <dsp:cNvSpPr/>
      </dsp:nvSpPr>
      <dsp:spPr>
        <a:xfrm>
          <a:off x="0" y="3432890"/>
          <a:ext cx="360536" cy="590400"/>
        </a:xfrm>
        <a:prstGeom prst="rect">
          <a:avLst/>
        </a:prstGeom>
      </dsp:spPr>
      <dsp:txXfrm>
        <a:off x="0" y="3432890"/>
        <a:ext cx="360536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2F0EF-2773-488C-B8FF-E807096C9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04A0E-FA7D-48BE-88CC-AED514B0BE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FF9E-0501-47D7-9115-D6862120E8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A438-0FEE-4FDC-85A4-C65AC20B64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E613-7EDC-48DD-8F74-F683773BF2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 descr="剪切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图形 10" descr="显微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0238" y="1331025"/>
            <a:ext cx="9609649" cy="2387600"/>
          </a:xfrm>
        </p:spPr>
        <p:txBody>
          <a:bodyPr rtlCol="0">
            <a:normAutofit fontScale="90000"/>
          </a:bodyPr>
          <a:lstStyle/>
          <a:p>
            <a:r>
              <a:rPr lang="zh-CN" altLang="en-US" sz="72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计算机图形图像技术实验</a:t>
            </a:r>
            <a:br>
              <a:rPr lang="en-US" altLang="zh-CN" sz="72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7200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：基础</a:t>
            </a:r>
            <a:r>
              <a:rPr lang="en-US" altLang="zh-CN" dirty="0" err="1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Matlab</a:t>
            </a:r>
            <a:r>
              <a:rPr lang="zh-CN" altLang="en-US" dirty="0">
                <a:solidFill>
                  <a:srgbClr val="FFC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</a:t>
            </a:r>
            <a:endParaRPr lang="zh-CN" altLang="en-US" sz="7200" dirty="0">
              <a:solidFill>
                <a:srgbClr val="FFC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4"/>
          <p:cNvCxnSpPr/>
          <p:nvPr/>
        </p:nvCxnSpPr>
        <p:spPr>
          <a:xfrm>
            <a:off x="3638550" y="3955454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 descr="烧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图形 8" descr="烧瓶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9456275" y="3646323"/>
            <a:ext cx="3005286" cy="3005286"/>
          </a:xfrm>
          <a:prstGeom prst="rect">
            <a:avLst/>
          </a:prstGeom>
        </p:spPr>
      </p:pic>
      <p:pic>
        <p:nvPicPr>
          <p:cNvPr id="13" name="图形 12" descr="试管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图形 18" descr="尺子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图形 20" descr="铅笔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图形 11" descr="显微镜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8607" flipH="1">
            <a:off x="-640526" y="1663257"/>
            <a:ext cx="2684499" cy="2684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05636" y="777297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3" name="矩形 12"/>
          <p:cNvSpPr/>
          <p:nvPr/>
        </p:nvSpPr>
        <p:spPr>
          <a:xfrm>
            <a:off x="675614" y="17115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图像的文件格式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1089" y="2174100"/>
            <a:ext cx="10576021" cy="52300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BMP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格式，是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windows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操作系统中的标准图像文件格式，能够存储黑白图像，灰度图像和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RGB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像等，占用空间通常很大。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GIF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(graphics interchange format)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，主要是为了通过网络传输图像而设计的。不支持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为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真彩色图像，最多只能存储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256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色的图像或灰度图像，图像比较小。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JPEG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格式，联合图像专家组，主要用于数字化图像的标准编码。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PNG(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轻便网络图形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格式，是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netscape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公司为因特网开发的网络图像格式。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TIF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格式，标签图像文件格式，是印刷业标注的图像格式，图像格式复杂，存储信息多。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）其他格式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05636" y="777297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675614" y="17115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读写图像文件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1089" y="2174100"/>
            <a:ext cx="10576021" cy="37834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imread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用于读入各种图像文件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=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imread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(‘e:\picture.jpg’);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将图像文件中的数据读入到矩阵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中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imwrite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用于写入图像文件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imwrite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’e:\picture1.png’, ’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png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’);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将矩阵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中的数据按照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png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格式写入文件中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imfinfo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用于读取图像文件的有关信息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imfinfo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(‘e:\picture.jpg’);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645946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图像类型判断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2108461"/>
            <a:ext cx="10091769" cy="24765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isbw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 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判断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是否为二值图像，若是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flag=1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，否则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 = 0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isgray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判断是否为灰度图像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isrgba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判断是否为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RGB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flag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isind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判断是否为索引图像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</a:t>
            </a:r>
            <a:r>
              <a:rPr lang="zh-CN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18b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版本的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中，该部分代码已经不可用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05636" y="777297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图像类型转换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21214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图像二值化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img1 = im2bw(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 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threshold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graythresh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使用最大类间方差法找到图片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的一个合适的阈值，                              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img2 = im2bw(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threshold);   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大于这个阈值的像素点设为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，小于设为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0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7515"/>
            <a:ext cx="4907815" cy="28388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063" y="4018735"/>
            <a:ext cx="1923747" cy="19813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213824" y="5943840"/>
            <a:ext cx="968418" cy="3370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picture.jpg</a:t>
            </a:r>
            <a:endParaRPr lang="zh-CN" altLang="zh-CN" sz="1200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图像类型转换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17059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图像灰度化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r=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(:,:,1);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提取红色分量，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分别是绿色、蓝色分量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r1=rgb2gray(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直接灰度化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11" y="3093071"/>
            <a:ext cx="4146977" cy="36611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图像显示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显示单张图像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a)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函数用于读入各种图像文件，如：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36" y="2806849"/>
            <a:ext cx="3353091" cy="356646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922645" y="2806849"/>
            <a:ext cx="5375910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b)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colorbar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函数用来显示图像的颜色条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08" y="3334893"/>
            <a:ext cx="2946437" cy="312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图像显示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25369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多福图像显示在同一张图上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figure();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一个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figure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一个画板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subplot(1,3,1),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), title(‘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原图’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一行三列  第一个格子放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subplot(1,3,2),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(img1);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subplot(1,3,3),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(img2);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07" y="3149141"/>
            <a:ext cx="3988252" cy="357233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6701" y="419304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）多福图像显示在多张图上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57960" y="4529736"/>
            <a:ext cx="6097904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figure()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多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(),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如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figure(1);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/figure(2)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；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01" y="51205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）显示图片大小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57960" y="5457260"/>
            <a:ext cx="6097904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disp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(size(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));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9376836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7.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图像间的代数运算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包括图像的加减乘除等，能够分析同一场景的多幅图像，实现图像的合成等。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654" y="2279675"/>
            <a:ext cx="5218074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图像加运算，可以将一幅图像叠加到另一幅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图像上，但是两幅图像大小和类型必须相同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imadd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(X, Y)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149" t="31551" b="18657"/>
          <a:stretch>
            <a:fillRect/>
          </a:stretch>
        </p:blipFill>
        <p:spPr>
          <a:xfrm>
            <a:off x="6548176" y="4051456"/>
            <a:ext cx="4666252" cy="21573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272265" y="2279675"/>
            <a:ext cx="5218074" cy="21214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若将图像的每个像素都加上一个常数，则可以提高图像亮度。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img1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imadd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50); subplot(121);    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subplot(122);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imshow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(img1); 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1" y="3681144"/>
            <a:ext cx="4955561" cy="1875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8749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7.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图像间的代数运算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25369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图像减运算，与加法类似，但是减法运算可能导致结果中有负数，系统将负数   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统一置为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，也就是黑色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 a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imsubtract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(X, Y)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）求图像相减的绝对值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=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imsbsdiff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(X, Y)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22" y="2918496"/>
            <a:ext cx="6736664" cy="25681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2279791" cy="8749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7.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图像间的代数运算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6701" y="1785000"/>
            <a:ext cx="10091769" cy="50299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）图像乘法算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=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immultiply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(X, Y)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对两幅图像对应像素点进行点乘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若乘以一个常数，将改变图像的亮度，常数值大于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，变亮；小于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，变暗。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immultiply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0.5);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）图像除运算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=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imdivide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(X, Y)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3" y="3175057"/>
            <a:ext cx="4978185" cy="2471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84" y="566105"/>
            <a:ext cx="8378529" cy="617094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 录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1" name="图 10"/>
          <p:cNvGraphicFramePr/>
          <p:nvPr/>
        </p:nvGraphicFramePr>
        <p:xfrm>
          <a:off x="1468886" y="138030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9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5F3A58-44E8-43FB-B75A-1B45BDB282F8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8207375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图像间的几何运算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通过一定的几何运算将图像进行平移、旋转、缩放、裁剪等操作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226" y="2263163"/>
            <a:ext cx="10091769" cy="25369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图像裁剪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 </a:t>
            </a:r>
            <a:r>
              <a:rPr lang="es-E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imcrop(img ,[x0,y0,x1-x0,y1-y0]);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）改变图像大小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imresize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[m n]);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将图像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大小调整为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	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imresize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a);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将图像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大小调整为原图的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倍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8207375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图像间的几何运算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070" y="1820756"/>
            <a:ext cx="10091769" cy="17059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）图像旋转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a)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=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imrotate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 60)	%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将图像逆时针旋转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度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	b) 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imrotate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(img,60,‘crop’); 	%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将图像逆时针旋转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度并裁剪图像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16" y="3548458"/>
            <a:ext cx="4590825" cy="23845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95" y="3532505"/>
            <a:ext cx="4503810" cy="24005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8207375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图像间的几何运算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070" y="1820756"/>
            <a:ext cx="10091769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）水平和上下翻转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img1=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fliplr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      %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左右反转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img2 =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flipud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             %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垂直反转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46" y="3274331"/>
            <a:ext cx="5637434" cy="21718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611226" y="1322485"/>
            <a:ext cx="8207375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图像间的几何运算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070" y="1820756"/>
            <a:ext cx="10426984" cy="12904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）平移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se = translate(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strel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(1), [30 30]);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将一个平面结构化元素分别向下和向右移动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个位置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img1 =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imdilate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img,se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);		%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利用膨胀函数平移图像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20" y="3268233"/>
            <a:ext cx="4576998" cy="25102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矩形 19"/>
          <p:cNvSpPr/>
          <p:nvPr/>
        </p:nvSpPr>
        <p:spPr>
          <a:xfrm>
            <a:off x="653174" y="1527219"/>
            <a:ext cx="10426984" cy="44759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任务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（一）挑选训练集测试集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（二）识别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MNIST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中的数字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（三）准确度计算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基本流程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选定模板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规整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对比识别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785" y="2240915"/>
            <a:ext cx="4248785" cy="3512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矩形 19"/>
          <p:cNvSpPr/>
          <p:nvPr/>
        </p:nvSpPr>
        <p:spPr>
          <a:xfrm>
            <a:off x="653174" y="1527219"/>
            <a:ext cx="10426984" cy="5769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数字识别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模板选定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任务：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挑选合适的数字作为模板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流程：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在对手写数字识别之前，我们需要选定并在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载入作为模板的数字图片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train_dataset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中选出几张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0-9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的数字图片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）利用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img=imread()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将选定的图片载入到工作区变量中，再利用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cell2mat()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函数将图片的数据格式从元胞变为基础数据格式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）使用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imwrite()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将转换数据格式后的模板图片存入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示例代码：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img = imread('./train_dataset/0/image9001.png')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                 img1 = imread('./train_dataset/0/image9002.png')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  <a:sym typeface="+mn-ea"/>
            </a:endParaRPr>
          </a:p>
          <a:p>
            <a:pPr marL="457200" lvl="1" indent="457200"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   img_model = {img0,img1}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                 image = cell2mat(img_model)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marL="457200" lvl="1" indent="457200"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imwrite(image,strcat(‘IMAGE/’,’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具体名称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’,’png’))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矩形 19"/>
          <p:cNvSpPr/>
          <p:nvPr/>
        </p:nvSpPr>
        <p:spPr>
          <a:xfrm>
            <a:off x="653174" y="1527219"/>
            <a:ext cx="10426984" cy="47999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2.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数字识别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图像规整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任务：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对待识别的图片的大小，数据类型进行统一化处理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流程：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对待测图片进行预处理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）对待测图片进行数据处理（参考上一步）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）将待测图片与模板图片大小统一（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imresize()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将待测图片灰度化（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 mat2gray()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4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）将待测图片二值化（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 imbinarize()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或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im2bw()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  <a:sym typeface="+mn-ea"/>
              </a:rPr>
              <a:t>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注意：待处理图片二值化后，根据其结果判断是否需要黑白反转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790" y="1751965"/>
            <a:ext cx="1409700" cy="1409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790" y="4077970"/>
            <a:ext cx="1381125" cy="1362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79790" y="3263265"/>
            <a:ext cx="1599565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不需要反转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616950" y="5648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需要反转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53174" y="1527219"/>
                <a:ext cx="10426984" cy="47929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3.</a:t>
                </a:r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数字识别</a:t>
                </a:r>
                <a:r>
                  <a:rPr lang="en-US" altLang="zh-CN" sz="2400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——</a:t>
                </a:r>
                <a:r>
                  <a:rPr lang="zh-CN" alt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对比识别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任务：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将待测图片与模板图片进行对比，得到识别结果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流程：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将待测图片与模板图片逐一比较，找到最佳的匹配结果</a:t>
                </a:r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方法：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差值法</a:t>
                </a:r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将二值化后的模板图片与待测图片作差，将最小的差值的模板作为最优匹配结果</a:t>
                </a:r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charset="0"/>
                          <a:ea typeface="Microsoft YaHei UI" panose="020B0503020204020204" pitchFamily="34" charset="-122"/>
                          <a:cs typeface="Cambria Math" panose="02040503050406030204" charset="0"/>
                        </a:rPr>
                        <m:t>𝐸𝑟𝑟𝑜𝑟</m:t>
                      </m:r>
                      <m:r>
                        <a:rPr lang="en-US" altLang="zh-CN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charset="0"/>
                          <a:ea typeface="Microsoft YaHei UI" panose="020B0503020204020204" pitchFamily="34" charset="-122"/>
                          <a:cs typeface="Cambria Math" panose="02040503050406030204" charset="0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ea typeface="Microsoft YaHei UI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ea typeface="Microsoft YaHei UI" panose="020B0503020204020204" pitchFamily="34" charset="-122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ea typeface="Microsoft YaHei UI" panose="020B0503020204020204" pitchFamily="34" charset="-122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ea typeface="Microsoft YaHei UI" panose="020B0503020204020204" pitchFamily="3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ea typeface="Microsoft YaHei UI" panose="020B0503020204020204" pitchFamily="34" charset="-122"/>
                              <a:cs typeface="Cambria Math" panose="02040503050406030204" charset="0"/>
                            </a:rPr>
                            <m:t>ℎ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ea typeface="Microsoft YaHei UI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ea typeface="Microsoft YaHei UI" panose="020B0503020204020204" pitchFamily="34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ea typeface="Microsoft YaHei UI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ea typeface="Microsoft YaHei UI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charset="0"/>
                                </a:rPr>
                                <m:t>𝑤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𝑖𝑚𝑔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)−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𝑚𝑜𝑑𝑒𝑙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))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在本次实验中，模板与待测图片均被处理为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28*28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矩阵</a:t>
                </a:r>
                <a:endParaRPr lang="zh-CN" altLang="en-US" sz="2400" b="1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ahoma" panose="020B0604030504040204" pitchFamily="34" charset="0"/>
                  </a:rPr>
                  <a:t>	</a:t>
                </a: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74" y="1527219"/>
                <a:ext cx="10426984" cy="4792980"/>
              </a:xfrm>
              <a:prstGeom prst="rect">
                <a:avLst/>
              </a:prstGeom>
              <a:blipFill rotWithShape="1">
                <a:blip r:embed="rId2"/>
                <a:stretch>
                  <a:fillRect l="-4" t="-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矩形 19"/>
          <p:cNvSpPr/>
          <p:nvPr/>
        </p:nvSpPr>
        <p:spPr>
          <a:xfrm>
            <a:off x="653174" y="1527219"/>
            <a:ext cx="10426984" cy="14763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3.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数字识别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对比识别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2110740"/>
            <a:ext cx="4161155" cy="3519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915" y="2053590"/>
            <a:ext cx="4064635" cy="3552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83180" y="5673725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模板矩阵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24445" y="5673725"/>
            <a:ext cx="117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待测矩阵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49169"/>
            <a:ext cx="8207375" cy="73723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图像处理实验</a:t>
            </a:r>
            <a:r>
              <a:rPr lang="en-US" altLang="zh-CN" sz="2800" dirty="0"/>
              <a:t>——</a:t>
            </a:r>
            <a:r>
              <a:rPr lang="zh-CN" altLang="en-US" sz="2800" dirty="0"/>
              <a:t>数字识别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矩形 19"/>
          <p:cNvSpPr/>
          <p:nvPr/>
        </p:nvSpPr>
        <p:spPr>
          <a:xfrm>
            <a:off x="653174" y="1527219"/>
            <a:ext cx="10426984" cy="41989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3.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数字识别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对比识别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根据上面的流程完成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r>
              <a:rPr lang="en-US" altLang="zh-CN" sz="2400" b="1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mnist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数据集的数字识别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对测试图片进行识别，并导出</a:t>
            </a:r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其准确率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	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464211" y="1484449"/>
            <a:ext cx="1356462" cy="4801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指令窗口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211" y="2011434"/>
            <a:ext cx="1049083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进入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之后，会看道到一</a:t>
            </a:r>
            <a:r>
              <a:rPr lang="zh-CN" altLang="zh-CN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个视窗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 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命令行窗口，它是键入指令的地方，</a:t>
            </a:r>
            <a:r>
              <a:rPr lang="zh-CN" altLang="zh-CN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也是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MATLAB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显示计算结果的地方。旁边还有当前文件夹、详细信息、工作区。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2927781" y="3023566"/>
            <a:ext cx="6336437" cy="35153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41788" y="6517042"/>
            <a:ext cx="1424685" cy="336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zh-CN" sz="1200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运行界面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1E0ABF-D45E-4BC1-BBED-E592501BA3E4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 descr="剪切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图形 10" descr="显微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322" y="1718566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8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8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" name="直接连接符​​(S) 4"/>
          <p:cNvCxnSpPr/>
          <p:nvPr/>
        </p:nvCxnSpPr>
        <p:spPr>
          <a:xfrm>
            <a:off x="3492999" y="4144698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 descr="烧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图形 8" descr="烧瓶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图形 12" descr="试管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图形 18" descr="尺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图形 20" descr="铅笔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3190" y="1458896"/>
            <a:ext cx="1356462" cy="4801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指令窗口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190" y="1893737"/>
            <a:ext cx="6469248" cy="21214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先从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的数学运算开始说明。就像计算器一样，数学式的计算直接了当。如果要算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1+2+3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及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1×10+2×20+3×30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这两个式子，那么在提示符号“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&gt;&gt;”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之后键入相应的算式，回车后，即可将计算的结果以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ans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显示。如果算式是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x=1+2+3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将计算的结果以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x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显示。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8" name="文本框 1005"/>
          <p:cNvSpPr txBox="1"/>
          <p:nvPr/>
        </p:nvSpPr>
        <p:spPr>
          <a:xfrm>
            <a:off x="766671" y="4015215"/>
            <a:ext cx="5651266" cy="2227041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1+2+3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ans =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1*10 + 2*20 + 3*30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ans =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140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x=1+2+3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x =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4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35016" y="2045604"/>
            <a:ext cx="4749939" cy="17059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如果在上述的例子结尾加上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“;”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（注意！所有的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符号都是半角英文字符），则计算结果不会显示在指令视窗上，要得知计算值只须键入该变数值即可。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文本框 1006"/>
          <p:cNvSpPr txBox="1"/>
          <p:nvPr/>
        </p:nvSpPr>
        <p:spPr>
          <a:xfrm>
            <a:off x="7536901" y="4279952"/>
            <a:ext cx="3747246" cy="1697566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 rtl="0">
              <a:defRPr lang="en-US"/>
            </a:defPPr>
            <a:lvl1pPr algn="just">
              <a:spcAft>
                <a:spcPts val="0"/>
              </a:spcAft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/>
              <a:t>&gt;&gt; x=1+2+3; </a:t>
            </a:r>
            <a:endParaRPr lang="zh-CN" altLang="en-US"/>
          </a:p>
          <a:p>
            <a:r>
              <a:rPr lang="en-US"/>
              <a:t>&gt;&gt;x</a:t>
            </a:r>
            <a:endParaRPr lang="zh-CN" altLang="en-US"/>
          </a:p>
          <a:p>
            <a:r>
              <a:rPr lang="en-US"/>
              <a:t>x = </a:t>
            </a:r>
            <a:endParaRPr lang="zh-CN" altLang="en-US"/>
          </a:p>
          <a:p>
            <a:r>
              <a:rPr lang="en-US"/>
              <a:t>6 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77849" y="2365688"/>
            <a:ext cx="4865351" cy="40942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93012C-1651-4282-8A13-0F65D51CFDA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78639" y="1311532"/>
            <a:ext cx="2048959" cy="4801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基本的算数运算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719" y="1733565"/>
            <a:ext cx="1059308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提供的基本算术运算有：加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(+)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、减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(-)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、乘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(*)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、除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(/)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、幂次方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(^)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，范例为：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5+3, 5-3, 5*3, 5/3, 5^3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，其他在计算常用的功能我们来看一个算式来说明。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7" name="文本框 1007"/>
          <p:cNvSpPr txBox="1"/>
          <p:nvPr/>
        </p:nvSpPr>
        <p:spPr>
          <a:xfrm>
            <a:off x="915199" y="3013785"/>
            <a:ext cx="5046345" cy="528320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r=2; </a:t>
            </a:r>
            <a:endParaRPr 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area=pi*r^2</a:t>
            </a:r>
            <a:endParaRPr 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4829" y="3539858"/>
            <a:ext cx="1338828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运行结果为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1" name="文本框 1008"/>
          <p:cNvSpPr txBox="1"/>
          <p:nvPr/>
        </p:nvSpPr>
        <p:spPr>
          <a:xfrm>
            <a:off x="915200" y="4069485"/>
            <a:ext cx="5046345" cy="528320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 rtl="0">
              <a:defRPr lang="en-US"/>
            </a:defPPr>
            <a:lvl1pPr>
              <a:spcAft>
                <a:spcPts val="0"/>
              </a:spcAft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/>
              <a:t>&gt;&gt; area = </a:t>
            </a:r>
            <a:endParaRPr lang="zh-CN" altLang="en-US"/>
          </a:p>
          <a:p>
            <a:r>
              <a:rPr lang="en-US"/>
              <a:t>12.5664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110" y="4550159"/>
            <a:ext cx="92275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我们也可以将上述指令打在同一行，以半角逗号（“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,”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）或是半角分号（“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;”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 分开，例如：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3" name="文本框 1009"/>
          <p:cNvSpPr txBox="1"/>
          <p:nvPr/>
        </p:nvSpPr>
        <p:spPr>
          <a:xfrm>
            <a:off x="915199" y="5066046"/>
            <a:ext cx="5046345" cy="306070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 rtl="0">
              <a:defRPr lang="en-US"/>
            </a:defPPr>
            <a:lvl1pPr>
              <a:spcAft>
                <a:spcPts val="0"/>
              </a:spcAft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/>
              <a:t>&gt;&gt; r=2, area=pi*r^2 </a:t>
            </a:r>
            <a:endParaRPr lang="zh-CN" altLang="en-US"/>
          </a:p>
        </p:txBody>
      </p:sp>
      <p:sp>
        <p:nvSpPr>
          <p:cNvPr id="34" name="文本框 1010"/>
          <p:cNvSpPr txBox="1"/>
          <p:nvPr/>
        </p:nvSpPr>
        <p:spPr>
          <a:xfrm>
            <a:off x="915199" y="5771469"/>
            <a:ext cx="5046345" cy="266700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 rtl="0">
              <a:defRPr lang="en-US"/>
            </a:defPPr>
            <a:lvl1pPr>
              <a:spcAft>
                <a:spcPts val="0"/>
              </a:spcAft>
              <a:defRPr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en-US"/>
              <a:t>&gt;&gt; r=2; area=pi*r^2;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5155" y="5310486"/>
            <a:ext cx="64633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或者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7912" y="6031114"/>
            <a:ext cx="7451079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如果一个指令过长可以在结尾加上“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”（代表此行指令与下一行连续）。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4E9A3C-8DBC-4FE0-B6DB-A3EBC7C08C8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8" name="矩形 17"/>
          <p:cNvSpPr/>
          <p:nvPr/>
        </p:nvSpPr>
        <p:spPr>
          <a:xfrm>
            <a:off x="760719" y="2525824"/>
            <a:ext cx="5198795" cy="464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例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：计算面积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Area =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，半径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 = 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。需要键入：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09" y="2652583"/>
            <a:ext cx="400050" cy="304800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64211" y="1532456"/>
            <a:ext cx="1356462" cy="4801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结果显示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1958166"/>
            <a:ext cx="11255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可以将计算结果以不同的精确度的数字格式显示。在指令视窗上的功能选单上的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Options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下选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Numerical Format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  或者直接在指令视窗键入以下的各个数字显示格式的指令，以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1.3333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值为例。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3" name="文本框 1011"/>
          <p:cNvSpPr txBox="1"/>
          <p:nvPr/>
        </p:nvSpPr>
        <p:spPr>
          <a:xfrm>
            <a:off x="3303973" y="2848345"/>
            <a:ext cx="5584055" cy="3913098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short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short e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1.3333e+000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short g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 </a:t>
            </a:r>
            <a:endParaRPr lang="zh-CN" sz="16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long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1.33333333333333 </a:t>
            </a:r>
            <a:endParaRPr lang="zh-CN" sz="16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long e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1.333333333333333e+000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long g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1.33333333333333 </a:t>
            </a:r>
            <a:endParaRPr lang="zh-CN" sz="16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bank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1.33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+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++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rat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4/3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format hex </a:t>
            </a:r>
            <a:b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2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3ff5555555555555</a:t>
            </a:r>
            <a:endParaRPr lang="zh-CN" sz="16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E2F947-090C-4D75-80E7-4CC0F4EC74DB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64211" y="1461394"/>
            <a:ext cx="3740704" cy="4642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4. MATLAB</a:t>
            </a:r>
            <a:r>
              <a:rPr lang="zh-CN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对使用变量名称的规定 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6087" y="1969766"/>
            <a:ext cx="1100697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）变量名称的英文大小写是有区别的（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apple, Apple,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AppLe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，三个变数不同）；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）变量的长度上限为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19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个字元；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）变量名的第一个字必须是一英文字，随后可以掺杂英文字、数字或是底线。 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下表列出了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MATLAB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所定义的特别变量及其意义：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574" y="3954920"/>
            <a:ext cx="5305799" cy="265767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613848-0210-4E8D-ADD1-721468D3D7E4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64210" y="1532456"/>
            <a:ext cx="2237425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5.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建立阵列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5351" y="1833280"/>
            <a:ext cx="11022338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建立一个矩阵或者阵列可采用如下操作：（“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%”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后面是注释文字）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18" name="文本框 1012"/>
          <p:cNvSpPr txBox="1"/>
          <p:nvPr/>
        </p:nvSpPr>
        <p:spPr>
          <a:xfrm>
            <a:off x="3146698" y="2331187"/>
            <a:ext cx="6148222" cy="1195705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x = [1 2 3]         % 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1x3 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阵列</a:t>
            </a:r>
            <a:r>
              <a:rPr lang="zh-CN" sz="1400">
                <a:solidFill>
                  <a:srgbClr val="000000"/>
                </a:solidFill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&gt;&gt; x = [1 2 3; 4 5 6]    % 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2x3 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矩阵，以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区隔各列的元素</a:t>
            </a:r>
            <a:r>
              <a:rPr lang="zh-CN" sz="1400">
                <a:solidFill>
                  <a:srgbClr val="000000"/>
                </a:solidFill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a=1:5,               % </a:t>
            </a:r>
            <a:r>
              <a:rPr lang="zh-C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这二种方式更直接</a:t>
            </a:r>
            <a:r>
              <a:rPr lang="zh-CN" sz="1400">
                <a:solidFill>
                  <a:srgbClr val="000000"/>
                </a:solidFill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1 2 3 4 5 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211" y="3510968"/>
            <a:ext cx="3416320" cy="4654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6.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察看当前工作间中有哪些变量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5351" y="3904104"/>
            <a:ext cx="11002388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可用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who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或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whos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来察看当前工作间中有哪些变量。例如：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2" name="文本框 1013"/>
          <p:cNvSpPr txBox="1"/>
          <p:nvPr/>
        </p:nvSpPr>
        <p:spPr>
          <a:xfrm>
            <a:off x="3146698" y="4364303"/>
            <a:ext cx="6148222" cy="2381885"/>
          </a:xfrm>
          <a:prstGeom prst="rect">
            <a:avLst/>
          </a:prstGeom>
          <a:solidFill>
            <a:schemeClr val="bg2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whos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Name Size Bytes Class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      4x4 128   double array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      3x5 120   double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      10x1 40   cell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      1x3 628   struct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      1x11 22   char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n      1x1 8   double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      1x5 10   char array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      1x14 28   char array   </a:t>
            </a:r>
            <a:b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Grand total is 93 elements using 984 bytes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CC5B65-F3C5-4CF5-8855-0F9398A59CB2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03225" y="682840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1 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语言的基本使用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 rot="16200000">
            <a:off x="5913440" y="-5913438"/>
            <a:ext cx="365124" cy="12192001"/>
            <a:chOff x="9055676" y="0"/>
            <a:chExt cx="3136324" cy="6858000"/>
          </a:xfrm>
        </p:grpSpPr>
        <p:sp>
          <p:nvSpPr>
            <p:cNvPr id="4" name="长方形 3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长方形 4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87" y="365125"/>
            <a:ext cx="2039413" cy="1364141"/>
          </a:xfrm>
          <a:prstGeom prst="rect">
            <a:avLst/>
          </a:prstGeom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05636" y="777297"/>
            <a:ext cx="8207375" cy="66338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 rtl="0">
              <a:defRPr lang="en-US"/>
            </a:defPPr>
            <a:lvl1pPr>
              <a:lnSpc>
                <a:spcPct val="150000"/>
              </a:lnSpc>
              <a:defRPr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2 </a:t>
            </a:r>
            <a:r>
              <a:rPr lang="en-US" altLang="zh-CN" sz="2800" dirty="0" err="1"/>
              <a:t>Matlab</a:t>
            </a:r>
            <a:r>
              <a:rPr lang="en-US" altLang="zh-CN" sz="2800" dirty="0"/>
              <a:t> </a:t>
            </a:r>
            <a:r>
              <a:rPr lang="zh-CN" altLang="en-US" sz="2800" dirty="0"/>
              <a:t>图像处理基本操作</a:t>
            </a:r>
            <a:endParaRPr lang="en-US" altLang="zh-CN" sz="28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86" y="5253399"/>
            <a:ext cx="1851214" cy="12087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531DA-E30D-4DAC-9C9F-756EC0A60F3A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6" name="矩形 15"/>
          <p:cNvSpPr/>
          <p:nvPr/>
        </p:nvSpPr>
        <p:spPr>
          <a:xfrm>
            <a:off x="675614" y="1711585"/>
            <a:ext cx="2279791" cy="4594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图像的分类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1089" y="2174100"/>
            <a:ext cx="10576021" cy="424513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）单色图像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(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二值图像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):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一般有黑色区域和白色区域组成，可以用一个比特表示一个像素，“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表示黑 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色，“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0”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表示白色。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）灰度图像。数字图像中各个像素所具有的明暗程度由灰度值所标识。一般用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8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个比特标识一个像素，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将白色的灰度值定义为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255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，黑色灰度值定义为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0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，由黑到白的明暗度均匀地划分为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256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个等级。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）彩色图像。常用的图像彩色模式有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RGB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模式、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CMYK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模式和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HIS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模式，一般我们只使用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RGB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模式。  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         R-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红色、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G-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绿色、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B-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蓝色。这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种色彩的不同比例搭配，就可以搭配成各种色彩。</a:t>
            </a: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accent5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EyNGJiYzUxODdlMWZhNjY1MWI5ZmJjM2NhODdkY2UifQ=="/>
  <p:tag name="KSO_WPP_MARK_KEY" val="7ec8b9d1-cd3d-4fd8-a86b-6a3fd6c1425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5982</Words>
  <Application>WPS 演示</Application>
  <PresentationFormat>宽屏</PresentationFormat>
  <Paragraphs>480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Microsoft YaHei UI</vt:lpstr>
      <vt:lpstr>Tahoma</vt:lpstr>
      <vt:lpstr>Times New Roman</vt:lpstr>
      <vt:lpstr>等线</vt:lpstr>
      <vt:lpstr>微软雅黑</vt:lpstr>
      <vt:lpstr>Arial Unicode MS</vt:lpstr>
      <vt:lpstr>等线 Light</vt:lpstr>
      <vt:lpstr>Cambria Math</vt:lpstr>
      <vt:lpstr>Office 主题​​</vt:lpstr>
      <vt:lpstr>1_Office 主题​​</vt:lpstr>
      <vt:lpstr>计算机图形图像技术实验 —实验1：基础Matlab语言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Xiaoli Guo</dc:creator>
  <cp:lastModifiedBy>龙羽</cp:lastModifiedBy>
  <cp:revision>36</cp:revision>
  <dcterms:created xsi:type="dcterms:W3CDTF">2023-02-12T06:01:00Z</dcterms:created>
  <dcterms:modified xsi:type="dcterms:W3CDTF">2023-02-24T00:03:13Z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AAF1429BE8C648A38D0C098C3C2F7BAD</vt:lpwstr>
  </property>
  <property fmtid="{D5CDD505-2E9C-101B-9397-08002B2CF9AE}" pid="3" name="KSOProductBuildVer">
    <vt:lpwstr>2052-11.1.0.13703</vt:lpwstr>
  </property>
</Properties>
</file>