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  <p:sldMasterId id="2147483666" r:id="rId4"/>
    <p:sldMasterId id="2147483675" r:id="rId5"/>
    <p:sldMasterId id="2147483684" r:id="rId6"/>
    <p:sldMasterId id="2147483693" r:id="rId7"/>
  </p:sldMasterIdLst>
  <p:notesMasterIdLst>
    <p:notesMasterId r:id="rId10"/>
  </p:notesMasterIdLst>
  <p:sldIdLst>
    <p:sldId id="256" r:id="rId8"/>
    <p:sldId id="278" r:id="rId9"/>
    <p:sldId id="289" r:id="rId11"/>
    <p:sldId id="286" r:id="rId12"/>
    <p:sldId id="287" r:id="rId13"/>
    <p:sldId id="288" r:id="rId14"/>
    <p:sldId id="291" r:id="rId15"/>
    <p:sldId id="26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56361499@qq.com" initials="6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FA6"/>
    <a:srgbClr val="07263B"/>
    <a:srgbClr val="0E4870"/>
    <a:srgbClr val="457DAE"/>
    <a:srgbClr val="006699"/>
    <a:srgbClr val="510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5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5E95-5374-479D-81D5-3D5E83359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如果要实现</a:t>
            </a:r>
            <a:r>
              <a:rPr lang="en-US" altLang="zh-CN" dirty="0"/>
              <a:t>SLAM,</a:t>
            </a:r>
            <a:r>
              <a:rPr lang="zh-CN" altLang="en-US" dirty="0"/>
              <a:t>也就是自动建图的话，有很多的方法，最简单的就是在地图上生成随机点，在地图配置文件中允许小车探索陌生的位置，就可以实现基础的</a:t>
            </a:r>
            <a:r>
              <a:rPr lang="en-US" altLang="zh-CN" dirty="0"/>
              <a:t>SLAM</a:t>
            </a:r>
            <a:r>
              <a:rPr lang="zh-CN" altLang="en-US"/>
              <a:t>自动建图了。这就是我的展示，谢谢大家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40E4-4FF7-47C2-B738-B8054CC11C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423016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182578" y="2303091"/>
            <a:ext cx="5826844" cy="803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356894" y="4738644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单击此处编辑姓名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6894" y="5514176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763806"/>
            <a:ext cx="12192000" cy="383472"/>
            <a:chOff x="0" y="521208"/>
            <a:chExt cx="12192000" cy="383472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21208"/>
              <a:ext cx="5040000" cy="383472"/>
              <a:chOff x="0" y="521208"/>
              <a:chExt cx="5040000" cy="3834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521208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868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152000" y="521208"/>
              <a:ext cx="5040000" cy="383472"/>
              <a:chOff x="7152000" y="832680"/>
              <a:chExt cx="5040000" cy="38347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152000" y="832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52000" y="1180152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348285" y="214667"/>
            <a:ext cx="1495430" cy="1516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734507" y="701962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734507" y="1853623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34507" y="3005284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734507" y="4156945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734507" y="5308607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实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990744" y="777666"/>
            <a:ext cx="6332434" cy="666573"/>
            <a:chOff x="4990744" y="777666"/>
            <a:chExt cx="6332434" cy="666573"/>
          </a:xfrm>
        </p:grpSpPr>
        <p:sp>
          <p:nvSpPr>
            <p:cNvPr id="2" name="菱形 1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990744" y="1928144"/>
            <a:ext cx="6332434" cy="666573"/>
            <a:chOff x="4990744" y="777666"/>
            <a:chExt cx="6332434" cy="666573"/>
          </a:xfrm>
        </p:grpSpPr>
        <p:sp>
          <p:nvSpPr>
            <p:cNvPr id="11" name="菱形 10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990744" y="3078622"/>
            <a:ext cx="6332434" cy="666573"/>
            <a:chOff x="4990744" y="777666"/>
            <a:chExt cx="6332434" cy="666573"/>
          </a:xfrm>
        </p:grpSpPr>
        <p:sp>
          <p:nvSpPr>
            <p:cNvPr id="14" name="菱形 13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990744" y="4229100"/>
            <a:ext cx="6332434" cy="666573"/>
            <a:chOff x="4990744" y="777666"/>
            <a:chExt cx="6332434" cy="666573"/>
          </a:xfrm>
        </p:grpSpPr>
        <p:sp>
          <p:nvSpPr>
            <p:cNvPr id="17" name="菱形 16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990744" y="5379578"/>
            <a:ext cx="6332434" cy="666573"/>
            <a:chOff x="4990744" y="777666"/>
            <a:chExt cx="6332434" cy="666573"/>
          </a:xfrm>
        </p:grpSpPr>
        <p:sp>
          <p:nvSpPr>
            <p:cNvPr id="20" name="菱形 19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意见反馈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04850" y="1054100"/>
            <a:ext cx="10329863" cy="476885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V="1">
            <a:off x="-19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823200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768145" y="63064"/>
            <a:ext cx="26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2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致    谢</a:t>
            </a:r>
            <a:endParaRPr lang="zh-CN" altLang="en-US" sz="4000" b="1" dirty="0">
              <a:solidFill>
                <a:srgbClr val="0726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505200" y="3124200"/>
            <a:ext cx="5181600" cy="0"/>
          </a:xfrm>
          <a:prstGeom prst="line">
            <a:avLst/>
          </a:prstGeom>
          <a:ln w="19050">
            <a:solidFill>
              <a:srgbClr val="072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2297" y="2304423"/>
            <a:ext cx="7187406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单击此处编辑致谢辞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412435" y="3365620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单击此处编辑致谢词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423016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182578" y="2303091"/>
            <a:ext cx="5826844" cy="803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356894" y="4738644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单击此处编辑姓名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6894" y="5514176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763806"/>
            <a:ext cx="12192000" cy="383472"/>
            <a:chOff x="0" y="521208"/>
            <a:chExt cx="12192000" cy="383472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21208"/>
              <a:ext cx="5040000" cy="383472"/>
              <a:chOff x="0" y="521208"/>
              <a:chExt cx="5040000" cy="3834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521208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868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152000" y="521208"/>
              <a:ext cx="5040000" cy="383472"/>
              <a:chOff x="7152000" y="832680"/>
              <a:chExt cx="5040000" cy="38347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152000" y="832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52000" y="1180152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348285" y="214667"/>
            <a:ext cx="1495430" cy="1516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734507" y="701962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734507" y="1853623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34507" y="3005284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734507" y="4156945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734507" y="5308607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734507" y="701962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734507" y="1853623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34507" y="3005284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734507" y="4156945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734507" y="5308607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实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990744" y="777666"/>
            <a:ext cx="6332434" cy="666573"/>
            <a:chOff x="4990744" y="777666"/>
            <a:chExt cx="6332434" cy="666573"/>
          </a:xfrm>
        </p:grpSpPr>
        <p:sp>
          <p:nvSpPr>
            <p:cNvPr id="2" name="菱形 1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990744" y="1928144"/>
            <a:ext cx="6332434" cy="666573"/>
            <a:chOff x="4990744" y="777666"/>
            <a:chExt cx="6332434" cy="666573"/>
          </a:xfrm>
        </p:grpSpPr>
        <p:sp>
          <p:nvSpPr>
            <p:cNvPr id="11" name="菱形 10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990744" y="3078622"/>
            <a:ext cx="6332434" cy="666573"/>
            <a:chOff x="4990744" y="777666"/>
            <a:chExt cx="6332434" cy="666573"/>
          </a:xfrm>
        </p:grpSpPr>
        <p:sp>
          <p:nvSpPr>
            <p:cNvPr id="14" name="菱形 13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990744" y="4229100"/>
            <a:ext cx="6332434" cy="666573"/>
            <a:chOff x="4990744" y="777666"/>
            <a:chExt cx="6332434" cy="666573"/>
          </a:xfrm>
        </p:grpSpPr>
        <p:sp>
          <p:nvSpPr>
            <p:cNvPr id="17" name="菱形 16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990744" y="5379578"/>
            <a:ext cx="6332434" cy="666573"/>
            <a:chOff x="4990744" y="777666"/>
            <a:chExt cx="6332434" cy="666573"/>
          </a:xfrm>
        </p:grpSpPr>
        <p:sp>
          <p:nvSpPr>
            <p:cNvPr id="20" name="菱形 19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意见反馈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04850" y="1054100"/>
            <a:ext cx="10329863" cy="476885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V="1">
            <a:off x="-19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823200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768145" y="63064"/>
            <a:ext cx="26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2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致    谢</a:t>
            </a:r>
            <a:endParaRPr lang="zh-CN" altLang="en-US" sz="4000" b="1" dirty="0">
              <a:solidFill>
                <a:srgbClr val="0726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505200" y="3124200"/>
            <a:ext cx="5181600" cy="0"/>
          </a:xfrm>
          <a:prstGeom prst="line">
            <a:avLst/>
          </a:prstGeom>
          <a:ln w="19050">
            <a:solidFill>
              <a:srgbClr val="072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2297" y="2304423"/>
            <a:ext cx="7187406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单击此处编辑致谢辞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412435" y="3365620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单击此处编辑致谢词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423016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182578" y="2303091"/>
            <a:ext cx="5826844" cy="803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356894" y="4738644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单击此处编辑姓名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6894" y="5514176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763806"/>
            <a:ext cx="12192000" cy="383472"/>
            <a:chOff x="0" y="521208"/>
            <a:chExt cx="12192000" cy="383472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21208"/>
              <a:ext cx="5040000" cy="383472"/>
              <a:chOff x="0" y="521208"/>
              <a:chExt cx="5040000" cy="3834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521208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868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152000" y="521208"/>
              <a:ext cx="5040000" cy="383472"/>
              <a:chOff x="7152000" y="832680"/>
              <a:chExt cx="5040000" cy="38347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152000" y="832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52000" y="1180152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348285" y="214667"/>
            <a:ext cx="1495430" cy="1516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734507" y="701962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734507" y="1853623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34507" y="3005284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734507" y="4156945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734507" y="5308607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实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990744" y="777666"/>
            <a:ext cx="6332434" cy="666573"/>
            <a:chOff x="4990744" y="777666"/>
            <a:chExt cx="6332434" cy="666573"/>
          </a:xfrm>
        </p:grpSpPr>
        <p:sp>
          <p:nvSpPr>
            <p:cNvPr id="2" name="菱形 1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990744" y="1928144"/>
            <a:ext cx="6332434" cy="666573"/>
            <a:chOff x="4990744" y="777666"/>
            <a:chExt cx="6332434" cy="666573"/>
          </a:xfrm>
        </p:grpSpPr>
        <p:sp>
          <p:nvSpPr>
            <p:cNvPr id="11" name="菱形 10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990744" y="3078622"/>
            <a:ext cx="6332434" cy="666573"/>
            <a:chOff x="4990744" y="777666"/>
            <a:chExt cx="6332434" cy="666573"/>
          </a:xfrm>
        </p:grpSpPr>
        <p:sp>
          <p:nvSpPr>
            <p:cNvPr id="14" name="菱形 13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990744" y="4229100"/>
            <a:ext cx="6332434" cy="666573"/>
            <a:chOff x="4990744" y="777666"/>
            <a:chExt cx="6332434" cy="666573"/>
          </a:xfrm>
        </p:grpSpPr>
        <p:sp>
          <p:nvSpPr>
            <p:cNvPr id="17" name="菱形 16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990744" y="5379578"/>
            <a:ext cx="6332434" cy="666573"/>
            <a:chOff x="4990744" y="777666"/>
            <a:chExt cx="6332434" cy="666573"/>
          </a:xfrm>
        </p:grpSpPr>
        <p:sp>
          <p:nvSpPr>
            <p:cNvPr id="20" name="菱形 19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意见反馈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04850" y="1054100"/>
            <a:ext cx="10329863" cy="476885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V="1">
            <a:off x="-19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823200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768145" y="63064"/>
            <a:ext cx="26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2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致    谢</a:t>
            </a:r>
            <a:endParaRPr lang="zh-CN" altLang="en-US" sz="4000" b="1" dirty="0">
              <a:solidFill>
                <a:srgbClr val="0726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505200" y="3124200"/>
            <a:ext cx="5181600" cy="0"/>
          </a:xfrm>
          <a:prstGeom prst="line">
            <a:avLst/>
          </a:prstGeom>
          <a:ln w="19050">
            <a:solidFill>
              <a:srgbClr val="072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2297" y="2304423"/>
            <a:ext cx="7187406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单击此处编辑致谢辞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412435" y="3365620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单击此处编辑致谢词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423016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182578" y="2303091"/>
            <a:ext cx="5826844" cy="803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356894" y="4738644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单击此处编辑姓名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6894" y="5514176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763806"/>
            <a:ext cx="12192000" cy="383472"/>
            <a:chOff x="0" y="521208"/>
            <a:chExt cx="12192000" cy="383472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21208"/>
              <a:ext cx="5040000" cy="383472"/>
              <a:chOff x="0" y="521208"/>
              <a:chExt cx="5040000" cy="3834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521208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868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152000" y="521208"/>
              <a:ext cx="5040000" cy="383472"/>
              <a:chOff x="7152000" y="832680"/>
              <a:chExt cx="5040000" cy="38347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152000" y="832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52000" y="1180152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348285" y="214667"/>
            <a:ext cx="1495430" cy="1516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734507" y="701962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734507" y="1853623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34507" y="3005284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734507" y="4156945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734507" y="5308607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实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990744" y="777666"/>
            <a:ext cx="6332434" cy="666573"/>
            <a:chOff x="4990744" y="777666"/>
            <a:chExt cx="6332434" cy="666573"/>
          </a:xfrm>
        </p:grpSpPr>
        <p:sp>
          <p:nvSpPr>
            <p:cNvPr id="2" name="菱形 1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990744" y="1928144"/>
            <a:ext cx="6332434" cy="666573"/>
            <a:chOff x="4990744" y="777666"/>
            <a:chExt cx="6332434" cy="666573"/>
          </a:xfrm>
        </p:grpSpPr>
        <p:sp>
          <p:nvSpPr>
            <p:cNvPr id="11" name="菱形 10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990744" y="3078622"/>
            <a:ext cx="6332434" cy="666573"/>
            <a:chOff x="4990744" y="777666"/>
            <a:chExt cx="6332434" cy="666573"/>
          </a:xfrm>
        </p:grpSpPr>
        <p:sp>
          <p:nvSpPr>
            <p:cNvPr id="14" name="菱形 13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990744" y="4229100"/>
            <a:ext cx="6332434" cy="666573"/>
            <a:chOff x="4990744" y="777666"/>
            <a:chExt cx="6332434" cy="666573"/>
          </a:xfrm>
        </p:grpSpPr>
        <p:sp>
          <p:nvSpPr>
            <p:cNvPr id="17" name="菱形 16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990744" y="5379578"/>
            <a:ext cx="6332434" cy="666573"/>
            <a:chOff x="4990744" y="777666"/>
            <a:chExt cx="6332434" cy="666573"/>
          </a:xfrm>
        </p:grpSpPr>
        <p:sp>
          <p:nvSpPr>
            <p:cNvPr id="20" name="菱形 19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意见反馈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04850" y="1054100"/>
            <a:ext cx="10329863" cy="476885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V="1">
            <a:off x="-19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823200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768145" y="63064"/>
            <a:ext cx="26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2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致    谢</a:t>
            </a:r>
            <a:endParaRPr lang="zh-CN" altLang="en-US" sz="4000" b="1" dirty="0">
              <a:solidFill>
                <a:srgbClr val="0726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505200" y="3124200"/>
            <a:ext cx="5181600" cy="0"/>
          </a:xfrm>
          <a:prstGeom prst="line">
            <a:avLst/>
          </a:prstGeom>
          <a:ln w="19050">
            <a:solidFill>
              <a:srgbClr val="072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2297" y="2304423"/>
            <a:ext cx="7187406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单击此处编辑致谢辞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412435" y="3365620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单击此处编辑致谢词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423016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182578" y="2303091"/>
            <a:ext cx="5826844" cy="803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356894" y="4738644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单击此处编辑姓名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6894" y="5514176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763806"/>
            <a:ext cx="12192000" cy="383472"/>
            <a:chOff x="0" y="521208"/>
            <a:chExt cx="12192000" cy="383472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21208"/>
              <a:ext cx="5040000" cy="383472"/>
              <a:chOff x="0" y="521208"/>
              <a:chExt cx="5040000" cy="3834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521208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868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152000" y="521208"/>
              <a:ext cx="5040000" cy="383472"/>
              <a:chOff x="7152000" y="832680"/>
              <a:chExt cx="5040000" cy="38347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152000" y="832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52000" y="1180152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348285" y="214667"/>
            <a:ext cx="1495430" cy="1516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734507" y="701962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734507" y="1853623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34507" y="3005284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734507" y="4156945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734507" y="5308607"/>
            <a:ext cx="8457489" cy="813404"/>
          </a:xfrm>
          <a:prstGeom prst="rect">
            <a:avLst/>
          </a:prstGeom>
          <a:gradFill flip="none" rotWithShape="1">
            <a:gsLst>
              <a:gs pos="0">
                <a:srgbClr val="0E4870">
                  <a:alpha val="41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990744" y="811849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菱形 8"/>
          <p:cNvSpPr/>
          <p:nvPr userDrawn="1"/>
        </p:nvSpPr>
        <p:spPr>
          <a:xfrm>
            <a:off x="4990744" y="1962327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菱形 9"/>
          <p:cNvSpPr/>
          <p:nvPr userDrawn="1"/>
        </p:nvSpPr>
        <p:spPr>
          <a:xfrm>
            <a:off x="4990744" y="3112805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菱形 10"/>
          <p:cNvSpPr/>
          <p:nvPr userDrawn="1"/>
        </p:nvSpPr>
        <p:spPr>
          <a:xfrm>
            <a:off x="4990744" y="4263283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菱形 11"/>
          <p:cNvSpPr/>
          <p:nvPr userDrawn="1"/>
        </p:nvSpPr>
        <p:spPr>
          <a:xfrm>
            <a:off x="4990744" y="5413761"/>
            <a:ext cx="598206" cy="598206"/>
          </a:xfrm>
          <a:prstGeom prst="diamond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5868988" y="811213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5868988" y="54134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5868988" y="4262914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5868988" y="3112347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14"/>
          </p:nvPr>
        </p:nvSpPr>
        <p:spPr>
          <a:xfrm>
            <a:off x="5868988" y="1961780"/>
            <a:ext cx="5776912" cy="5984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ea typeface="Adobe 黑体 Std R" panose="020B040000000000000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实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990744" y="777666"/>
            <a:ext cx="6332434" cy="666573"/>
            <a:chOff x="4990744" y="777666"/>
            <a:chExt cx="6332434" cy="666573"/>
          </a:xfrm>
        </p:grpSpPr>
        <p:sp>
          <p:nvSpPr>
            <p:cNvPr id="2" name="菱形 1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990744" y="1928144"/>
            <a:ext cx="6332434" cy="666573"/>
            <a:chOff x="4990744" y="777666"/>
            <a:chExt cx="6332434" cy="666573"/>
          </a:xfrm>
        </p:grpSpPr>
        <p:sp>
          <p:nvSpPr>
            <p:cNvPr id="11" name="菱形 10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990744" y="3078622"/>
            <a:ext cx="6332434" cy="666573"/>
            <a:chOff x="4990744" y="777666"/>
            <a:chExt cx="6332434" cy="666573"/>
          </a:xfrm>
        </p:grpSpPr>
        <p:sp>
          <p:nvSpPr>
            <p:cNvPr id="14" name="菱形 13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990744" y="4229100"/>
            <a:ext cx="6332434" cy="666573"/>
            <a:chOff x="4990744" y="777666"/>
            <a:chExt cx="6332434" cy="666573"/>
          </a:xfrm>
        </p:grpSpPr>
        <p:sp>
          <p:nvSpPr>
            <p:cNvPr id="17" name="菱形 16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990744" y="5379578"/>
            <a:ext cx="6332434" cy="666573"/>
            <a:chOff x="4990744" y="777666"/>
            <a:chExt cx="6332434" cy="666573"/>
          </a:xfrm>
        </p:grpSpPr>
        <p:sp>
          <p:nvSpPr>
            <p:cNvPr id="20" name="菱形 19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意见反馈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04850" y="1054100"/>
            <a:ext cx="10329863" cy="476885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V="1">
            <a:off x="-19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823200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768145" y="63064"/>
            <a:ext cx="26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2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致    谢</a:t>
            </a:r>
            <a:endParaRPr lang="zh-CN" altLang="en-US" sz="4000" b="1" dirty="0">
              <a:solidFill>
                <a:srgbClr val="0726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505200" y="3124200"/>
            <a:ext cx="5181600" cy="0"/>
          </a:xfrm>
          <a:prstGeom prst="line">
            <a:avLst/>
          </a:prstGeom>
          <a:ln w="19050">
            <a:solidFill>
              <a:srgbClr val="072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2297" y="2304423"/>
            <a:ext cx="7187406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单击此处编辑致谢辞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412435" y="3365620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单击此处编辑致谢词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实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734512" cy="685800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1" y="1674975"/>
            <a:ext cx="3161945" cy="9827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2637" y="1812415"/>
            <a:ext cx="299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3305" y="3234376"/>
            <a:ext cx="2623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     录</a:t>
            </a:r>
            <a:endParaRPr lang="zh-CN" altLang="en-US" sz="60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990744" y="777666"/>
            <a:ext cx="6332434" cy="666573"/>
            <a:chOff x="4990744" y="777666"/>
            <a:chExt cx="6332434" cy="666573"/>
          </a:xfrm>
        </p:grpSpPr>
        <p:sp>
          <p:nvSpPr>
            <p:cNvPr id="2" name="菱形 1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990744" y="1928144"/>
            <a:ext cx="6332434" cy="666573"/>
            <a:chOff x="4990744" y="777666"/>
            <a:chExt cx="6332434" cy="666573"/>
          </a:xfrm>
        </p:grpSpPr>
        <p:sp>
          <p:nvSpPr>
            <p:cNvPr id="11" name="菱形 10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990744" y="3078622"/>
            <a:ext cx="6332434" cy="666573"/>
            <a:chOff x="4990744" y="777666"/>
            <a:chExt cx="6332434" cy="666573"/>
          </a:xfrm>
        </p:grpSpPr>
        <p:sp>
          <p:nvSpPr>
            <p:cNvPr id="14" name="菱形 13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990744" y="4229100"/>
            <a:ext cx="6332434" cy="666573"/>
            <a:chOff x="4990744" y="777666"/>
            <a:chExt cx="6332434" cy="666573"/>
          </a:xfrm>
        </p:grpSpPr>
        <p:sp>
          <p:nvSpPr>
            <p:cNvPr id="17" name="菱形 16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990744" y="5379578"/>
            <a:ext cx="6332434" cy="666573"/>
            <a:chOff x="4990744" y="777666"/>
            <a:chExt cx="6332434" cy="666573"/>
          </a:xfrm>
        </p:grpSpPr>
        <p:sp>
          <p:nvSpPr>
            <p:cNvPr id="20" name="菱形 19"/>
            <p:cNvSpPr/>
            <p:nvPr userDrawn="1"/>
          </p:nvSpPr>
          <p:spPr>
            <a:xfrm>
              <a:off x="4990744" y="811849"/>
              <a:ext cx="598206" cy="598206"/>
            </a:xfrm>
            <a:prstGeom prst="diamond">
              <a:avLst/>
            </a:prstGeom>
            <a:solidFill>
              <a:srgbClr val="0E4870"/>
            </a:solidFill>
            <a:ln>
              <a:solidFill>
                <a:srgbClr val="0E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6095999" y="777666"/>
              <a:ext cx="5227179" cy="666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章节</a:t>
              </a:r>
              <a:r>
                <a:rPr lang="en-US" altLang="zh-CN" sz="4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-10268"/>
            <a:ext cx="12192000" cy="64700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26" y="70878"/>
            <a:ext cx="9819117" cy="5341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意见反馈</a:t>
            </a:r>
            <a:endParaRPr lang="zh-CN" altLang="en-US" dirty="0"/>
          </a:p>
        </p:txBody>
      </p:sp>
      <p:sp>
        <p:nvSpPr>
          <p:cNvPr id="16" name="菱形 15"/>
          <p:cNvSpPr/>
          <p:nvPr userDrawn="1"/>
        </p:nvSpPr>
        <p:spPr>
          <a:xfrm>
            <a:off x="137446" y="91045"/>
            <a:ext cx="444381" cy="44438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40226" y="165642"/>
            <a:ext cx="1551774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0553342" y="107698"/>
            <a:ext cx="1676758" cy="481012"/>
            <a:chOff x="10553342" y="107698"/>
            <a:chExt cx="1676758" cy="481012"/>
          </a:xfrm>
        </p:grpSpPr>
        <p:pic>
          <p:nvPicPr>
            <p:cNvPr id="19" name="图形 18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9088" y="107698"/>
              <a:ext cx="481012" cy="481012"/>
            </a:xfrm>
            <a:prstGeom prst="rect">
              <a:avLst/>
            </a:prstGeom>
          </p:spPr>
        </p:pic>
        <p:pic>
          <p:nvPicPr>
            <p:cNvPr id="20" name="图形 19" descr="低音谱号 轮廓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53342" y="107698"/>
              <a:ext cx="481012" cy="48101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04850" y="1054100"/>
            <a:ext cx="10329863" cy="476885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V="1">
            <a:off x="-19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8232000" y="475449"/>
            <a:ext cx="3960000" cy="45719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768145" y="63064"/>
            <a:ext cx="26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2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致    谢</a:t>
            </a:r>
            <a:endParaRPr lang="zh-CN" altLang="en-US" sz="4000" b="1" dirty="0">
              <a:solidFill>
                <a:srgbClr val="0726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505200" y="3124200"/>
            <a:ext cx="5181600" cy="0"/>
          </a:xfrm>
          <a:prstGeom prst="line">
            <a:avLst/>
          </a:prstGeom>
          <a:ln w="19050">
            <a:solidFill>
              <a:srgbClr val="072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2297" y="2304423"/>
            <a:ext cx="7187406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单击此处编辑致谢辞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412435" y="3365620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单击此处编辑致谢词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 flipV="1">
            <a:off x="-3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1072" y="6297893"/>
            <a:ext cx="1930041" cy="51771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 flipV="1">
            <a:off x="7390029" y="6547673"/>
            <a:ext cx="4801971" cy="55440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4230168"/>
          </a:xfrm>
          <a:prstGeom prst="rect">
            <a:avLst/>
          </a:prstGeom>
          <a:solidFill>
            <a:srgbClr val="0E4870"/>
          </a:solidFill>
          <a:ln>
            <a:solidFill>
              <a:srgbClr val="0E48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182578" y="2303091"/>
            <a:ext cx="5826844" cy="803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356894" y="4738644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单击此处编辑姓名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6894" y="5514176"/>
            <a:ext cx="3478212" cy="5341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E487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763806"/>
            <a:ext cx="12192000" cy="383472"/>
            <a:chOff x="0" y="521208"/>
            <a:chExt cx="12192000" cy="383472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21208"/>
              <a:ext cx="5040000" cy="383472"/>
              <a:chOff x="0" y="521208"/>
              <a:chExt cx="5040000" cy="3834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521208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868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152000" y="521208"/>
              <a:ext cx="5040000" cy="383472"/>
              <a:chOff x="7152000" y="832680"/>
              <a:chExt cx="5040000" cy="38347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152000" y="832680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52000" y="1180152"/>
                <a:ext cx="5040000" cy="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348285" y="214667"/>
            <a:ext cx="1495430" cy="151619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heme" Target="../theme/theme5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heme" Target="../theme/theme6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3182578" y="2508744"/>
            <a:ext cx="5826844" cy="803275"/>
          </a:xfrm>
        </p:spPr>
        <p:txBody>
          <a:bodyPr/>
          <a:lstStyle/>
          <a:p>
            <a:r>
              <a:rPr lang="zh-CN" altLang="en-US" dirty="0">
                <a:effectLst>
                  <a:reflection blurRad="38100" stA="21000" endPos="54000" dist="76200" dir="5400000" sy="-100000" algn="bl" rotWithShape="0"/>
                </a:effectLst>
              </a:rPr>
              <a:t>暗通道先验去雾</a:t>
            </a:r>
            <a:r>
              <a:rPr lang="zh-CN" altLang="en-US" dirty="0">
                <a:effectLst>
                  <a:reflection blurRad="38100" stA="21000" endPos="54000" dist="76200" dir="5400000" sy="-100000" algn="bl" rotWithShape="0"/>
                </a:effectLst>
              </a:rPr>
              <a:t>算法</a:t>
            </a:r>
            <a:endParaRPr lang="zh-CN" altLang="en-US" dirty="0">
              <a:effectLst>
                <a:reflection blurRad="38100" stA="21000" endPos="54000" dist="76200" dir="5400000" sy="-100000" algn="bl" rotWithShape="0"/>
              </a:effectLst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4356894" y="5028062"/>
            <a:ext cx="3478212" cy="53411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/>
              <a:t>原理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4980" y="2050415"/>
            <a:ext cx="5300345" cy="134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去雾公式：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 = t*J + (1-t)*A</a:t>
            </a:r>
            <a:endParaRPr lang="en-US" altLang="zh-CN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2655" y="2050415"/>
            <a:ext cx="6022975" cy="323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：观测到的有雾图像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：需要恢复到的无雾图像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：透射率，是描述一个物体没有被散射抵达相机的传输率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：全局大气光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860" y="3396615"/>
            <a:ext cx="4301490" cy="1986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去雾的原理就是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已知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，通过估计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来求解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</a:t>
            </a:r>
            <a:endParaRPr lang="en-US" altLang="zh-CN" sz="2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暗通道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2250" y="1188720"/>
            <a:ext cx="8248650" cy="4203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概念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一张彩色图片是包含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R,G,B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三个通道（代表光的三原色）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而暗通道则是从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RGB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三通道中选出最小的通道值组成的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原理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RGB 彩色图像中的非天空区域，三个通道中通常有一个通道中的某些像素值很低，接近于 0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无雾图像中，即使图像曝光良好，rgb 三个通道中通常存在一个通道的某些像素值很低，接近于 0。相比之下，有雾图像，即使在红色，蓝色，绿色这些区域，其暗通道区域都远大于 0，呈灰白色（灰色 128）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0900" y="1537335"/>
            <a:ext cx="3640455" cy="124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常见颜色</a:t>
            </a:r>
            <a:r>
              <a:rPr lang="zh-CN" altLang="en-US"/>
              <a:t>通道值</a:t>
            </a:r>
            <a:endParaRPr lang="zh-CN" altLang="en-US"/>
          </a:p>
          <a:p>
            <a:r>
              <a:rPr lang="zh-CN" altLang="en-US"/>
              <a:t>红色 (255, 0, 0)，橙色(255, 165, 0)，黄色(255, 255, 0)，绿色(0, 255, 0)，青色(0,255,255)，蓝色(0, 0, 255)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68055" y="3523615"/>
            <a:ext cx="2473960" cy="2147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PS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原来就是纯白色的东西，在暗通道下也是白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255</a:t>
            </a:r>
            <a:r>
              <a:rPr lang="zh-CN" altLang="en-US"/>
              <a:t>，</a:t>
            </a:r>
            <a:r>
              <a:rPr lang="en-US" altLang="zh-CN"/>
              <a:t>255</a:t>
            </a:r>
            <a:r>
              <a:rPr lang="zh-CN" altLang="en-US"/>
              <a:t>，</a:t>
            </a:r>
            <a:r>
              <a:rPr lang="en-US" altLang="zh-CN"/>
              <a:t>255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暗通道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505" y="2200275"/>
            <a:ext cx="5865495" cy="2780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1452245"/>
            <a:ext cx="4687570" cy="3528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505" y="895350"/>
            <a:ext cx="3464560" cy="723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暗通道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效果图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有雾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vs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无雾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暗通道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82190" y="1289685"/>
            <a:ext cx="2762250" cy="1059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获取暗通道图片</a:t>
            </a:r>
            <a:r>
              <a:rPr lang="zh-CN" altLang="en-US"/>
              <a:t>公式为：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774190"/>
            <a:ext cx="4393565" cy="885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8045" y="1122045"/>
            <a:ext cx="4633595" cy="2825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先求每个像素在三个通道中的最小值，然后得到一张与原始图像大小一致的灰度图，然后再使用最小值滤波进行平滑处理，即在得到的灰度图中，以每一个像素为中心取一定大小的矩形窗口（自定义</a:t>
            </a:r>
            <a:r>
              <a:rPr lang="zh-CN" altLang="en-US"/>
              <a:t>平滑卷积</a:t>
            </a:r>
            <a:r>
              <a:rPr lang="zh-CN" altLang="en-US"/>
              <a:t>核），取矩形窗口中灰度值的最小值代替中心像素的值，从而得到原始图像对应的暗通道图像。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1950" y="3579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zh-CN" altLang="en-US">
                <a:solidFill>
                  <a:srgbClr val="FF0000"/>
                </a:solidFill>
              </a:rPr>
              <a:t>暗原色先验理论</a:t>
            </a:r>
            <a:r>
              <a:rPr lang="zh-CN" altLang="en-US"/>
              <a:t>，</a:t>
            </a:r>
            <a:r>
              <a:rPr lang="zh-CN" altLang="en-US"/>
              <a:t>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895" y="3579495"/>
            <a:ext cx="3076575" cy="5429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2782570" y="3916045"/>
            <a:ext cx="26670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355465"/>
            <a:ext cx="2774315" cy="21412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32960" y="49625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</a:t>
            </a:r>
            <a:r>
              <a:rPr lang="en-US" altLang="zh-CN"/>
              <a:t>5000</a:t>
            </a:r>
            <a:r>
              <a:rPr lang="zh-CN" altLang="en-US"/>
              <a:t>张无雾图片的暗通道灰度图，其通道值大部分集中在</a:t>
            </a:r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估计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7980" y="1255395"/>
            <a:ext cx="527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由暗原色先验理论，核心公式可近似</a:t>
            </a:r>
            <a:r>
              <a:rPr lang="zh-CN" altLang="en-US"/>
              <a:t>看作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1965" y="182499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 = </a:t>
            </a:r>
            <a:r>
              <a:rPr lang="zh-CN" altLang="en-US"/>
              <a:t>（</a:t>
            </a:r>
            <a:r>
              <a:rPr lang="en-US" altLang="zh-CN"/>
              <a:t>1-t</a:t>
            </a:r>
            <a:r>
              <a:rPr lang="zh-CN" altLang="en-US"/>
              <a:t>）</a:t>
            </a:r>
            <a:r>
              <a:rPr lang="en-US" altLang="zh-CN"/>
              <a:t>*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2905" y="2449195"/>
            <a:ext cx="6130925" cy="3284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接下来，我们需要估计</a:t>
            </a:r>
            <a:r>
              <a:rPr lang="en-US" altLang="zh-CN"/>
              <a:t>A</a:t>
            </a:r>
            <a:r>
              <a:rPr lang="zh-CN" altLang="en-US"/>
              <a:t>（全局大气光）与</a:t>
            </a:r>
            <a:r>
              <a:rPr lang="en-US" altLang="zh-CN"/>
              <a:t>t</a:t>
            </a:r>
            <a:r>
              <a:rPr lang="zh-CN" altLang="en-US"/>
              <a:t>（</a:t>
            </a:r>
            <a:r>
              <a:rPr lang="zh-CN" altLang="en-US"/>
              <a:t>透射率）的</a:t>
            </a:r>
            <a:r>
              <a:rPr lang="zh-CN" altLang="en-US"/>
              <a:t>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估计</a:t>
            </a:r>
            <a:r>
              <a:rPr lang="en-US" altLang="zh-CN"/>
              <a:t>A</a:t>
            </a:r>
            <a:r>
              <a:rPr lang="zh-CN" altLang="en-US"/>
              <a:t>有两种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在有雾图</a:t>
            </a:r>
            <a:r>
              <a:rPr lang="zh-CN" altLang="en-US"/>
              <a:t>中选全局最亮的点作为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/>
              <a:t>估计值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在暗通道图中选亮度前</a:t>
            </a:r>
            <a:r>
              <a:rPr lang="en-US" altLang="zh-CN"/>
              <a:t>0.1%</a:t>
            </a:r>
            <a:r>
              <a:rPr lang="zh-CN" altLang="en-US"/>
              <a:t>的点，</a:t>
            </a:r>
            <a:endParaRPr lang="zh-CN" altLang="en-US"/>
          </a:p>
          <a:p>
            <a:r>
              <a:rPr lang="zh-CN" altLang="en-US"/>
              <a:t>再到对应像素坐标的有雾图找最亮的点作为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/>
              <a:t>估计值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179310" y="12623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有近似公式</a:t>
            </a:r>
            <a:r>
              <a:rPr lang="en-US" altLang="zh-CN"/>
              <a:t> I = </a:t>
            </a:r>
            <a:r>
              <a:rPr lang="zh-CN" altLang="en-US"/>
              <a:t>（</a:t>
            </a:r>
            <a:r>
              <a:rPr lang="en-US" altLang="zh-CN"/>
              <a:t>1-t</a:t>
            </a:r>
            <a:r>
              <a:rPr lang="zh-CN" altLang="en-US"/>
              <a:t>）</a:t>
            </a:r>
            <a:r>
              <a:rPr lang="en-US" altLang="zh-CN"/>
              <a:t>*</a:t>
            </a:r>
            <a:r>
              <a:rPr lang="en-US" altLang="zh-CN"/>
              <a:t>A</a:t>
            </a:r>
            <a:endParaRPr lang="en-US" altLang="zh-CN"/>
          </a:p>
          <a:p>
            <a:r>
              <a:rPr lang="zh-CN" altLang="en-US"/>
              <a:t>则有</a:t>
            </a:r>
            <a:r>
              <a:rPr lang="en-US" altLang="zh-CN"/>
              <a:t> t = 1-I/A</a:t>
            </a:r>
            <a:endParaRPr lang="en-US" altLang="zh-CN"/>
          </a:p>
          <a:p>
            <a:r>
              <a:rPr lang="zh-CN" altLang="en-US"/>
              <a:t>完整公式（</a:t>
            </a:r>
            <a:r>
              <a:rPr lang="en-US" altLang="zh-CN"/>
              <a:t>A</a:t>
            </a:r>
            <a:r>
              <a:rPr lang="zh-CN" altLang="en-US"/>
              <a:t>即为</a:t>
            </a:r>
            <a:r>
              <a:rPr lang="en-US" altLang="zh-CN"/>
              <a:t>A</a:t>
            </a:r>
            <a:r>
              <a:rPr lang="en-US" altLang="zh-CN" baseline="30000"/>
              <a:t>c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79310" y="3024505"/>
            <a:ext cx="3981450" cy="1724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1325" y="7950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估计</a:t>
            </a:r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6986905" y="7950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估计</a:t>
            </a:r>
            <a:r>
              <a:rPr lang="en-US" altLang="zh-CN" sz="2400" b="1"/>
              <a:t>t</a:t>
            </a:r>
            <a:endParaRPr lang="en-US" altLang="zh-CN" sz="2400" b="1"/>
          </a:p>
        </p:txBody>
      </p:sp>
      <p:cxnSp>
        <p:nvCxnSpPr>
          <p:cNvPr id="11" name="直接连接符 10"/>
          <p:cNvCxnSpPr/>
          <p:nvPr/>
        </p:nvCxnSpPr>
        <p:spPr>
          <a:xfrm>
            <a:off x="6758940" y="763905"/>
            <a:ext cx="67310" cy="559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3BC4-F0AC-450B-8071-3A9EDF1214AB}" type="slidenum">
              <a:rPr lang="zh-CN" altLang="en-US" smtClean="0"/>
            </a:fld>
            <a:r>
              <a:rPr lang="zh-CN" altLang="en-US" dirty="0"/>
              <a:t> </a:t>
            </a:r>
            <a:r>
              <a:rPr lang="en-US" altLang="zh-CN" b="1" dirty="0"/>
              <a:t> / </a:t>
            </a:r>
            <a:r>
              <a:rPr lang="zh-CN" altLang="en-US" dirty="0"/>
              <a:t>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1310" y="843915"/>
            <a:ext cx="7711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即使是天空晴朗，远处的物体或多或少还是存在一些雾的，类似颗粒等等，所以，引入新因子来保留一定程度的雾，</a:t>
            </a:r>
            <a:r>
              <a:rPr lang="en-US" altLang="zh-CN"/>
              <a:t>w=1</a:t>
            </a:r>
            <a:r>
              <a:rPr lang="zh-CN" altLang="en-US"/>
              <a:t>时，</a:t>
            </a:r>
            <a:r>
              <a:rPr lang="zh-CN" altLang="en-US"/>
              <a:t>完全去雾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695" y="1768475"/>
            <a:ext cx="5093335" cy="1052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3359150"/>
            <a:ext cx="7710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当计算出的</a:t>
            </a:r>
            <a:r>
              <a:rPr lang="en-US" altLang="zh-CN"/>
              <a:t>t</a:t>
            </a:r>
            <a:r>
              <a:rPr lang="zh-CN" altLang="en-US"/>
              <a:t>值很小时，</a:t>
            </a:r>
            <a:r>
              <a:rPr lang="en-US" altLang="zh-CN"/>
              <a:t>J</a:t>
            </a:r>
            <a:r>
              <a:rPr lang="zh-CN" altLang="en-US"/>
              <a:t>会偏大，图片效果整体偏白，因此我们需要一个阈值，一般该阈值为</a:t>
            </a:r>
            <a:r>
              <a:rPr lang="en-US" altLang="zh-CN"/>
              <a:t>t</a:t>
            </a:r>
            <a:r>
              <a:rPr lang="en-US" altLang="zh-CN" baseline="-25000"/>
              <a:t>0</a:t>
            </a:r>
            <a:r>
              <a:rPr lang="en-US" altLang="zh-CN"/>
              <a:t>=0.1</a:t>
            </a:r>
            <a:r>
              <a:rPr lang="zh-CN" altLang="en-US"/>
              <a:t>，最终去雾公式</a:t>
            </a:r>
            <a:r>
              <a:rPr lang="zh-CN" altLang="en-US"/>
              <a:t>如下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60" y="4430395"/>
            <a:ext cx="3799840" cy="1209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1310" y="5578475"/>
            <a:ext cx="793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I(k)</a:t>
            </a:r>
            <a:r>
              <a:rPr lang="zh-CN" altLang="en-US"/>
              <a:t>为有雾图的每一个像素，</a:t>
            </a:r>
            <a:r>
              <a:rPr lang="en-US" altLang="zh-CN"/>
              <a:t>J(k)</a:t>
            </a:r>
            <a:r>
              <a:rPr lang="zh-CN" altLang="en-US"/>
              <a:t>为计算得出的无雾图的每一个点的</a:t>
            </a:r>
            <a:r>
              <a:rPr lang="zh-CN" altLang="en-US"/>
              <a:t>像素结果</a:t>
            </a:r>
            <a:endParaRPr lang="zh-CN" altLang="en-US"/>
          </a:p>
          <a:p>
            <a:r>
              <a:rPr lang="zh-CN" altLang="en-US"/>
              <a:t>注意：三个颜色通道的像素</a:t>
            </a:r>
            <a:r>
              <a:rPr lang="zh-CN" altLang="en-US"/>
              <a:t>都得算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55000" y="843915"/>
            <a:ext cx="3464560" cy="2305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0" y="4081780"/>
            <a:ext cx="3547745" cy="236347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 rot="5220000">
            <a:off x="9698990" y="3411855"/>
            <a:ext cx="855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83985" y="3547110"/>
            <a:ext cx="3420745" cy="112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05,&quot;width&quot;:1035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3631,&quot;width&quot;:5456}"/>
</p:tagLst>
</file>

<file path=ppt/tags/tag5.xml><?xml version="1.0" encoding="utf-8"?>
<p:tagLst xmlns:p="http://schemas.openxmlformats.org/presentationml/2006/main">
  <p:tag name="KSO_WPP_MARK_KEY" val="2f5c1c48-7fc7-42bb-9949-49f7dc75fcd7"/>
  <p:tag name="COMMONDATA" val="eyJoZGlkIjoiNzJiNjIxNjk4MjQ3MzY4ZmZjMWNlYzVjYTAxOTVkZ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+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+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+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+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+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+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WPS 演示</Application>
  <PresentationFormat>宽屏</PresentationFormat>
  <Paragraphs>97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Adobe 黑体 Std R</vt:lpstr>
      <vt:lpstr>黑体</vt:lpstr>
      <vt:lpstr>Times New Roman</vt:lpstr>
      <vt:lpstr>Adobe 黑体 Std R</vt:lpstr>
      <vt:lpstr>微软雅黑</vt:lpstr>
      <vt:lpstr>等线</vt:lpstr>
      <vt:lpstr>Calibri</vt:lpstr>
      <vt:lpstr>Arial Unicode MS</vt:lpstr>
      <vt:lpstr>楷体</vt:lpstr>
      <vt:lpstr>Malgun Gothic</vt:lpstr>
      <vt:lpstr>Office 主题​​</vt:lpstr>
      <vt:lpstr>1_Office 主题​​</vt:lpstr>
      <vt:lpstr>2_Office 主题​​</vt:lpstr>
      <vt:lpstr>3_Office 主题​​</vt:lpstr>
      <vt:lpstr>4_Office 主题​​</vt:lpstr>
      <vt:lpstr>6_Office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接鹏宇</dc:creator>
  <cp:lastModifiedBy>龙羽</cp:lastModifiedBy>
  <cp:revision>116</cp:revision>
  <dcterms:created xsi:type="dcterms:W3CDTF">2021-12-24T08:57:00Z</dcterms:created>
  <dcterms:modified xsi:type="dcterms:W3CDTF">2023-03-20T11:33:22Z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B34943700CE24CA180EEC1839095A1CD</vt:lpwstr>
  </property>
  <property fmtid="{D5CDD505-2E9C-101B-9397-08002B2CF9AE}" pid="3" name="KSOProductBuildVer">
    <vt:lpwstr>2052-11.1.0.13703</vt:lpwstr>
  </property>
</Properties>
</file>