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 id="2147483666" r:id="rId4"/>
    <p:sldMasterId id="2147483675" r:id="rId5"/>
    <p:sldMasterId id="2147483684" r:id="rId6"/>
    <p:sldMasterId id="2147483693" r:id="rId7"/>
    <p:sldMasterId id="2147483702" r:id="rId8"/>
    <p:sldMasterId id="2147483711" r:id="rId9"/>
    <p:sldMasterId id="2147483720" r:id="rId10"/>
    <p:sldMasterId id="2147483729" r:id="rId11"/>
    <p:sldMasterId id="2147483738" r:id="rId12"/>
    <p:sldMasterId id="2147483747" r:id="rId13"/>
  </p:sldMasterIdLst>
  <p:notesMasterIdLst>
    <p:notesMasterId r:id="rId16"/>
  </p:notesMasterIdLst>
  <p:sldIdLst>
    <p:sldId id="256" r:id="rId14"/>
    <p:sldId id="286" r:id="rId15"/>
    <p:sldId id="296" r:id="rId17"/>
    <p:sldId id="295" r:id="rId18"/>
    <p:sldId id="297" r:id="rId19"/>
    <p:sldId id="298" r:id="rId20"/>
    <p:sldId id="299" r:id="rId21"/>
    <p:sldId id="300" r:id="rId22"/>
    <p:sldId id="301" r:id="rId23"/>
    <p:sldId id="302" r:id="rId24"/>
    <p:sldId id="303" r:id="rId25"/>
    <p:sldId id="304" r:id="rId26"/>
    <p:sldId id="260"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56361499@qq.com" initials="6"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95FA6"/>
    <a:srgbClr val="07263B"/>
    <a:srgbClr val="0E4870"/>
    <a:srgbClr val="457DAE"/>
    <a:srgbClr val="006699"/>
    <a:srgbClr val="510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4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gs" Target="tags/tag16.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notesMaster" Target="notesMasters/notesMaster1.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05E95-5374-479D-81D5-3D5E83359B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40E4-4FF7-47C2-B738-B8054CC11C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如果要实现</a:t>
            </a:r>
            <a:r>
              <a:rPr lang="en-US" altLang="zh-CN" dirty="0"/>
              <a:t>SLAM,</a:t>
            </a:r>
            <a:r>
              <a:rPr lang="zh-CN" altLang="en-US" dirty="0"/>
              <a:t>也就是自动建图的话，有很多的方法，最简单的就是在地图上生成随机点，在地图配置文件中允许小车探索陌生的位置，就可以实现基础的</a:t>
            </a:r>
            <a:r>
              <a:rPr lang="en-US" altLang="zh-CN" dirty="0"/>
              <a:t>SLAM</a:t>
            </a:r>
            <a:r>
              <a:rPr lang="zh-CN" altLang="en-US"/>
              <a:t>自动建图了。这就是我的展示，谢谢大家</a:t>
            </a:r>
            <a:endParaRPr lang="zh-CN" altLang="en-US"/>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C40E4-4FF7-47C2-B738-B8054CC11C7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423016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10" hasCustomPrompt="1"/>
          </p:nvPr>
        </p:nvSpPr>
        <p:spPr>
          <a:xfrm>
            <a:off x="3182578" y="2303091"/>
            <a:ext cx="5826844" cy="803275"/>
          </a:xfrm>
          <a:prstGeom prst="rect">
            <a:avLst/>
          </a:prstGeom>
        </p:spPr>
        <p:txBody>
          <a:bodyPr/>
          <a:lstStyle>
            <a:lvl1pPr marL="0" indent="0" algn="ctr">
              <a:buNone/>
              <a:defRPr sz="44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7" name="文本占位符 5"/>
          <p:cNvSpPr>
            <a:spLocks noGrp="1"/>
          </p:cNvSpPr>
          <p:nvPr>
            <p:ph type="body" sz="quarter" idx="11" hasCustomPrompt="1"/>
          </p:nvPr>
        </p:nvSpPr>
        <p:spPr>
          <a:xfrm>
            <a:off x="4356894" y="4738644"/>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单击此处编辑姓名</a:t>
            </a:r>
            <a:endParaRPr lang="zh-CN" altLang="en-US" dirty="0"/>
          </a:p>
        </p:txBody>
      </p:sp>
      <p:sp>
        <p:nvSpPr>
          <p:cNvPr id="8" name="文本占位符 5"/>
          <p:cNvSpPr>
            <a:spLocks noGrp="1"/>
          </p:cNvSpPr>
          <p:nvPr>
            <p:ph type="body" sz="quarter" idx="12" hasCustomPrompt="1"/>
          </p:nvPr>
        </p:nvSpPr>
        <p:spPr>
          <a:xfrm>
            <a:off x="4356894" y="5514176"/>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单击此处编辑日期</a:t>
            </a:r>
            <a:endParaRPr lang="zh-CN" altLang="en-US" dirty="0"/>
          </a:p>
        </p:txBody>
      </p:sp>
      <p:grpSp>
        <p:nvGrpSpPr>
          <p:cNvPr id="9" name="组合 8"/>
          <p:cNvGrpSpPr/>
          <p:nvPr userDrawn="1"/>
        </p:nvGrpSpPr>
        <p:grpSpPr>
          <a:xfrm>
            <a:off x="0" y="763806"/>
            <a:ext cx="12192000" cy="383472"/>
            <a:chOff x="0" y="521208"/>
            <a:chExt cx="12192000" cy="383472"/>
          </a:xfrm>
        </p:grpSpPr>
        <p:grpSp>
          <p:nvGrpSpPr>
            <p:cNvPr id="10" name="组合 9"/>
            <p:cNvGrpSpPr/>
            <p:nvPr/>
          </p:nvGrpSpPr>
          <p:grpSpPr>
            <a:xfrm>
              <a:off x="0" y="521208"/>
              <a:ext cx="5040000" cy="383472"/>
              <a:chOff x="0" y="521208"/>
              <a:chExt cx="5040000" cy="383472"/>
            </a:xfrm>
          </p:grpSpPr>
          <p:sp>
            <p:nvSpPr>
              <p:cNvPr id="14" name="矩形 13"/>
              <p:cNvSpPr/>
              <p:nvPr/>
            </p:nvSpPr>
            <p:spPr>
              <a:xfrm>
                <a:off x="0" y="521208"/>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868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52000" y="521208"/>
              <a:ext cx="5040000" cy="383472"/>
              <a:chOff x="7152000" y="832680"/>
              <a:chExt cx="5040000" cy="383472"/>
            </a:xfrm>
          </p:grpSpPr>
          <p:sp>
            <p:nvSpPr>
              <p:cNvPr id="12" name="矩形 11"/>
              <p:cNvSpPr/>
              <p:nvPr/>
            </p:nvSpPr>
            <p:spPr>
              <a:xfrm>
                <a:off x="7152000" y="832680"/>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52000" y="1180152"/>
                <a:ext cx="5040000" cy="3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6" name="图片 15"/>
          <p:cNvPicPr>
            <a:picLocks noChangeAspect="1"/>
          </p:cNvPicPr>
          <p:nvPr userDrawn="1"/>
        </p:nvPicPr>
        <p:blipFill>
          <a:blip r:embed="rId2">
            <a:clrChange>
              <a:clrFrom>
                <a:srgbClr val="FFFFFF"/>
              </a:clrFrom>
              <a:clrTo>
                <a:srgbClr val="FFFFFF">
                  <a:alpha val="0"/>
                </a:srgbClr>
              </a:clrTo>
            </a:clrChange>
            <a:biLevel thresh="50000"/>
          </a:blip>
          <a:stretch>
            <a:fillRect/>
          </a:stretch>
        </p:blipFill>
        <p:spPr>
          <a:xfrm>
            <a:off x="5348285" y="214667"/>
            <a:ext cx="1495430" cy="1516199"/>
          </a:xfrm>
          <a:prstGeom prst="rect">
            <a:avLst/>
          </a:prstGeom>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p:cNvSpPr/>
          <p:nvPr userDrawn="1"/>
        </p:nvSpPr>
        <p:spPr>
          <a:xfrm>
            <a:off x="3734507" y="701962"/>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734507" y="1853623"/>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734507" y="3005284"/>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734507" y="4156945"/>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734507" y="5308607"/>
            <a:ext cx="8457489" cy="813404"/>
          </a:xfrm>
          <a:prstGeom prst="rect">
            <a:avLst/>
          </a:prstGeom>
          <a:gradFill flip="none" rotWithShape="1">
            <a:gsLst>
              <a:gs pos="0">
                <a:srgbClr val="0E4870">
                  <a:alpha val="41000"/>
                </a:srgb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sp>
        <p:nvSpPr>
          <p:cNvPr id="8" name="菱形 7"/>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菱形 8"/>
          <p:cNvSpPr/>
          <p:nvPr userDrawn="1"/>
        </p:nvSpPr>
        <p:spPr>
          <a:xfrm>
            <a:off x="4990744" y="1962327"/>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菱形 9"/>
          <p:cNvSpPr/>
          <p:nvPr userDrawn="1"/>
        </p:nvSpPr>
        <p:spPr>
          <a:xfrm>
            <a:off x="4990744" y="3112805"/>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菱形 10"/>
          <p:cNvSpPr/>
          <p:nvPr userDrawn="1"/>
        </p:nvSpPr>
        <p:spPr>
          <a:xfrm>
            <a:off x="4990744" y="4263283"/>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菱形 11"/>
          <p:cNvSpPr/>
          <p:nvPr userDrawn="1"/>
        </p:nvSpPr>
        <p:spPr>
          <a:xfrm>
            <a:off x="4990744" y="5413761"/>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占位符 22"/>
          <p:cNvSpPr>
            <a:spLocks noGrp="1"/>
          </p:cNvSpPr>
          <p:nvPr>
            <p:ph type="body" sz="quarter" idx="10"/>
          </p:nvPr>
        </p:nvSpPr>
        <p:spPr>
          <a:xfrm>
            <a:off x="5868988" y="811213"/>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4" name="文本占位符 22"/>
          <p:cNvSpPr>
            <a:spLocks noGrp="1"/>
          </p:cNvSpPr>
          <p:nvPr>
            <p:ph type="body" sz="quarter" idx="11"/>
          </p:nvPr>
        </p:nvSpPr>
        <p:spPr>
          <a:xfrm>
            <a:off x="5868988" y="54134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5" name="文本占位符 22"/>
          <p:cNvSpPr>
            <a:spLocks noGrp="1"/>
          </p:cNvSpPr>
          <p:nvPr>
            <p:ph type="body" sz="quarter" idx="12"/>
          </p:nvPr>
        </p:nvSpPr>
        <p:spPr>
          <a:xfrm>
            <a:off x="5868988" y="4262914"/>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6" name="文本占位符 22"/>
          <p:cNvSpPr>
            <a:spLocks noGrp="1"/>
          </p:cNvSpPr>
          <p:nvPr>
            <p:ph type="body" sz="quarter" idx="13"/>
          </p:nvPr>
        </p:nvSpPr>
        <p:spPr>
          <a:xfrm>
            <a:off x="5868988" y="3112347"/>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7" name="文本占位符 22"/>
          <p:cNvSpPr>
            <a:spLocks noGrp="1"/>
          </p:cNvSpPr>
          <p:nvPr>
            <p:ph type="body" sz="quarter" idx="14"/>
          </p:nvPr>
        </p:nvSpPr>
        <p:spPr>
          <a:xfrm>
            <a:off x="5868988" y="1961780"/>
            <a:ext cx="5776912" cy="598487"/>
          </a:xfrm>
          <a:prstGeom prst="rect">
            <a:avLst/>
          </a:prstGeom>
        </p:spPr>
        <p:txBody>
          <a:bodyPr anchor="ctr"/>
          <a:lstStyle>
            <a:lvl1pPr marL="0" indent="0">
              <a:buNone/>
              <a:defRPr sz="3200" b="0">
                <a:ea typeface="Adobe 黑体 Std R" panose="020B040000000000000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目录实例">
    <p:spTree>
      <p:nvGrpSpPr>
        <p:cNvPr id="1" name=""/>
        <p:cNvGrpSpPr/>
        <p:nvPr/>
      </p:nvGrpSpPr>
      <p:grpSpPr>
        <a:xfrm>
          <a:off x="0" y="0"/>
          <a:ext cx="0" cy="0"/>
          <a:chOff x="0" y="0"/>
          <a:chExt cx="0" cy="0"/>
        </a:xfrm>
      </p:grpSpPr>
      <p:sp>
        <p:nvSpPr>
          <p:cNvPr id="3" name="矩形 2"/>
          <p:cNvSpPr/>
          <p:nvPr userDrawn="1"/>
        </p:nvSpPr>
        <p:spPr>
          <a:xfrm>
            <a:off x="0" y="0"/>
            <a:ext cx="3734512" cy="685800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 y="1674975"/>
            <a:ext cx="3161945" cy="98276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72637" y="1812415"/>
            <a:ext cx="2991027"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CONTENTS</a:t>
            </a:r>
            <a:endParaRPr lang="zh-CN"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userDrawn="1"/>
        </p:nvSpPr>
        <p:spPr>
          <a:xfrm>
            <a:off x="803305" y="3234376"/>
            <a:ext cx="2623559" cy="1015663"/>
          </a:xfrm>
          <a:prstGeom prst="rect">
            <a:avLst/>
          </a:prstGeom>
          <a:noFill/>
        </p:spPr>
        <p:txBody>
          <a:bodyPr wrap="square" rtlCol="0">
            <a:spAutoFit/>
          </a:bodyPr>
          <a:lstStyle/>
          <a:p>
            <a:pPr algn="ctr"/>
            <a:r>
              <a:rPr lang="zh-CN" altLang="en-US" sz="6000" dirty="0">
                <a:solidFill>
                  <a:schemeClr val="bg1"/>
                </a:solidFill>
                <a:latin typeface="Adobe 黑体 Std R" panose="020B0400000000000000" pitchFamily="34" charset="-122"/>
                <a:ea typeface="Adobe 黑体 Std R" panose="020B0400000000000000" pitchFamily="34" charset="-122"/>
              </a:rPr>
              <a:t>目     录</a:t>
            </a:r>
            <a:endParaRPr lang="zh-CN" altLang="en-US" sz="6000" dirty="0">
              <a:solidFill>
                <a:schemeClr val="bg1"/>
              </a:solidFill>
              <a:latin typeface="Adobe 黑体 Std R" panose="020B0400000000000000" pitchFamily="34" charset="-122"/>
              <a:ea typeface="Adobe 黑体 Std R" panose="020B0400000000000000" pitchFamily="34" charset="-122"/>
            </a:endParaRPr>
          </a:p>
        </p:txBody>
      </p:sp>
      <p:grpSp>
        <p:nvGrpSpPr>
          <p:cNvPr id="9" name="组合 8"/>
          <p:cNvGrpSpPr/>
          <p:nvPr userDrawn="1"/>
        </p:nvGrpSpPr>
        <p:grpSpPr>
          <a:xfrm>
            <a:off x="4990744" y="777666"/>
            <a:ext cx="6332434" cy="666573"/>
            <a:chOff x="4990744" y="777666"/>
            <a:chExt cx="6332434" cy="666573"/>
          </a:xfrm>
        </p:grpSpPr>
        <p:sp>
          <p:nvSpPr>
            <p:cNvPr id="2" name="菱形 1"/>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1</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0" name="组合 9"/>
          <p:cNvGrpSpPr/>
          <p:nvPr userDrawn="1"/>
        </p:nvGrpSpPr>
        <p:grpSpPr>
          <a:xfrm>
            <a:off x="4990744" y="1928144"/>
            <a:ext cx="6332434" cy="666573"/>
            <a:chOff x="4990744" y="777666"/>
            <a:chExt cx="6332434" cy="666573"/>
          </a:xfrm>
        </p:grpSpPr>
        <p:sp>
          <p:nvSpPr>
            <p:cNvPr id="11" name="菱形 10"/>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2</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3" name="组合 12"/>
          <p:cNvGrpSpPr/>
          <p:nvPr userDrawn="1"/>
        </p:nvGrpSpPr>
        <p:grpSpPr>
          <a:xfrm>
            <a:off x="4990744" y="3078622"/>
            <a:ext cx="6332434" cy="666573"/>
            <a:chOff x="4990744" y="777666"/>
            <a:chExt cx="6332434" cy="666573"/>
          </a:xfrm>
        </p:grpSpPr>
        <p:sp>
          <p:nvSpPr>
            <p:cNvPr id="14" name="菱形 13"/>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矩形 14"/>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3</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6" name="组合 15"/>
          <p:cNvGrpSpPr/>
          <p:nvPr userDrawn="1"/>
        </p:nvGrpSpPr>
        <p:grpSpPr>
          <a:xfrm>
            <a:off x="4990744" y="4229100"/>
            <a:ext cx="6332434" cy="666573"/>
            <a:chOff x="4990744" y="777666"/>
            <a:chExt cx="6332434" cy="666573"/>
          </a:xfrm>
        </p:grpSpPr>
        <p:sp>
          <p:nvSpPr>
            <p:cNvPr id="17" name="菱形 16"/>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4</a:t>
              </a:r>
              <a:endParaRPr lang="zh-CN" altLang="en-US" sz="4000" b="1" dirty="0">
                <a:solidFill>
                  <a:schemeClr val="tx1"/>
                </a:solidFill>
                <a:latin typeface="宋体" panose="02010600030101010101" pitchFamily="2" charset="-122"/>
                <a:ea typeface="宋体" panose="02010600030101010101" pitchFamily="2" charset="-122"/>
              </a:endParaRPr>
            </a:p>
          </p:txBody>
        </p:sp>
      </p:grpSp>
      <p:grpSp>
        <p:nvGrpSpPr>
          <p:cNvPr id="19" name="组合 18"/>
          <p:cNvGrpSpPr/>
          <p:nvPr userDrawn="1"/>
        </p:nvGrpSpPr>
        <p:grpSpPr>
          <a:xfrm>
            <a:off x="4990744" y="5379578"/>
            <a:ext cx="6332434" cy="666573"/>
            <a:chOff x="4990744" y="777666"/>
            <a:chExt cx="6332434" cy="666573"/>
          </a:xfrm>
        </p:grpSpPr>
        <p:sp>
          <p:nvSpPr>
            <p:cNvPr id="20" name="菱形 19"/>
            <p:cNvSpPr/>
            <p:nvPr userDrawn="1"/>
          </p:nvSpPr>
          <p:spPr>
            <a:xfrm>
              <a:off x="4990744" y="811849"/>
              <a:ext cx="598206" cy="598206"/>
            </a:xfrm>
            <a:prstGeom prst="diamond">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userDrawn="1"/>
          </p:nvSpPr>
          <p:spPr>
            <a:xfrm>
              <a:off x="6095999" y="777666"/>
              <a:ext cx="5227179" cy="6665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000" b="1" dirty="0">
                  <a:solidFill>
                    <a:schemeClr val="tx1"/>
                  </a:solidFill>
                  <a:latin typeface="宋体" panose="02010600030101010101" pitchFamily="2" charset="-122"/>
                  <a:ea typeface="宋体" panose="02010600030101010101" pitchFamily="2" charset="-122"/>
                </a:rPr>
                <a:t>章节</a:t>
              </a:r>
              <a:r>
                <a:rPr lang="en-US" altLang="zh-CN" sz="4000" b="1" dirty="0">
                  <a:solidFill>
                    <a:schemeClr val="tx1"/>
                  </a:solidFill>
                  <a:latin typeface="宋体" panose="02010600030101010101" pitchFamily="2" charset="-122"/>
                  <a:ea typeface="宋体" panose="02010600030101010101" pitchFamily="2" charset="-122"/>
                </a:rPr>
                <a:t>5</a:t>
              </a:r>
              <a:endParaRPr lang="zh-CN" altLang="en-US" sz="4000" b="1" dirty="0">
                <a:solidFill>
                  <a:schemeClr val="tx1"/>
                </a:solidFill>
                <a:latin typeface="宋体" panose="02010600030101010101" pitchFamily="2" charset="-122"/>
                <a:ea typeface="宋体" panose="02010600030101010101" pitchFamily="2" charset="-122"/>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单击此处编辑标题</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矩形 3"/>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userDrawn="1"/>
        </p:nvSpPr>
        <p:spPr>
          <a:xfrm>
            <a:off x="0" y="-10268"/>
            <a:ext cx="12192000" cy="647008"/>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5"/>
          <p:cNvSpPr>
            <a:spLocks noGrp="1"/>
          </p:cNvSpPr>
          <p:nvPr>
            <p:ph type="body" sz="quarter" idx="11" hasCustomPrompt="1"/>
          </p:nvPr>
        </p:nvSpPr>
        <p:spPr>
          <a:xfrm>
            <a:off x="658026" y="70878"/>
            <a:ext cx="9819117" cy="534112"/>
          </a:xfrm>
          <a:prstGeom prst="rect">
            <a:avLst/>
          </a:prstGeom>
        </p:spPr>
        <p:txBody>
          <a:bodyPr anchor="ctr"/>
          <a:lstStyle>
            <a:lvl1pPr marL="0" indent="0" algn="l">
              <a:buNone/>
              <a:defRPr sz="2800">
                <a:solidFill>
                  <a:schemeClr val="bg1"/>
                </a:solidFill>
                <a:latin typeface="Adobe 黑体 Std R" panose="020B0400000000000000" pitchFamily="34" charset="-122"/>
                <a:ea typeface="Adobe 黑体 Std R" panose="020B0400000000000000" pitchFamily="34" charset="-122"/>
              </a:defRPr>
            </a:lvl1pPr>
          </a:lstStyle>
          <a:p>
            <a:pPr lvl="0"/>
            <a:r>
              <a:rPr lang="zh-CN" altLang="en-US" dirty="0"/>
              <a:t>意见反馈</a:t>
            </a:r>
            <a:endParaRPr lang="zh-CN" altLang="en-US" dirty="0"/>
          </a:p>
        </p:txBody>
      </p:sp>
      <p:sp>
        <p:nvSpPr>
          <p:cNvPr id="16" name="菱形 15"/>
          <p:cNvSpPr/>
          <p:nvPr userDrawn="1"/>
        </p:nvSpPr>
        <p:spPr>
          <a:xfrm>
            <a:off x="137446" y="91045"/>
            <a:ext cx="444381" cy="444381"/>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0640226" y="165642"/>
            <a:ext cx="1551774" cy="365125"/>
          </a:xfrm>
          <a:prstGeom prst="rect">
            <a:avLst/>
          </a:prstGeom>
        </p:spPr>
        <p:txBody>
          <a:bodyPr anchor="ctr"/>
          <a:lstStyle>
            <a:lvl1pPr algn="ctr">
              <a:defRPr>
                <a:solidFill>
                  <a:schemeClr val="bg1"/>
                </a:solidFill>
              </a:defRPr>
            </a:lvl1p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grpSp>
        <p:nvGrpSpPr>
          <p:cNvPr id="21" name="组合 20"/>
          <p:cNvGrpSpPr/>
          <p:nvPr userDrawn="1"/>
        </p:nvGrpSpPr>
        <p:grpSpPr>
          <a:xfrm>
            <a:off x="10553342" y="107698"/>
            <a:ext cx="1676758" cy="481012"/>
            <a:chOff x="10553342" y="107698"/>
            <a:chExt cx="1676758" cy="481012"/>
          </a:xfrm>
        </p:grpSpPr>
        <p:pic>
          <p:nvPicPr>
            <p:cNvPr id="19" name="图形 18"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49088" y="107698"/>
              <a:ext cx="481012" cy="481012"/>
            </a:xfrm>
            <a:prstGeom prst="rect">
              <a:avLst/>
            </a:prstGeom>
          </p:spPr>
        </p:pic>
        <p:pic>
          <p:nvPicPr>
            <p:cNvPr id="20" name="图形 19" descr="低音谱号 轮廓"/>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53342" y="107698"/>
              <a:ext cx="481012" cy="481012"/>
            </a:xfrm>
            <a:prstGeom prst="rect">
              <a:avLst/>
            </a:prstGeom>
          </p:spPr>
        </p:pic>
      </p:grpSp>
      <p:pic>
        <p:nvPicPr>
          <p:cNvPr id="3" name="图片 2"/>
          <p:cNvPicPr>
            <a:picLocks noChangeAspect="1"/>
          </p:cNvPicPr>
          <p:nvPr userDrawn="1"/>
        </p:nvPicPr>
        <p:blipFill>
          <a:blip r:embed="rId4"/>
          <a:stretch>
            <a:fillRect/>
          </a:stretch>
        </p:blipFill>
        <p:spPr>
          <a:xfrm>
            <a:off x="5131072" y="6297893"/>
            <a:ext cx="1930041" cy="517719"/>
          </a:xfrm>
          <a:prstGeom prst="rect">
            <a:avLst/>
          </a:prstGeom>
        </p:spPr>
      </p:pic>
      <p:sp>
        <p:nvSpPr>
          <p:cNvPr id="22" name="矩形 21"/>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占位符 4"/>
          <p:cNvSpPr>
            <a:spLocks noGrp="1"/>
          </p:cNvSpPr>
          <p:nvPr>
            <p:ph type="body" sz="quarter" idx="13"/>
          </p:nvPr>
        </p:nvSpPr>
        <p:spPr>
          <a:xfrm>
            <a:off x="704850" y="1054100"/>
            <a:ext cx="10329863" cy="4768850"/>
          </a:xfrm>
          <a:prstGeom prst="rect">
            <a:avLst/>
          </a:prstGeom>
        </p:spPr>
        <p:txBody>
          <a:bodyPr/>
          <a:lstStyle>
            <a:lvl1pPr marL="514350" indent="-514350">
              <a:buFont typeface="+mj-lt"/>
              <a:buAutoNum type="arabicPeriod"/>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9" name="矩形 8"/>
          <p:cNvSpPr/>
          <p:nvPr userDrawn="1"/>
        </p:nvSpPr>
        <p:spPr>
          <a:xfrm flipV="1">
            <a:off x="-19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flipV="1">
            <a:off x="8232000" y="475449"/>
            <a:ext cx="3960000" cy="45719"/>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userDrawn="1"/>
        </p:nvSpPr>
        <p:spPr>
          <a:xfrm>
            <a:off x="4768145" y="63064"/>
            <a:ext cx="2655711" cy="707886"/>
          </a:xfrm>
          <a:prstGeom prst="rect">
            <a:avLst/>
          </a:prstGeom>
          <a:noFill/>
        </p:spPr>
        <p:txBody>
          <a:bodyPr wrap="square" rtlCol="0">
            <a:spAutoFit/>
          </a:bodyPr>
          <a:lstStyle/>
          <a:p>
            <a:pPr algn="ctr"/>
            <a:r>
              <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致    谢</a:t>
            </a:r>
            <a:endParaRPr lang="zh-CN" altLang="en-US" sz="4000" b="1" dirty="0">
              <a:solidFill>
                <a:srgbClr val="07263B"/>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cxnSp>
        <p:nvCxnSpPr>
          <p:cNvPr id="13" name="直接连接符 12"/>
          <p:cNvCxnSpPr/>
          <p:nvPr userDrawn="1"/>
        </p:nvCxnSpPr>
        <p:spPr>
          <a:xfrm>
            <a:off x="3505200" y="3124200"/>
            <a:ext cx="5181600" cy="0"/>
          </a:xfrm>
          <a:prstGeom prst="line">
            <a:avLst/>
          </a:prstGeom>
          <a:ln w="19050">
            <a:solidFill>
              <a:srgbClr val="07263B"/>
            </a:solidFill>
          </a:ln>
        </p:spPr>
        <p:style>
          <a:lnRef idx="1">
            <a:schemeClr val="accent1"/>
          </a:lnRef>
          <a:fillRef idx="0">
            <a:schemeClr val="accent1"/>
          </a:fillRef>
          <a:effectRef idx="0">
            <a:schemeClr val="accent1"/>
          </a:effectRef>
          <a:fontRef idx="minor">
            <a:schemeClr val="tx1"/>
          </a:fontRef>
        </p:style>
      </p:cxnSp>
      <p:sp>
        <p:nvSpPr>
          <p:cNvPr id="14" name="文本占位符 5"/>
          <p:cNvSpPr>
            <a:spLocks noGrp="1"/>
          </p:cNvSpPr>
          <p:nvPr>
            <p:ph type="body" sz="quarter" idx="11" hasCustomPrompt="1"/>
          </p:nvPr>
        </p:nvSpPr>
        <p:spPr>
          <a:xfrm>
            <a:off x="2502297" y="2304423"/>
            <a:ext cx="7187406" cy="534112"/>
          </a:xfrm>
          <a:prstGeom prst="rect">
            <a:avLst/>
          </a:prstGeom>
        </p:spPr>
        <p:txBody>
          <a:bodyPr/>
          <a:lstStyle>
            <a:lvl1pPr marL="0" indent="0" algn="ctr">
              <a:buNone/>
              <a:defRPr sz="44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单击此处编辑致谢辞</a:t>
            </a:r>
            <a:endParaRPr lang="zh-CN" altLang="en-US" dirty="0"/>
          </a:p>
        </p:txBody>
      </p:sp>
      <p:sp>
        <p:nvSpPr>
          <p:cNvPr id="15" name="文本占位符 5"/>
          <p:cNvSpPr>
            <a:spLocks noGrp="1"/>
          </p:cNvSpPr>
          <p:nvPr>
            <p:ph type="body" sz="quarter" idx="12" hasCustomPrompt="1"/>
          </p:nvPr>
        </p:nvSpPr>
        <p:spPr>
          <a:xfrm>
            <a:off x="4412435" y="3365620"/>
            <a:ext cx="3478212" cy="534112"/>
          </a:xfrm>
          <a:prstGeom prst="rect">
            <a:avLst/>
          </a:prstGeom>
        </p:spPr>
        <p:txBody>
          <a:bodyPr/>
          <a:lstStyle>
            <a:lvl1pPr marL="0" indent="0" algn="ctr">
              <a:buNone/>
              <a:defRPr sz="2800">
                <a:solidFill>
                  <a:srgbClr val="0E4870"/>
                </a:solidFill>
                <a:latin typeface="Adobe 黑体 Std R" panose="020B0400000000000000" pitchFamily="34" charset="-122"/>
                <a:ea typeface="Adobe 黑体 Std R" panose="020B0400000000000000" pitchFamily="34" charset="-122"/>
              </a:defRPr>
            </a:lvl1pPr>
          </a:lstStyle>
          <a:p>
            <a:pPr lvl="0"/>
            <a:r>
              <a:rPr lang="zh-CN" altLang="en-US" dirty="0"/>
              <a:t>单击此处编辑致谢词</a:t>
            </a:r>
            <a:endParaRPr lang="zh-CN" altLang="en-US" dirty="0"/>
          </a:p>
        </p:txBody>
      </p:sp>
      <p:sp>
        <p:nvSpPr>
          <p:cNvPr id="16" name="矩形 15"/>
          <p:cNvSpPr/>
          <p:nvPr userDrawn="1"/>
        </p:nvSpPr>
        <p:spPr>
          <a:xfrm flipV="1">
            <a:off x="-3"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p:cNvPicPr>
            <a:picLocks noChangeAspect="1"/>
          </p:cNvPicPr>
          <p:nvPr userDrawn="1"/>
        </p:nvPicPr>
        <p:blipFill>
          <a:blip r:embed="rId2"/>
          <a:stretch>
            <a:fillRect/>
          </a:stretch>
        </p:blipFill>
        <p:spPr>
          <a:xfrm>
            <a:off x="5131072" y="6297893"/>
            <a:ext cx="1930041" cy="517719"/>
          </a:xfrm>
          <a:prstGeom prst="rect">
            <a:avLst/>
          </a:prstGeom>
        </p:spPr>
      </p:pic>
      <p:sp>
        <p:nvSpPr>
          <p:cNvPr id="18" name="矩形 17"/>
          <p:cNvSpPr/>
          <p:nvPr userDrawn="1"/>
        </p:nvSpPr>
        <p:spPr>
          <a:xfrm flipV="1">
            <a:off x="7390029" y="6547673"/>
            <a:ext cx="4801971" cy="55440"/>
          </a:xfrm>
          <a:prstGeom prst="rect">
            <a:avLst/>
          </a:prstGeom>
          <a:solidFill>
            <a:srgbClr val="0E4870"/>
          </a:solidFill>
          <a:ln>
            <a:solidFill>
              <a:srgbClr val="0E4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heme" Target="../theme/theme10.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s>
</file>

<file path=ppt/slideMasters/_rels/slideMaster11.xml.rels><?xml version="1.0" encoding="UTF-8" standalone="yes"?>
<Relationships xmlns="http://schemas.openxmlformats.org/package/2006/relationships"><Relationship Id="rId9" Type="http://schemas.openxmlformats.org/officeDocument/2006/relationships/theme" Target="../theme/theme11.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s>
</file>

<file path=ppt/slideMasters/_rels/slideMaster12.xml.rels><?xml version="1.0" encoding="UTF-8" standalone="yes"?>
<Relationships xmlns="http://schemas.openxmlformats.org/package/2006/relationships"><Relationship Id="rId9" Type="http://schemas.openxmlformats.org/officeDocument/2006/relationships/theme" Target="../theme/theme12.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 Type="http://schemas.openxmlformats.org/officeDocument/2006/relationships/slideLayout" Target="../slideLayouts/slideLayout89.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9" Type="http://schemas.openxmlformats.org/officeDocument/2006/relationships/theme" Target="../theme/theme4.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9" Type="http://schemas.openxmlformats.org/officeDocument/2006/relationships/theme" Target="../theme/theme5.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9" Type="http://schemas.openxmlformats.org/officeDocument/2006/relationships/theme" Target="../theme/theme6.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s>
</file>

<file path=ppt/slideMasters/_rels/slideMaster8.xml.rels><?xml version="1.0" encoding="UTF-8" standalone="yes"?>
<Relationships xmlns="http://schemas.openxmlformats.org/package/2006/relationships"><Relationship Id="rId9" Type="http://schemas.openxmlformats.org/officeDocument/2006/relationships/theme" Target="../theme/theme8.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_rels/slideMaster9.xml.rels><?xml version="1.0" encoding="UTF-8" standalone="yes"?>
<Relationships xmlns="http://schemas.openxmlformats.org/package/2006/relationships"><Relationship Id="rId9" Type="http://schemas.openxmlformats.org/officeDocument/2006/relationships/theme" Target="../theme/theme9.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8.xml"/><Relationship Id="rId3" Type="http://schemas.openxmlformats.org/officeDocument/2006/relationships/tags" Target="../tags/tag10.xml"/><Relationship Id="rId2" Type="http://schemas.openxmlformats.org/officeDocument/2006/relationships/image" Target="../media/image13.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86.xml"/><Relationship Id="rId4" Type="http://schemas.openxmlformats.org/officeDocument/2006/relationships/image" Target="../media/image15.png"/><Relationship Id="rId3" Type="http://schemas.openxmlformats.org/officeDocument/2006/relationships/tags" Target="../tags/tag12.xml"/><Relationship Id="rId2" Type="http://schemas.openxmlformats.org/officeDocument/2006/relationships/image" Target="../media/image14.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94.xml"/><Relationship Id="rId6" Type="http://schemas.openxmlformats.org/officeDocument/2006/relationships/image" Target="../media/image18.png"/><Relationship Id="rId5" Type="http://schemas.openxmlformats.org/officeDocument/2006/relationships/tags" Target="../tags/tag15.xml"/><Relationship Id="rId4" Type="http://schemas.openxmlformats.org/officeDocument/2006/relationships/image" Target="../media/image17.png"/><Relationship Id="rId3" Type="http://schemas.openxmlformats.org/officeDocument/2006/relationships/tags" Target="../tags/tag14.xml"/><Relationship Id="rId2" Type="http://schemas.openxmlformats.org/officeDocument/2006/relationships/image" Target="../media/image16.pn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0.xml"/><Relationship Id="rId2" Type="http://schemas.openxmlformats.org/officeDocument/2006/relationships/image" Target="../media/image7.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2.xml"/><Relationship Id="rId2" Type="http://schemas.openxmlformats.org/officeDocument/2006/relationships/image" Target="../media/image8.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6.xml"/><Relationship Id="rId2" Type="http://schemas.openxmlformats.org/officeDocument/2006/relationships/image" Target="../media/image9.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4.xml"/><Relationship Id="rId4" Type="http://schemas.openxmlformats.org/officeDocument/2006/relationships/image" Target="../media/image11.png"/><Relationship Id="rId3" Type="http://schemas.openxmlformats.org/officeDocument/2006/relationships/tags" Target="../tags/tag7.xml"/><Relationship Id="rId2" Type="http://schemas.openxmlformats.org/officeDocument/2006/relationships/image" Target="../media/image10.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0.xml"/><Relationship Id="rId2" Type="http://schemas.openxmlformats.org/officeDocument/2006/relationships/image" Target="../media/image12.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0"/>
          </p:nvPr>
        </p:nvSpPr>
        <p:spPr>
          <a:xfrm>
            <a:off x="3182578" y="2508744"/>
            <a:ext cx="5826844" cy="803275"/>
          </a:xfrm>
        </p:spPr>
        <p:txBody>
          <a:bodyPr/>
          <a:lstStyle/>
          <a:p>
            <a:r>
              <a:rPr lang="zh-CN" altLang="en-US" dirty="0">
                <a:effectLst>
                  <a:reflection blurRad="38100" stA="21000" endPos="54000" dist="76200" dir="5400000" sy="-100000" algn="bl" rotWithShape="0"/>
                </a:effectLst>
              </a:rPr>
              <a:t>边缘检测</a:t>
            </a:r>
            <a:endParaRPr lang="zh-CN" altLang="en-US" dirty="0">
              <a:effectLst>
                <a:reflection blurRad="38100" stA="21000" endPos="54000" dist="76200" dir="5400000" sy="-100000" algn="bl" rotWithShape="0"/>
              </a:effectLst>
            </a:endParaRPr>
          </a:p>
        </p:txBody>
      </p:sp>
      <p:sp>
        <p:nvSpPr>
          <p:cNvPr id="22" name="文本占位符 21"/>
          <p:cNvSpPr>
            <a:spLocks noGrp="1"/>
          </p:cNvSpPr>
          <p:nvPr>
            <p:ph type="body" sz="quarter" idx="11"/>
          </p:nvPr>
        </p:nvSpPr>
        <p:spPr>
          <a:xfrm>
            <a:off x="4356894" y="5028062"/>
            <a:ext cx="3478212" cy="534112"/>
          </a:xfrm>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pic>
        <p:nvPicPr>
          <p:cNvPr id="4" name="图片 3" descr="I[KSE~WLCPN`59%T1R1T]65"/>
          <p:cNvPicPr>
            <a:picLocks noChangeAspect="1"/>
          </p:cNvPicPr>
          <p:nvPr>
            <p:custDataLst>
              <p:tags r:id="rId1"/>
            </p:custDataLst>
          </p:nvPr>
        </p:nvPicPr>
        <p:blipFill>
          <a:blip r:embed="rId2"/>
          <a:stretch>
            <a:fillRect/>
          </a:stretch>
        </p:blipFill>
        <p:spPr>
          <a:xfrm>
            <a:off x="251460" y="2185670"/>
            <a:ext cx="11689080" cy="3230245"/>
          </a:xfrm>
          <a:prstGeom prst="rect">
            <a:avLst/>
          </a:prstGeom>
        </p:spPr>
      </p:pic>
      <p:sp>
        <p:nvSpPr>
          <p:cNvPr id="5" name="文本框 4"/>
          <p:cNvSpPr txBox="1"/>
          <p:nvPr>
            <p:custDataLst>
              <p:tags r:id="rId3"/>
            </p:custDataLst>
          </p:nvPr>
        </p:nvSpPr>
        <p:spPr>
          <a:xfrm>
            <a:off x="448310" y="1025525"/>
            <a:ext cx="4064000" cy="368300"/>
          </a:xfrm>
          <a:prstGeom prst="rect">
            <a:avLst/>
          </a:prstGeom>
          <a:noFill/>
        </p:spPr>
        <p:txBody>
          <a:bodyPr wrap="square" rtlCol="0">
            <a:spAutoFit/>
          </a:bodyPr>
          <a:p>
            <a:r>
              <a:rPr lang="zh-CN" altLang="en-US"/>
              <a:t>作</a:t>
            </a:r>
            <a:r>
              <a:rPr lang="en-US" altLang="zh-CN"/>
              <a:t>4</a:t>
            </a:r>
            <a:r>
              <a:rPr lang="zh-CN" altLang="en-US"/>
              <a:t>，</a:t>
            </a:r>
            <a:r>
              <a:rPr lang="en-US" altLang="zh-CN"/>
              <a:t>5</a:t>
            </a:r>
            <a:r>
              <a:rPr lang="zh-CN" altLang="en-US"/>
              <a:t>两步处理的</a:t>
            </a:r>
            <a:r>
              <a:rPr lang="zh-CN" altLang="en-US"/>
              <a:t>边缘检测图像</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690245" y="1106170"/>
            <a:ext cx="4064000" cy="645160"/>
          </a:xfrm>
          <a:prstGeom prst="rect">
            <a:avLst/>
          </a:prstGeom>
          <a:noFill/>
        </p:spPr>
        <p:txBody>
          <a:bodyPr wrap="square" rtlCol="0">
            <a:spAutoFit/>
          </a:bodyPr>
          <a:p>
            <a:r>
              <a:rPr lang="zh-CN" altLang="en-US"/>
              <a:t>蒙版处理</a:t>
            </a:r>
            <a:r>
              <a:rPr lang="en-US" altLang="zh-CN"/>
              <a:t>——</a:t>
            </a:r>
            <a:r>
              <a:rPr lang="zh-CN" altLang="en-US"/>
              <a:t>减少</a:t>
            </a:r>
            <a:r>
              <a:rPr lang="zh-CN" altLang="en-US"/>
              <a:t>冗余信息</a:t>
            </a:r>
            <a:endParaRPr lang="zh-CN" altLang="en-US"/>
          </a:p>
          <a:p>
            <a:endParaRPr lang="zh-CN" altLang="en-US"/>
          </a:p>
        </p:txBody>
      </p:sp>
      <p:pic>
        <p:nvPicPr>
          <p:cNvPr id="5" name="图片 4" descr="1[{($3FIJM]GIYJ6H%~HXBU"/>
          <p:cNvPicPr>
            <a:picLocks noChangeAspect="1"/>
          </p:cNvPicPr>
          <p:nvPr>
            <p:custDataLst>
              <p:tags r:id="rId1"/>
            </p:custDataLst>
          </p:nvPr>
        </p:nvPicPr>
        <p:blipFill>
          <a:blip r:embed="rId2"/>
          <a:stretch>
            <a:fillRect/>
          </a:stretch>
        </p:blipFill>
        <p:spPr>
          <a:xfrm>
            <a:off x="475615" y="1447800"/>
            <a:ext cx="11052810" cy="3504565"/>
          </a:xfrm>
          <a:prstGeom prst="rect">
            <a:avLst/>
          </a:prstGeom>
        </p:spPr>
      </p:pic>
      <p:pic>
        <p:nvPicPr>
          <p:cNvPr id="7" name="图片 6" descr="T)SP8SC0$)}LUSHYER%0RK9"/>
          <p:cNvPicPr>
            <a:picLocks noChangeAspect="1"/>
          </p:cNvPicPr>
          <p:nvPr>
            <p:custDataLst>
              <p:tags r:id="rId3"/>
            </p:custDataLst>
          </p:nvPr>
        </p:nvPicPr>
        <p:blipFill>
          <a:blip r:embed="rId4"/>
          <a:stretch>
            <a:fillRect/>
          </a:stretch>
        </p:blipFill>
        <p:spPr>
          <a:xfrm>
            <a:off x="6892925" y="4368165"/>
            <a:ext cx="3970655" cy="2239645"/>
          </a:xfrm>
          <a:prstGeom prst="rect">
            <a:avLst/>
          </a:prstGeom>
        </p:spPr>
      </p:pic>
      <p:sp>
        <p:nvSpPr>
          <p:cNvPr id="8" name="文本框 7"/>
          <p:cNvSpPr txBox="1"/>
          <p:nvPr/>
        </p:nvSpPr>
        <p:spPr>
          <a:xfrm>
            <a:off x="643255" y="5230495"/>
            <a:ext cx="5586095" cy="1076325"/>
          </a:xfrm>
          <a:prstGeom prst="rect">
            <a:avLst/>
          </a:prstGeom>
          <a:noFill/>
        </p:spPr>
        <p:txBody>
          <a:bodyPr wrap="square" rtlCol="0">
            <a:spAutoFit/>
          </a:bodyPr>
          <a:p>
            <a:r>
              <a:rPr lang="zh-CN" altLang="en-US"/>
              <a:t>可以用</a:t>
            </a:r>
            <a:r>
              <a:rPr lang="en-US" altLang="zh-CN"/>
              <a:t>ginput</a:t>
            </a:r>
            <a:r>
              <a:rPr lang="zh-CN" altLang="en-US"/>
              <a:t>函数找一个合适的或者是通用的蒙版顶点，利用</a:t>
            </a:r>
            <a:r>
              <a:rPr lang="en-US" altLang="zh-CN"/>
              <a:t>poly2mask</a:t>
            </a:r>
            <a:r>
              <a:rPr lang="zh-CN" altLang="en-US"/>
              <a:t>进行</a:t>
            </a:r>
            <a:r>
              <a:rPr lang="zh-CN" altLang="en-US"/>
              <a:t>生成</a:t>
            </a:r>
            <a:endParaRPr lang="zh-CN" altLang="en-US"/>
          </a:p>
          <a:p>
            <a:r>
              <a:rPr lang="zh-CN" altLang="en-US" sz="1400"/>
              <a:t>这里展示的是较为通用的汽车视觉蒙版（但可见这里还是有很多多余信息，如何挑选蒙版得看摄像机的</a:t>
            </a:r>
            <a:r>
              <a:rPr lang="zh-CN" altLang="en-US" sz="1400"/>
              <a:t>位置）</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803910" y="1247140"/>
            <a:ext cx="10957560" cy="4874895"/>
          </a:xfrm>
          <a:prstGeom prst="rect">
            <a:avLst/>
          </a:prstGeom>
          <a:noFill/>
        </p:spPr>
        <p:txBody>
          <a:bodyPr wrap="square" rtlCol="0">
            <a:noAutofit/>
          </a:bodyPr>
          <a:p>
            <a:r>
              <a:rPr lang="zh-CN" altLang="en-US"/>
              <a:t>霍夫变换</a:t>
            </a:r>
            <a:r>
              <a:rPr lang="zh-CN" altLang="en-US"/>
              <a:t>找直线</a:t>
            </a:r>
            <a:endParaRPr lang="zh-CN" altLang="en-US"/>
          </a:p>
          <a:p>
            <a:r>
              <a:rPr lang="zh-CN" altLang="en-US"/>
              <a:t>利用霍夫变换函数，将生成的</a:t>
            </a:r>
            <a:r>
              <a:rPr lang="zh-CN" altLang="en-US"/>
              <a:t>直线</a:t>
            </a:r>
            <a:r>
              <a:rPr lang="zh-CN" altLang="en-US"/>
              <a:t>画出</a:t>
            </a:r>
            <a:endParaRPr lang="zh-CN" altLang="en-US"/>
          </a:p>
          <a:p>
            <a:r>
              <a:rPr lang="zh-CN" altLang="en-US"/>
              <a:t>示例</a:t>
            </a:r>
            <a:r>
              <a:rPr lang="en-US" altLang="zh-CN"/>
              <a:t>:</a:t>
            </a:r>
            <a:endParaRPr lang="en-US" altLang="zh-CN"/>
          </a:p>
        </p:txBody>
      </p:sp>
      <p:pic>
        <p:nvPicPr>
          <p:cNvPr id="5" name="图片 4" descr="X7G(ROSSQT3NDT35I~255LK"/>
          <p:cNvPicPr>
            <a:picLocks noChangeAspect="1"/>
          </p:cNvPicPr>
          <p:nvPr>
            <p:custDataLst>
              <p:tags r:id="rId1"/>
            </p:custDataLst>
          </p:nvPr>
        </p:nvPicPr>
        <p:blipFill>
          <a:blip r:embed="rId2"/>
          <a:stretch>
            <a:fillRect/>
          </a:stretch>
        </p:blipFill>
        <p:spPr>
          <a:xfrm>
            <a:off x="1566545" y="1928495"/>
            <a:ext cx="4029075" cy="1000125"/>
          </a:xfrm>
          <a:prstGeom prst="rect">
            <a:avLst/>
          </a:prstGeom>
        </p:spPr>
      </p:pic>
      <p:sp>
        <p:nvSpPr>
          <p:cNvPr id="6" name="文本框 5"/>
          <p:cNvSpPr txBox="1"/>
          <p:nvPr/>
        </p:nvSpPr>
        <p:spPr>
          <a:xfrm>
            <a:off x="803910" y="4491990"/>
            <a:ext cx="8395970" cy="2366010"/>
          </a:xfrm>
          <a:prstGeom prst="rect">
            <a:avLst/>
          </a:prstGeom>
          <a:noFill/>
        </p:spPr>
        <p:txBody>
          <a:bodyPr wrap="square" rtlCol="0">
            <a:noAutofit/>
          </a:bodyPr>
          <a:p>
            <a:r>
              <a:rPr lang="zh-CN" altLang="en-US"/>
              <a:t>利用先验知识，筛选</a:t>
            </a:r>
            <a:r>
              <a:rPr lang="zh-CN" altLang="en-US"/>
              <a:t>直线，如车道线的长度，斜率</a:t>
            </a:r>
            <a:r>
              <a:rPr lang="zh-CN" altLang="en-US"/>
              <a:t>等</a:t>
            </a:r>
            <a:endParaRPr lang="zh-CN" altLang="en-US"/>
          </a:p>
          <a:p>
            <a:r>
              <a:rPr lang="zh-CN" altLang="en-US"/>
              <a:t>将无用的边缘直线</a:t>
            </a:r>
            <a:r>
              <a:rPr lang="zh-CN" altLang="en-US"/>
              <a:t>筛除</a:t>
            </a:r>
            <a:endParaRPr lang="zh-CN" altLang="en-US"/>
          </a:p>
          <a:p>
            <a:endParaRPr lang="zh-CN" altLang="en-US"/>
          </a:p>
          <a:p>
            <a:r>
              <a:rPr lang="zh-CN" altLang="en-US"/>
              <a:t>这里的长度是指像素</a:t>
            </a:r>
            <a:r>
              <a:rPr lang="zh-CN" altLang="en-US"/>
              <a:t>长度</a:t>
            </a:r>
            <a:endParaRPr lang="zh-CN" altLang="en-US"/>
          </a:p>
        </p:txBody>
      </p:sp>
      <p:pic>
        <p:nvPicPr>
          <p:cNvPr id="7" name="图片 6" descr="VRTLU@BDR9UYW%H072@E52U"/>
          <p:cNvPicPr>
            <a:picLocks noChangeAspect="1"/>
          </p:cNvPicPr>
          <p:nvPr>
            <p:custDataLst>
              <p:tags r:id="rId3"/>
            </p:custDataLst>
          </p:nvPr>
        </p:nvPicPr>
        <p:blipFill>
          <a:blip r:embed="rId4"/>
          <a:stretch>
            <a:fillRect/>
          </a:stretch>
        </p:blipFill>
        <p:spPr>
          <a:xfrm>
            <a:off x="6879590" y="985520"/>
            <a:ext cx="4647565" cy="2613025"/>
          </a:xfrm>
          <a:prstGeom prst="rect">
            <a:avLst/>
          </a:prstGeom>
        </p:spPr>
      </p:pic>
      <p:pic>
        <p:nvPicPr>
          <p:cNvPr id="8" name="图片 7" descr="0BIGONR$91$0{KTB3(33HUO"/>
          <p:cNvPicPr>
            <a:picLocks noChangeAspect="1"/>
          </p:cNvPicPr>
          <p:nvPr>
            <p:custDataLst>
              <p:tags r:id="rId5"/>
            </p:custDataLst>
          </p:nvPr>
        </p:nvPicPr>
        <p:blipFill>
          <a:blip r:embed="rId6"/>
          <a:stretch>
            <a:fillRect/>
          </a:stretch>
        </p:blipFill>
        <p:spPr>
          <a:xfrm>
            <a:off x="6879590" y="3666490"/>
            <a:ext cx="4647565" cy="2628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总结</a:t>
            </a:r>
            <a:endParaRPr lang="zh-CN" altLang="en-US" dirty="0"/>
          </a:p>
        </p:txBody>
      </p:sp>
      <p:sp>
        <p:nvSpPr>
          <p:cNvPr id="5" name="文本占位符 4"/>
          <p:cNvSpPr>
            <a:spLocks noGrp="1"/>
          </p:cNvSpPr>
          <p:nvPr>
            <p:ph type="body" sz="quarter" idx="12"/>
          </p:nvPr>
        </p:nvSpPr>
        <p:spPr/>
        <p:txBody>
          <a:bodyPr/>
          <a:lstStyle/>
          <a:p>
            <a:r>
              <a:rPr lang="zh-CN" altLang="en-US" dirty="0"/>
              <a:t>感谢聆听</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7" name="文本框 6"/>
          <p:cNvSpPr txBox="1"/>
          <p:nvPr/>
        </p:nvSpPr>
        <p:spPr>
          <a:xfrm>
            <a:off x="615950" y="1360805"/>
            <a:ext cx="6974205" cy="3983355"/>
          </a:xfrm>
          <a:prstGeom prst="rect">
            <a:avLst/>
          </a:prstGeom>
          <a:noFill/>
        </p:spPr>
        <p:txBody>
          <a:bodyPr wrap="square" rtlCol="0">
            <a:noAutofit/>
          </a:bodyPr>
          <a:p>
            <a:r>
              <a:rPr lang="en-US" altLang="zh-CN"/>
              <a:t>1.</a:t>
            </a:r>
            <a:r>
              <a:rPr lang="zh-CN" altLang="en-US"/>
              <a:t>简介</a:t>
            </a:r>
            <a:endParaRPr lang="zh-CN" altLang="en-US"/>
          </a:p>
          <a:p>
            <a:r>
              <a:rPr lang="zh-CN" altLang="en-US"/>
              <a:t>边缘检测是基于灰度突变来分割图像的常用方法，其实质是提取图像中不连续部分的特征。</a:t>
            </a:r>
            <a:endParaRPr lang="zh-CN" altLang="en-US"/>
          </a:p>
          <a:p>
            <a:r>
              <a:rPr lang="zh-CN" altLang="en-US"/>
              <a:t>边缘检测算法本质上就是一种滤波算法，区别在于滤波器的选择，其与滤波的规则是一致的。为了理解边缘检测算子，我们引入梯度这个概念，梯度在数字图像处理领域可以理解为像素灰度值变化速度，但在数字图像处理中，实际的应用是不需要求导的，只需要进行简单的加减运算。</a:t>
            </a:r>
            <a:endParaRPr lang="zh-CN" altLang="en-US"/>
          </a:p>
          <a:p>
            <a:endParaRPr lang="zh-CN" altLang="en-US"/>
          </a:p>
          <a:p>
            <a:r>
              <a:rPr lang="zh-CN" altLang="en-US"/>
              <a:t>几种基本的边缘检测滤波器：sobel、prewitt、roberts算子。</a:t>
            </a:r>
            <a:endParaRPr lang="zh-CN" altLang="en-US"/>
          </a:p>
          <a:p>
            <a:endParaRPr lang="zh-CN" altLang="en-US"/>
          </a:p>
          <a:p>
            <a:r>
              <a:rPr lang="zh-CN" altLang="en-US"/>
              <a:t>问题：直接使用基本的边缘算子求得的边缘图存在很多问题，如噪声污染没有被排除、边缘线太过粗宽等。</a:t>
            </a:r>
            <a:endParaRPr lang="zh-CN" altLang="en-US"/>
          </a:p>
          <a:p>
            <a:endParaRPr lang="zh-CN" altLang="en-US"/>
          </a:p>
        </p:txBody>
      </p:sp>
      <p:pic>
        <p:nvPicPr>
          <p:cNvPr id="9" name="图片 8" descr="[LVBXNKPJB(RD~XDVO)%ZI8"/>
          <p:cNvPicPr>
            <a:picLocks noChangeAspect="1"/>
          </p:cNvPicPr>
          <p:nvPr>
            <p:custDataLst>
              <p:tags r:id="rId1"/>
            </p:custDataLst>
          </p:nvPr>
        </p:nvPicPr>
        <p:blipFill>
          <a:blip r:embed="rId2"/>
          <a:stretch>
            <a:fillRect/>
          </a:stretch>
        </p:blipFill>
        <p:spPr>
          <a:xfrm>
            <a:off x="8103235" y="3161030"/>
            <a:ext cx="2590800" cy="1259840"/>
          </a:xfrm>
          <a:prstGeom prst="rect">
            <a:avLst/>
          </a:prstGeom>
        </p:spPr>
      </p:pic>
      <p:pic>
        <p:nvPicPr>
          <p:cNvPr id="10" name="图片 9" descr="G[`FLXORIMIK}TRCF3F~F]4"/>
          <p:cNvPicPr>
            <a:picLocks noChangeAspect="1"/>
          </p:cNvPicPr>
          <p:nvPr>
            <p:custDataLst>
              <p:tags r:id="rId3"/>
            </p:custDataLst>
          </p:nvPr>
        </p:nvPicPr>
        <p:blipFill>
          <a:blip r:embed="rId4"/>
          <a:stretch>
            <a:fillRect/>
          </a:stretch>
        </p:blipFill>
        <p:spPr>
          <a:xfrm>
            <a:off x="8042910" y="1793875"/>
            <a:ext cx="2536825" cy="1236980"/>
          </a:xfrm>
          <a:prstGeom prst="rect">
            <a:avLst/>
          </a:prstGeom>
        </p:spPr>
      </p:pic>
      <p:sp>
        <p:nvSpPr>
          <p:cNvPr id="11" name="文本框 10"/>
          <p:cNvSpPr txBox="1"/>
          <p:nvPr/>
        </p:nvSpPr>
        <p:spPr>
          <a:xfrm>
            <a:off x="8042910" y="4653915"/>
            <a:ext cx="3197860" cy="368300"/>
          </a:xfrm>
          <a:prstGeom prst="rect">
            <a:avLst/>
          </a:prstGeom>
          <a:noFill/>
        </p:spPr>
        <p:txBody>
          <a:bodyPr wrap="square" rtlCol="0">
            <a:spAutoFit/>
          </a:bodyPr>
          <a:p>
            <a:r>
              <a:rPr lang="zh-CN" altLang="en-US"/>
              <a:t>水平梯度与垂直梯度</a:t>
            </a:r>
            <a:r>
              <a:rPr lang="en-US" altLang="zh-CN"/>
              <a:t>sobel</a:t>
            </a:r>
            <a:r>
              <a:rPr lang="zh-CN" altLang="en-US"/>
              <a:t>算子</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844550" y="985520"/>
            <a:ext cx="4064000" cy="368300"/>
          </a:xfrm>
          <a:prstGeom prst="rect">
            <a:avLst/>
          </a:prstGeom>
          <a:noFill/>
        </p:spPr>
        <p:txBody>
          <a:bodyPr wrap="square" rtlCol="0">
            <a:spAutoFit/>
          </a:bodyPr>
          <a:p>
            <a:r>
              <a:rPr lang="zh-CN" altLang="en-US"/>
              <a:t>常见的边缘检测</a:t>
            </a:r>
            <a:r>
              <a:rPr lang="zh-CN" altLang="en-US"/>
              <a:t>算子</a:t>
            </a:r>
            <a:endParaRPr lang="zh-CN" altLang="en-US"/>
          </a:p>
        </p:txBody>
      </p:sp>
      <p:pic>
        <p:nvPicPr>
          <p:cNvPr id="5" name="图片 4" descr="OM@){RC8({YJ`KYAB20W((W"/>
          <p:cNvPicPr>
            <a:picLocks noChangeAspect="1"/>
          </p:cNvPicPr>
          <p:nvPr>
            <p:custDataLst>
              <p:tags r:id="rId1"/>
            </p:custDataLst>
          </p:nvPr>
        </p:nvPicPr>
        <p:blipFill>
          <a:blip r:embed="rId2"/>
          <a:stretch>
            <a:fillRect/>
          </a:stretch>
        </p:blipFill>
        <p:spPr>
          <a:xfrm>
            <a:off x="932815" y="1548130"/>
            <a:ext cx="8402320" cy="41948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1112520" y="1313815"/>
            <a:ext cx="9758045" cy="4043045"/>
          </a:xfrm>
          <a:prstGeom prst="rect">
            <a:avLst/>
          </a:prstGeom>
          <a:noFill/>
        </p:spPr>
        <p:txBody>
          <a:bodyPr wrap="square" rtlCol="0">
            <a:noAutofit/>
          </a:bodyPr>
          <a:p>
            <a:r>
              <a:rPr lang="zh-CN" altLang="en-US"/>
              <a:t>为使边缘检测能有更好的</a:t>
            </a:r>
            <a:r>
              <a:rPr lang="zh-CN" altLang="en-US"/>
              <a:t>效果，本次实验主要使用的边缘检测算法流程</a:t>
            </a:r>
            <a:r>
              <a:rPr lang="zh-CN" altLang="en-US"/>
              <a:t>如下：</a:t>
            </a:r>
            <a:endParaRPr lang="zh-CN" altLang="en-US"/>
          </a:p>
          <a:p>
            <a:endParaRPr lang="zh-CN" altLang="en-US"/>
          </a:p>
          <a:p>
            <a:pPr marL="285750" indent="-285750">
              <a:buFont typeface="Arial" panose="020B0604020202020204" pitchFamily="34" charset="0"/>
              <a:buChar char="•"/>
            </a:pPr>
            <a:r>
              <a:rPr lang="en-US" altLang="zh-CN"/>
              <a:t>1.</a:t>
            </a:r>
            <a:r>
              <a:rPr lang="zh-CN" altLang="en-US"/>
              <a:t>高斯滤波</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2.</a:t>
            </a:r>
            <a:r>
              <a:rPr lang="zh-CN" altLang="en-US"/>
              <a:t>使用</a:t>
            </a:r>
            <a:r>
              <a:rPr lang="en-US" altLang="zh-CN"/>
              <a:t>sobel</a:t>
            </a:r>
            <a:r>
              <a:rPr lang="zh-CN" altLang="en-US"/>
              <a:t>算子计算</a:t>
            </a:r>
            <a:r>
              <a:rPr lang="zh-CN" altLang="en-US"/>
              <a:t>梯度</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3.</a:t>
            </a:r>
            <a:r>
              <a:rPr lang="zh-CN" altLang="en-US"/>
              <a:t>非极大值</a:t>
            </a:r>
            <a:r>
              <a:rPr lang="zh-CN" altLang="en-US"/>
              <a:t>抑制</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4.</a:t>
            </a:r>
            <a:r>
              <a:rPr lang="zh-CN" altLang="en-US"/>
              <a:t>阈值滞后</a:t>
            </a:r>
            <a:r>
              <a:rPr lang="zh-CN" altLang="en-US"/>
              <a:t>处理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5.</a:t>
            </a:r>
            <a:r>
              <a:rPr lang="zh-CN" altLang="en-US"/>
              <a:t>孤</a:t>
            </a:r>
            <a:r>
              <a:rPr lang="zh-CN" altLang="en-US"/>
              <a:t>立弱边缘</a:t>
            </a:r>
            <a:r>
              <a:rPr lang="zh-CN" altLang="en-US"/>
              <a:t>抑制</a:t>
            </a:r>
            <a:endParaRPr lang="zh-CN" altLang="en-US"/>
          </a:p>
        </p:txBody>
      </p:sp>
      <p:pic>
        <p:nvPicPr>
          <p:cNvPr id="5" name="图片 4" descr="J06}K@663EHOBNS(8ITGTN4"/>
          <p:cNvPicPr>
            <a:picLocks noChangeAspect="1"/>
          </p:cNvPicPr>
          <p:nvPr>
            <p:custDataLst>
              <p:tags r:id="rId1"/>
            </p:custDataLst>
          </p:nvPr>
        </p:nvPicPr>
        <p:blipFill>
          <a:blip r:embed="rId2"/>
          <a:stretch>
            <a:fillRect/>
          </a:stretch>
        </p:blipFill>
        <p:spPr>
          <a:xfrm>
            <a:off x="4363085" y="1873250"/>
            <a:ext cx="6791325" cy="3295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743585" y="1019175"/>
            <a:ext cx="9208135" cy="4841240"/>
          </a:xfrm>
          <a:prstGeom prst="rect">
            <a:avLst/>
          </a:prstGeom>
          <a:noFill/>
        </p:spPr>
        <p:txBody>
          <a:bodyPr wrap="square" rtlCol="0">
            <a:noAutofit/>
          </a:bodyPr>
          <a:p>
            <a:r>
              <a:rPr lang="en-US" altLang="zh-CN"/>
              <a:t>1.</a:t>
            </a:r>
            <a:r>
              <a:rPr lang="zh-CN" altLang="en-US"/>
              <a:t>高斯</a:t>
            </a:r>
            <a:r>
              <a:rPr lang="zh-CN" altLang="en-US"/>
              <a:t>滤波</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高斯滤波算法是一种去除高频噪声的常用方式，通俗的讲，高斯滤波就是对整幅图像进行加权平均的过程，每一个像素点的值都是由其本身和邻域内的其他像素值经过加权平均后得到的。高斯滤波的原理是根据待滤波的像素点及其邻域点的灰度值按照高斯公式生成的参数规则进行加权平均。</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作用：</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通过滤波来提取图像特征，简化图像所带的信息作为后续其他图像处理。</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为适应图像处理的需求，通过滤波消除图像数字化时混入的噪声。</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思考：其他的滤波器效果如何</a:t>
            </a:r>
            <a:r>
              <a:rPr lang="zh-CN" altLang="en-US"/>
              <a:t>呢？</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803910" y="1059180"/>
            <a:ext cx="9342120" cy="4612640"/>
          </a:xfrm>
          <a:prstGeom prst="rect">
            <a:avLst/>
          </a:prstGeom>
          <a:noFill/>
        </p:spPr>
        <p:txBody>
          <a:bodyPr wrap="square" rtlCol="0">
            <a:noAutofit/>
          </a:bodyPr>
          <a:p>
            <a:r>
              <a:rPr lang="en-US" altLang="zh-CN"/>
              <a:t>2.</a:t>
            </a:r>
            <a:r>
              <a:rPr lang="zh-CN" altLang="en-US"/>
              <a:t>计算梯度</a:t>
            </a:r>
            <a:endParaRPr lang="zh-CN" altLang="en-US"/>
          </a:p>
        </p:txBody>
      </p:sp>
      <p:pic>
        <p:nvPicPr>
          <p:cNvPr id="5" name="图片 4" descr="7FXMRS3@69SM4$1K~09TO10"/>
          <p:cNvPicPr>
            <a:picLocks noChangeAspect="1"/>
          </p:cNvPicPr>
          <p:nvPr>
            <p:custDataLst>
              <p:tags r:id="rId1"/>
            </p:custDataLst>
          </p:nvPr>
        </p:nvPicPr>
        <p:blipFill>
          <a:blip r:embed="rId2"/>
          <a:stretch>
            <a:fillRect/>
          </a:stretch>
        </p:blipFill>
        <p:spPr>
          <a:xfrm>
            <a:off x="2506345" y="1536065"/>
            <a:ext cx="6829425" cy="4400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656590" y="972185"/>
            <a:ext cx="10434955" cy="4813935"/>
          </a:xfrm>
          <a:prstGeom prst="rect">
            <a:avLst/>
          </a:prstGeom>
          <a:noFill/>
        </p:spPr>
        <p:txBody>
          <a:bodyPr wrap="square" rtlCol="0">
            <a:noAutofit/>
          </a:bodyPr>
          <a:p>
            <a:r>
              <a:rPr lang="en-US" altLang="zh-CN"/>
              <a:t>3.</a:t>
            </a:r>
            <a:r>
              <a:rPr lang="zh-CN" altLang="en-US"/>
              <a:t>非极大值</a:t>
            </a:r>
            <a:r>
              <a:rPr lang="zh-CN" altLang="en-US"/>
              <a:t>抑制</a:t>
            </a:r>
            <a:endParaRPr lang="zh-CN" altLang="en-US"/>
          </a:p>
          <a:p>
            <a:r>
              <a:rPr lang="zh-CN" altLang="en-US"/>
              <a:t>上一步得到的梯度图像存在边缘粗宽、弱边缘干扰等众多问题，现在可以使用非极大值抑制来寻找像素点局部最大值，将非极大值所对应的灰度值置0，极大值点置1，这样可以剔除一大部分非边缘的像素点，因此最后生成的图像应为一副二值图像，边缘理想状态下都为单像素边缘。</a:t>
            </a:r>
            <a:endParaRPr lang="zh-CN" altLang="en-US"/>
          </a:p>
          <a:p>
            <a:endParaRPr lang="zh-CN" altLang="en-US"/>
          </a:p>
        </p:txBody>
      </p:sp>
      <p:pic>
        <p:nvPicPr>
          <p:cNvPr id="6" name="图片 5" descr="W}I204G3A@D2$KU%3R(M3`G"/>
          <p:cNvPicPr>
            <a:picLocks noChangeAspect="1"/>
          </p:cNvPicPr>
          <p:nvPr>
            <p:custDataLst>
              <p:tags r:id="rId1"/>
            </p:custDataLst>
          </p:nvPr>
        </p:nvPicPr>
        <p:blipFill>
          <a:blip r:embed="rId2"/>
          <a:stretch>
            <a:fillRect/>
          </a:stretch>
        </p:blipFill>
        <p:spPr>
          <a:xfrm>
            <a:off x="5986145" y="2371725"/>
            <a:ext cx="5751830" cy="3239770"/>
          </a:xfrm>
          <a:prstGeom prst="rect">
            <a:avLst/>
          </a:prstGeom>
        </p:spPr>
      </p:pic>
      <p:pic>
        <p:nvPicPr>
          <p:cNvPr id="7" name="图片 6" descr="0B21JH{H0{$UG38@`B[GF69"/>
          <p:cNvPicPr>
            <a:picLocks noChangeAspect="1"/>
          </p:cNvPicPr>
          <p:nvPr>
            <p:custDataLst>
              <p:tags r:id="rId3"/>
            </p:custDataLst>
          </p:nvPr>
        </p:nvPicPr>
        <p:blipFill>
          <a:blip r:embed="rId4"/>
          <a:stretch>
            <a:fillRect/>
          </a:stretch>
        </p:blipFill>
        <p:spPr>
          <a:xfrm>
            <a:off x="1054100" y="2705735"/>
            <a:ext cx="4752975" cy="962025"/>
          </a:xfrm>
          <a:prstGeom prst="rect">
            <a:avLst/>
          </a:prstGeom>
        </p:spPr>
      </p:pic>
      <p:sp>
        <p:nvSpPr>
          <p:cNvPr id="8" name="文本框 7"/>
          <p:cNvSpPr txBox="1"/>
          <p:nvPr/>
        </p:nvSpPr>
        <p:spPr>
          <a:xfrm>
            <a:off x="777240" y="3909060"/>
            <a:ext cx="5318125" cy="1198880"/>
          </a:xfrm>
          <a:prstGeom prst="rect">
            <a:avLst/>
          </a:prstGeom>
          <a:noFill/>
        </p:spPr>
        <p:txBody>
          <a:bodyPr wrap="square" rtlCol="0">
            <a:spAutoFit/>
          </a:bodyPr>
          <a:p>
            <a:r>
              <a:rPr lang="zh-CN" altLang="en-US"/>
              <a:t>在每一点上，领域中心 x 与沿着其对应的梯度方向的两个像素相比，若中心像素为最大值，则保留，否则中心置0，这样可以抑制非极大值，保留局部梯度最大的点，以得到细化的边缘。</a:t>
            </a:r>
            <a:endParaRPr lang="zh-CN" altLang="en-US"/>
          </a:p>
        </p:txBody>
      </p:sp>
      <p:sp>
        <p:nvSpPr>
          <p:cNvPr id="9" name="文本框 8"/>
          <p:cNvSpPr txBox="1"/>
          <p:nvPr/>
        </p:nvSpPr>
        <p:spPr>
          <a:xfrm>
            <a:off x="931545" y="5283835"/>
            <a:ext cx="4064000" cy="368300"/>
          </a:xfrm>
          <a:prstGeom prst="rect">
            <a:avLst/>
          </a:prstGeom>
          <a:noFill/>
        </p:spPr>
        <p:txBody>
          <a:bodyPr wrap="square" rtlCol="0">
            <a:spAutoFit/>
          </a:bodyPr>
          <a:p>
            <a:r>
              <a:rPr lang="zh-CN" altLang="en-US"/>
              <a:t>也就是</a:t>
            </a:r>
            <a:r>
              <a:rPr lang="en-US" altLang="zh-CN"/>
              <a:t>gxy&gt;gup</a:t>
            </a:r>
            <a:r>
              <a:rPr lang="zh-CN" altLang="en-US"/>
              <a:t>且</a:t>
            </a:r>
            <a:r>
              <a:rPr lang="en-US" altLang="zh-CN"/>
              <a:t>gxy&gt;gdown</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sp>
        <p:nvSpPr>
          <p:cNvPr id="4" name="文本框 3"/>
          <p:cNvSpPr txBox="1"/>
          <p:nvPr/>
        </p:nvSpPr>
        <p:spPr>
          <a:xfrm>
            <a:off x="911225" y="1093470"/>
            <a:ext cx="9897745" cy="4786630"/>
          </a:xfrm>
          <a:prstGeom prst="rect">
            <a:avLst/>
          </a:prstGeom>
          <a:noFill/>
        </p:spPr>
        <p:txBody>
          <a:bodyPr wrap="square" rtlCol="0">
            <a:noAutofit/>
          </a:bodyPr>
          <a:p>
            <a:r>
              <a:rPr lang="en-US" altLang="zh-CN"/>
              <a:t>4.</a:t>
            </a:r>
            <a:r>
              <a:rPr lang="zh-CN" altLang="en-US"/>
              <a:t>阈值</a:t>
            </a:r>
            <a:r>
              <a:rPr lang="zh-CN" altLang="en-US"/>
              <a:t>处理</a:t>
            </a:r>
            <a:endParaRPr lang="zh-CN" altLang="en-US"/>
          </a:p>
          <a:p>
            <a:pPr indent="457200"/>
            <a:r>
              <a:rPr lang="zh-CN" altLang="en-US"/>
              <a:t>经过以上三步得到的边缘质量已经很高了，但是还是存在许多伪边缘</a:t>
            </a:r>
            <a:endParaRPr lang="zh-CN" altLang="en-US"/>
          </a:p>
          <a:p>
            <a:pPr indent="457200"/>
            <a:r>
              <a:rPr lang="zh-CN" altLang="en-US"/>
              <a:t>这里采用双阈值法</a:t>
            </a:r>
            <a:r>
              <a:rPr lang="zh-CN" altLang="en-US"/>
              <a:t>处理。定义一个高阈值和一个低阈值。梯度强度低于低阈值的像素点被抑制，不作为边缘点；高于高阈值的像素点被定义为强边缘，保留为边缘点；处于高低阈值之间的定义为弱边缘，留待进一步处理。</a:t>
            </a:r>
            <a:endParaRPr lang="zh-CN" altLang="en-US"/>
          </a:p>
        </p:txBody>
      </p:sp>
      <p:sp>
        <p:nvSpPr>
          <p:cNvPr id="6" name="文本框 5"/>
          <p:cNvSpPr txBox="1"/>
          <p:nvPr/>
        </p:nvSpPr>
        <p:spPr>
          <a:xfrm>
            <a:off x="911225" y="3285490"/>
            <a:ext cx="9742805" cy="3278505"/>
          </a:xfrm>
          <a:prstGeom prst="rect">
            <a:avLst/>
          </a:prstGeom>
          <a:noFill/>
        </p:spPr>
        <p:txBody>
          <a:bodyPr wrap="square" rtlCol="0">
            <a:noAutofit/>
          </a:bodyPr>
          <a:p>
            <a:r>
              <a:rPr lang="en-US" altLang="zh-CN"/>
              <a:t>5.</a:t>
            </a:r>
            <a:r>
              <a:rPr lang="zh-CN" altLang="en-US"/>
              <a:t>孤立弱边缘</a:t>
            </a:r>
            <a:r>
              <a:rPr lang="zh-CN" altLang="en-US"/>
              <a:t>抑制</a:t>
            </a:r>
            <a:endParaRPr lang="zh-CN" altLang="en-US"/>
          </a:p>
          <a:p>
            <a:pPr indent="457200"/>
            <a:r>
              <a:rPr lang="zh-CN" altLang="en-US"/>
              <a:t>通常而言，由真实边缘引起的弱边缘像素点将连接到强边缘像素点，而噪声响应则未连接。通过查看弱边缘像素及其8个邻域像素，可根据其与强边缘的连接情况来进行判断。一般，可定义只要其中邻域像素其中一个为强边缘像素点，则该弱边缘就可以保留为强边缘，即真实边缘点。</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边缘检测</a:t>
            </a:r>
            <a:endParaRPr lang="zh-CN" altLang="en-US" dirty="0"/>
          </a:p>
        </p:txBody>
      </p:sp>
      <p:sp>
        <p:nvSpPr>
          <p:cNvPr id="3" name="灯片编号占位符 2"/>
          <p:cNvSpPr>
            <a:spLocks noGrp="1"/>
          </p:cNvSpPr>
          <p:nvPr>
            <p:ph type="sldNum" sz="quarter" idx="12"/>
          </p:nvPr>
        </p:nvSpPr>
        <p:spPr/>
        <p:txBody>
          <a:bodyPr/>
          <a:lstStyle/>
          <a:p>
            <a:fld id="{946C3BC4-F0AC-450B-8071-3A9EDF1214AB}" type="slidenum">
              <a:rPr lang="zh-CN" altLang="en-US" smtClean="0"/>
            </a:fld>
            <a:r>
              <a:rPr lang="zh-CN" altLang="en-US" dirty="0"/>
              <a:t> </a:t>
            </a:r>
            <a:r>
              <a:rPr lang="en-US" altLang="zh-CN" b="1" dirty="0"/>
              <a:t> / </a:t>
            </a:r>
            <a:r>
              <a:rPr lang="zh-CN" altLang="en-US" dirty="0"/>
              <a:t>总</a:t>
            </a:r>
            <a:endParaRPr lang="zh-CN" altLang="en-US" dirty="0"/>
          </a:p>
        </p:txBody>
      </p:sp>
      <p:pic>
        <p:nvPicPr>
          <p:cNvPr id="4" name="图片 3" descr="`XYORM9O2XGC6BSHD4MQA~Y"/>
          <p:cNvPicPr>
            <a:picLocks noChangeAspect="1"/>
          </p:cNvPicPr>
          <p:nvPr>
            <p:custDataLst>
              <p:tags r:id="rId1"/>
            </p:custDataLst>
          </p:nvPr>
        </p:nvPicPr>
        <p:blipFill>
          <a:blip r:embed="rId2"/>
          <a:stretch>
            <a:fillRect/>
          </a:stretch>
        </p:blipFill>
        <p:spPr>
          <a:xfrm>
            <a:off x="308610" y="1887855"/>
            <a:ext cx="11575415" cy="3201035"/>
          </a:xfrm>
          <a:prstGeom prst="rect">
            <a:avLst/>
          </a:prstGeom>
        </p:spPr>
      </p:pic>
      <p:sp>
        <p:nvSpPr>
          <p:cNvPr id="5" name="文本框 4"/>
          <p:cNvSpPr txBox="1"/>
          <p:nvPr/>
        </p:nvSpPr>
        <p:spPr>
          <a:xfrm>
            <a:off x="448310" y="1025525"/>
            <a:ext cx="4064000" cy="368300"/>
          </a:xfrm>
          <a:prstGeom prst="rect">
            <a:avLst/>
          </a:prstGeom>
          <a:noFill/>
        </p:spPr>
        <p:txBody>
          <a:bodyPr wrap="square" rtlCol="0">
            <a:spAutoFit/>
          </a:bodyPr>
          <a:p>
            <a:r>
              <a:rPr lang="zh-CN" altLang="en-US"/>
              <a:t>不作</a:t>
            </a:r>
            <a:r>
              <a:rPr lang="en-US" altLang="zh-CN"/>
              <a:t>4</a:t>
            </a:r>
            <a:r>
              <a:rPr lang="zh-CN" altLang="en-US"/>
              <a:t>，</a:t>
            </a:r>
            <a:r>
              <a:rPr lang="en-US" altLang="zh-CN"/>
              <a:t>5</a:t>
            </a:r>
            <a:r>
              <a:rPr lang="zh-CN" altLang="en-US"/>
              <a:t>两步处理的</a:t>
            </a:r>
            <a:r>
              <a:rPr lang="zh-CN" altLang="en-US"/>
              <a:t>边缘检测图像</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2f5c1c48-7fc7-42bb-9949-49f7dc75fcd7"/>
  <p:tag name="COMMONDATA" val="eyJoZGlkIjoiNjEyNGJiYzUxODdlMWZhNjY1MWI5ZmJjM2NhODdkY2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新罗马+宋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Words>
  <Application>WPS 演示</Application>
  <PresentationFormat>宽屏</PresentationFormat>
  <Paragraphs>125</Paragraphs>
  <Slides>13</Slides>
  <Notes>5</Notes>
  <HiddenSlides>0</HiddenSlides>
  <MMClips>0</MMClips>
  <ScaleCrop>false</ScaleCrop>
  <HeadingPairs>
    <vt:vector size="6" baseType="variant">
      <vt:variant>
        <vt:lpstr>已用的字体</vt:lpstr>
      </vt:variant>
      <vt:variant>
        <vt:i4>12</vt:i4>
      </vt:variant>
      <vt:variant>
        <vt:lpstr>主题</vt:lpstr>
      </vt:variant>
      <vt:variant>
        <vt:i4>12</vt:i4>
      </vt:variant>
      <vt:variant>
        <vt:lpstr>幻灯片标题</vt:lpstr>
      </vt:variant>
      <vt:variant>
        <vt:i4>13</vt:i4>
      </vt:variant>
    </vt:vector>
  </HeadingPairs>
  <TitlesOfParts>
    <vt:vector size="37" baseType="lpstr">
      <vt:lpstr>Arial</vt:lpstr>
      <vt:lpstr>宋体</vt:lpstr>
      <vt:lpstr>Wingdings</vt:lpstr>
      <vt:lpstr>Adobe 黑体 Std R</vt:lpstr>
      <vt:lpstr>黑体</vt:lpstr>
      <vt:lpstr>Times New Roman</vt:lpstr>
      <vt:lpstr>Adobe 黑体 Std R</vt:lpstr>
      <vt:lpstr>微软雅黑</vt:lpstr>
      <vt:lpstr>Arial Unicode MS</vt:lpstr>
      <vt:lpstr>等线</vt:lpstr>
      <vt:lpstr>Calibri</vt:lpstr>
      <vt:lpstr>Wingdings</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接鹏宇</dc:creator>
  <cp:lastModifiedBy>龙羽</cp:lastModifiedBy>
  <cp:revision>118</cp:revision>
  <dcterms:created xsi:type="dcterms:W3CDTF">2021-12-24T08:57:00Z</dcterms:created>
  <dcterms:modified xsi:type="dcterms:W3CDTF">2023-04-03T11:46:41Z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09CB16F3B5E24B77AA9095A3A130ED38_13</vt:lpwstr>
  </property>
  <property fmtid="{D5CDD505-2E9C-101B-9397-08002B2CF9AE}" pid="3" name="KSOProductBuildVer">
    <vt:lpwstr>2052-11.1.0.14036</vt:lpwstr>
  </property>
</Properties>
</file>