
<file path=[Content_Types].xml><?xml version="1.0" encoding="utf-8"?>
<Types xmlns="http://schemas.openxmlformats.org/package/2006/content-types">
  <Default Extension="emf" ContentType="image/x-emf"/>
  <Default Extension="png" ContentType="image/png"/>
  <Default Extension="bmp" ContentType="image/bmp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5" r:id="rId16"/>
    <p:sldId id="346" r:id="rId17"/>
    <p:sldId id="349" r:id="rId18"/>
    <p:sldId id="350" r:id="rId19"/>
    <p:sldId id="344" r:id="rId20"/>
    <p:sldId id="347" r:id="rId21"/>
    <p:sldId id="34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lingya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511"/>
    <a:srgbClr val="FFFFFF"/>
    <a:srgbClr val="425E6A"/>
    <a:srgbClr val="476572"/>
    <a:srgbClr val="4A7B9E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54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.emf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0" Type="http://schemas.openxmlformats.org/officeDocument/2006/relationships/tags" Target="../tags/tag134.xml"/><Relationship Id="rId3" Type="http://schemas.openxmlformats.org/officeDocument/2006/relationships/tags" Target="../tags/tag109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image" Target="../media/image3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8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emf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0" Type="http://schemas.openxmlformats.org/officeDocument/2006/relationships/tags" Target="../tags/tag188.xml"/><Relationship Id="rId4" Type="http://schemas.openxmlformats.org/officeDocument/2006/relationships/tags" Target="../tags/tag152.xml"/><Relationship Id="rId39" Type="http://schemas.openxmlformats.org/officeDocument/2006/relationships/tags" Target="../tags/tag187.xml"/><Relationship Id="rId38" Type="http://schemas.openxmlformats.org/officeDocument/2006/relationships/tags" Target="../tags/tag186.xml"/><Relationship Id="rId37" Type="http://schemas.openxmlformats.org/officeDocument/2006/relationships/tags" Target="../tags/tag185.xml"/><Relationship Id="rId36" Type="http://schemas.openxmlformats.org/officeDocument/2006/relationships/tags" Target="../tags/tag184.xml"/><Relationship Id="rId35" Type="http://schemas.openxmlformats.org/officeDocument/2006/relationships/tags" Target="../tags/tag183.xml"/><Relationship Id="rId34" Type="http://schemas.openxmlformats.org/officeDocument/2006/relationships/tags" Target="../tags/tag18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1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emf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image" Target="../media/image4.png"/><Relationship Id="rId19" Type="http://schemas.openxmlformats.org/officeDocument/2006/relationships/tags" Target="../tags/tag228.xml"/><Relationship Id="rId18" Type="http://schemas.openxmlformats.org/officeDocument/2006/relationships/image" Target="../media/image1.emf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image" Target="../media/image4.png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image" Target="../media/image1.emf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0" Type="http://schemas.openxmlformats.org/officeDocument/2006/relationships/tags" Target="../tags/tag302.xml"/><Relationship Id="rId3" Type="http://schemas.openxmlformats.org/officeDocument/2006/relationships/tags" Target="../tags/tag275.xml"/><Relationship Id="rId29" Type="http://schemas.openxmlformats.org/officeDocument/2006/relationships/tags" Target="../tags/tag301.xml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tags" Target="../tags/tag298.xml"/><Relationship Id="rId25" Type="http://schemas.openxmlformats.org/officeDocument/2006/relationships/tags" Target="../tags/tag297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image" Target="../media/image4.png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image" Target="../media/image4.png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3" Type="http://schemas.openxmlformats.org/officeDocument/2006/relationships/tags" Target="../tags/tag363.xml"/><Relationship Id="rId32" Type="http://schemas.openxmlformats.org/officeDocument/2006/relationships/tags" Target="../tags/tag362.xml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tags" Target="../tags/tag334.xml"/><Relationship Id="rId29" Type="http://schemas.openxmlformats.org/officeDocument/2006/relationships/tags" Target="../tags/tag359.xml"/><Relationship Id="rId28" Type="http://schemas.openxmlformats.org/officeDocument/2006/relationships/tags" Target="../tags/tag358.xml"/><Relationship Id="rId27" Type="http://schemas.openxmlformats.org/officeDocument/2006/relationships/tags" Target="../tags/tag357.xml"/><Relationship Id="rId26" Type="http://schemas.openxmlformats.org/officeDocument/2006/relationships/tags" Target="../tags/tag356.xml"/><Relationship Id="rId25" Type="http://schemas.openxmlformats.org/officeDocument/2006/relationships/tags" Target="../tags/tag355.xml"/><Relationship Id="rId24" Type="http://schemas.openxmlformats.org/officeDocument/2006/relationships/tags" Target="../tags/tag354.xml"/><Relationship Id="rId23" Type="http://schemas.openxmlformats.org/officeDocument/2006/relationships/tags" Target="../tags/tag353.xml"/><Relationship Id="rId22" Type="http://schemas.openxmlformats.org/officeDocument/2006/relationships/tags" Target="../tags/tag352.xml"/><Relationship Id="rId21" Type="http://schemas.openxmlformats.org/officeDocument/2006/relationships/tags" Target="../tags/tag351.xml"/><Relationship Id="rId20" Type="http://schemas.openxmlformats.org/officeDocument/2006/relationships/tags" Target="../tags/tag350.xml"/><Relationship Id="rId2" Type="http://schemas.openxmlformats.org/officeDocument/2006/relationships/image" Target="../media/image4.png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image" Target="../media/image1.emf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2529958" y="3556205"/>
            <a:ext cx="7183967" cy="77418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2529958" y="4513498"/>
            <a:ext cx="7183967" cy="4652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2304148" y="188224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7737584" y="3838737"/>
            <a:ext cx="658435" cy="272233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3854513" y="3629392"/>
            <a:ext cx="848419" cy="340381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5023171" y="1369358"/>
            <a:ext cx="2134220" cy="2944836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434837" y="4968077"/>
            <a:ext cx="684107" cy="39608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4043145" y="5049342"/>
            <a:ext cx="4332024" cy="34586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3112969" y="5042711"/>
            <a:ext cx="852660" cy="359127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3018315" y="2096834"/>
            <a:ext cx="402651" cy="690255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6828072" y="1082657"/>
            <a:ext cx="200800" cy="229083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6687424" y="2678747"/>
            <a:ext cx="1359209" cy="617352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383743" y="413507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9910808" y="1275049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4341912" y="1987512"/>
            <a:ext cx="833632" cy="432609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3660426" y="4729793"/>
            <a:ext cx="4871148" cy="679626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529958" y="3562899"/>
            <a:ext cx="7183967" cy="76738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529946" y="4512803"/>
            <a:ext cx="7183967" cy="481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1097895" y="37782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314960" y="5668645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74069" y="831702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10929353" y="433806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113665" y="578167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113665" y="108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392430" y="362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56924" y="75486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10912208" y="35697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405843" y="610738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369.xml"/><Relationship Id="rId24" Type="http://schemas.openxmlformats.org/officeDocument/2006/relationships/tags" Target="../tags/tag368.xml"/><Relationship Id="rId23" Type="http://schemas.openxmlformats.org/officeDocument/2006/relationships/tags" Target="../tags/tag367.xml"/><Relationship Id="rId22" Type="http://schemas.openxmlformats.org/officeDocument/2006/relationships/tags" Target="../tags/tag366.xml"/><Relationship Id="rId21" Type="http://schemas.openxmlformats.org/officeDocument/2006/relationships/tags" Target="../tags/tag365.xml"/><Relationship Id="rId20" Type="http://schemas.openxmlformats.org/officeDocument/2006/relationships/tags" Target="../tags/tag364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17" Type="http://schemas.openxmlformats.org/officeDocument/2006/relationships/tags" Target="../tags/tag431.xml"/><Relationship Id="rId16" Type="http://schemas.openxmlformats.org/officeDocument/2006/relationships/tags" Target="../tags/tag430.xml"/><Relationship Id="rId15" Type="http://schemas.openxmlformats.org/officeDocument/2006/relationships/tags" Target="../tags/tag429.xml"/><Relationship Id="rId14" Type="http://schemas.openxmlformats.org/officeDocument/2006/relationships/tags" Target="../tags/tag428.xml"/><Relationship Id="rId13" Type="http://schemas.openxmlformats.org/officeDocument/2006/relationships/tags" Target="../tags/tag427.xml"/><Relationship Id="rId12" Type="http://schemas.openxmlformats.org/officeDocument/2006/relationships/tags" Target="../tags/tag426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tags" Target="../tags/tag43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16.xml"/><Relationship Id="rId1" Type="http://schemas.openxmlformats.org/officeDocument/2006/relationships/tags" Target="../tags/tag5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23.xml"/><Relationship Id="rId8" Type="http://schemas.openxmlformats.org/officeDocument/2006/relationships/tags" Target="../tags/tag522.xml"/><Relationship Id="rId7" Type="http://schemas.openxmlformats.org/officeDocument/2006/relationships/image" Target="../media/image18.png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image" Target="../media/image17.png"/><Relationship Id="rId2" Type="http://schemas.openxmlformats.org/officeDocument/2006/relationships/tags" Target="../tags/tag518.xml"/><Relationship Id="rId13" Type="http://schemas.openxmlformats.org/officeDocument/2006/relationships/slideLayout" Target="../slideLayouts/slideLayout31.xml"/><Relationship Id="rId12" Type="http://schemas.openxmlformats.org/officeDocument/2006/relationships/tags" Target="../tags/tag526.xml"/><Relationship Id="rId11" Type="http://schemas.openxmlformats.org/officeDocument/2006/relationships/tags" Target="../tags/tag525.xml"/><Relationship Id="rId10" Type="http://schemas.openxmlformats.org/officeDocument/2006/relationships/tags" Target="../tags/tag524.xml"/><Relationship Id="rId1" Type="http://schemas.openxmlformats.org/officeDocument/2006/relationships/tags" Target="../tags/tag5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image" Target="../media/image17.png"/><Relationship Id="rId4" Type="http://schemas.openxmlformats.org/officeDocument/2006/relationships/tags" Target="../tags/tag530.xml"/><Relationship Id="rId3" Type="http://schemas.openxmlformats.org/officeDocument/2006/relationships/tags" Target="../tags/tag529.xml"/><Relationship Id="rId2" Type="http://schemas.openxmlformats.org/officeDocument/2006/relationships/tags" Target="../tags/tag528.xml"/><Relationship Id="rId1" Type="http://schemas.openxmlformats.org/officeDocument/2006/relationships/tags" Target="../tags/tag5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3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" Type="http://schemas.openxmlformats.org/officeDocument/2006/relationships/tags" Target="../tags/tag5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39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9" Type="http://schemas.openxmlformats.org/officeDocument/2006/relationships/slideLayout" Target="../slideLayouts/slideLayout36.xml"/><Relationship Id="rId18" Type="http://schemas.openxmlformats.org/officeDocument/2006/relationships/tags" Target="../tags/tag452.xml"/><Relationship Id="rId17" Type="http://schemas.openxmlformats.org/officeDocument/2006/relationships/tags" Target="../tags/tag451.xml"/><Relationship Id="rId16" Type="http://schemas.openxmlformats.org/officeDocument/2006/relationships/tags" Target="../tags/tag450.xml"/><Relationship Id="rId15" Type="http://schemas.openxmlformats.org/officeDocument/2006/relationships/tags" Target="../tags/tag449.xml"/><Relationship Id="rId14" Type="http://schemas.openxmlformats.org/officeDocument/2006/relationships/tags" Target="../tags/tag448.xml"/><Relationship Id="rId13" Type="http://schemas.openxmlformats.org/officeDocument/2006/relationships/tags" Target="../tags/tag447.xml"/><Relationship Id="rId12" Type="http://schemas.openxmlformats.org/officeDocument/2006/relationships/tags" Target="../tags/tag446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45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6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6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image" Target="../media/image13.bmp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47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0" Type="http://schemas.openxmlformats.org/officeDocument/2006/relationships/slideLayout" Target="../slideLayouts/slideLayout31.xml"/><Relationship Id="rId4" Type="http://schemas.openxmlformats.org/officeDocument/2006/relationships/tags" Target="../tags/tag476.xml"/><Relationship Id="rId39" Type="http://schemas.openxmlformats.org/officeDocument/2006/relationships/tags" Target="../tags/tag511.xml"/><Relationship Id="rId38" Type="http://schemas.openxmlformats.org/officeDocument/2006/relationships/tags" Target="../tags/tag510.xml"/><Relationship Id="rId37" Type="http://schemas.openxmlformats.org/officeDocument/2006/relationships/tags" Target="../tags/tag509.xml"/><Relationship Id="rId36" Type="http://schemas.openxmlformats.org/officeDocument/2006/relationships/tags" Target="../tags/tag508.xml"/><Relationship Id="rId35" Type="http://schemas.openxmlformats.org/officeDocument/2006/relationships/tags" Target="../tags/tag507.xml"/><Relationship Id="rId34" Type="http://schemas.openxmlformats.org/officeDocument/2006/relationships/tags" Target="../tags/tag506.xml"/><Relationship Id="rId33" Type="http://schemas.openxmlformats.org/officeDocument/2006/relationships/tags" Target="../tags/tag505.xml"/><Relationship Id="rId32" Type="http://schemas.openxmlformats.org/officeDocument/2006/relationships/tags" Target="../tags/tag504.xml"/><Relationship Id="rId31" Type="http://schemas.openxmlformats.org/officeDocument/2006/relationships/tags" Target="../tags/tag503.xml"/><Relationship Id="rId30" Type="http://schemas.openxmlformats.org/officeDocument/2006/relationships/tags" Target="../tags/tag502.xml"/><Relationship Id="rId3" Type="http://schemas.openxmlformats.org/officeDocument/2006/relationships/tags" Target="../tags/tag475.xml"/><Relationship Id="rId29" Type="http://schemas.openxmlformats.org/officeDocument/2006/relationships/tags" Target="../tags/tag501.xml"/><Relationship Id="rId28" Type="http://schemas.openxmlformats.org/officeDocument/2006/relationships/tags" Target="../tags/tag500.xml"/><Relationship Id="rId27" Type="http://schemas.openxmlformats.org/officeDocument/2006/relationships/tags" Target="../tags/tag499.xml"/><Relationship Id="rId26" Type="http://schemas.openxmlformats.org/officeDocument/2006/relationships/tags" Target="../tags/tag498.xml"/><Relationship Id="rId25" Type="http://schemas.openxmlformats.org/officeDocument/2006/relationships/tags" Target="../tags/tag497.xml"/><Relationship Id="rId24" Type="http://schemas.openxmlformats.org/officeDocument/2006/relationships/tags" Target="../tags/tag496.xml"/><Relationship Id="rId23" Type="http://schemas.openxmlformats.org/officeDocument/2006/relationships/tags" Target="../tags/tag495.xml"/><Relationship Id="rId22" Type="http://schemas.openxmlformats.org/officeDocument/2006/relationships/tags" Target="../tags/tag494.xml"/><Relationship Id="rId21" Type="http://schemas.openxmlformats.org/officeDocument/2006/relationships/tags" Target="../tags/tag493.xml"/><Relationship Id="rId20" Type="http://schemas.openxmlformats.org/officeDocument/2006/relationships/tags" Target="../tags/tag492.xml"/><Relationship Id="rId2" Type="http://schemas.openxmlformats.org/officeDocument/2006/relationships/tags" Target="../tags/tag474.xml"/><Relationship Id="rId19" Type="http://schemas.openxmlformats.org/officeDocument/2006/relationships/tags" Target="../tags/tag491.xml"/><Relationship Id="rId18" Type="http://schemas.openxmlformats.org/officeDocument/2006/relationships/tags" Target="../tags/tag490.xml"/><Relationship Id="rId17" Type="http://schemas.openxmlformats.org/officeDocument/2006/relationships/tags" Target="../tags/tag489.xml"/><Relationship Id="rId16" Type="http://schemas.openxmlformats.org/officeDocument/2006/relationships/tags" Target="../tags/tag488.xml"/><Relationship Id="rId15" Type="http://schemas.openxmlformats.org/officeDocument/2006/relationships/tags" Target="../tags/tag487.xml"/><Relationship Id="rId14" Type="http://schemas.openxmlformats.org/officeDocument/2006/relationships/tags" Target="../tags/tag486.xml"/><Relationship Id="rId13" Type="http://schemas.openxmlformats.org/officeDocument/2006/relationships/tags" Target="../tags/tag485.xml"/><Relationship Id="rId12" Type="http://schemas.openxmlformats.org/officeDocument/2006/relationships/tags" Target="../tags/tag484.xml"/><Relationship Id="rId11" Type="http://schemas.openxmlformats.org/officeDocument/2006/relationships/tags" Target="../tags/tag483.xml"/><Relationship Id="rId10" Type="http://schemas.openxmlformats.org/officeDocument/2006/relationships/tags" Target="../tags/tag48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详解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802.11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NAV机制</a:t>
            </a:r>
            <a:endParaRPr lang="zh-CN" altLang="en-US" sz="4400">
              <a:solidFill>
                <a:schemeClr val="bg1"/>
              </a:solidFill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恽菱阳 2022.07</a:t>
            </a: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346075"/>
            <a:ext cx="9973310" cy="6363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0335" y="244475"/>
            <a:ext cx="11882120" cy="705485"/>
          </a:xfrm>
          <a:solidFill>
            <a:schemeClr val="accent1"/>
          </a:solidFill>
        </p:spPr>
        <p:txBody>
          <a:bodyPr/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关于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TXOP Limit=0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的说明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56" name="矩形 55"/>
          <p:cNvSpPr/>
          <p:nvPr>
            <p:custDataLst>
              <p:tags r:id="rId3"/>
            </p:custDataLst>
          </p:nvPr>
        </p:nvSpPr>
        <p:spPr>
          <a:xfrm>
            <a:off x="140335" y="1101090"/>
            <a:ext cx="11882120" cy="559689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1325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更新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/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复位规则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 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6050" y="1000760"/>
            <a:ext cx="11871325" cy="551878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更新场景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非数据接收方STA（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RA不是本地地址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），通过收到的PSDU中的Duration字段来更新本地的NAV值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如果收到的是PS_POLL帧，在MAC头中并不包含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uration字段，默认将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设置为Time(ACK+SIFS)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L-SIG的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uration信息也可以用于更新NAV（仅限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802.11n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，见后续介绍）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342900" indent="-342900">
              <a:lnSpc>
                <a:spcPct val="10000"/>
              </a:lnSpc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注意</a:t>
            </a:r>
            <a:r>
              <a: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每次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的更新都需要保证Duration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(new) &gt; 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(Local)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，否则继续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倒计时过程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   </a:t>
            </a:r>
            <a:r>
              <a:rPr lang="en-US" altLang="zh-CN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A-MPDU</a:t>
            </a:r>
            <a:r>
              <a:rPr lang="zh-CN" altLang="en-US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中每个单独的</a:t>
            </a:r>
            <a:r>
              <a:rPr lang="en-US" altLang="zh-CN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MPDU</a:t>
            </a:r>
            <a:r>
              <a:rPr lang="zh-CN" altLang="en-US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</a:t>
            </a:r>
            <a:r>
              <a:rPr lang="en-US" altLang="zh-CN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zh-CN" altLang="en-US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值需要保持一致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。同样适用于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VHT MU PPDU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以及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400" b="1" u="sng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HE MU PPDU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重置场景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对于收到了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（或者 </a:t>
            </a:r>
            <a:r>
              <a:rPr lang="zh-CN" altLang="en-US" sz="1600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MU-RTS Trigger frame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（预期接收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），如果在NAVTimeout时间内没有收到</a:t>
            </a:r>
            <a:r>
              <a:rPr lang="zh-CN" altLang="en-US" sz="1600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PHY-RXSTART.indication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，允许重置其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	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=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(2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*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aSIFSTime) + (CTS_Time) + aRxPHYStartDelay + (2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*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aSlotTime)</a:t>
            </a:r>
            <a:endParaRPr lang="zh-CN" altLang="en-US" sz="1600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	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aRxPHYStartDelay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接收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从天线口收到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PPDU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开始到PHY-RXSTART.indication之间的延迟时间（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us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</a:t>
            </a:r>
            <a:endParaRPr lang="zh-CN" altLang="en-US" sz="12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周期内收到CF-End帧，即发生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截断，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可以重置其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，发起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竞争接入过程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704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rgbClr val="FFFFFF"/>
                </a:solidFill>
                <a:ea typeface="汉仪文黑-85W" panose="00020600040101010101" charset="-122"/>
              </a:rPr>
              <a:t>*802.11n L-SIG TXOP</a:t>
            </a:r>
            <a:r>
              <a:rPr>
                <a:solidFill>
                  <a:srgbClr val="FFFFFF"/>
                </a:solidFill>
                <a:ea typeface="汉仪文黑-85W" panose="00020600040101010101" charset="-122"/>
              </a:rPr>
              <a:t>保护机制（</a:t>
            </a:r>
            <a:r>
              <a:rPr lang="en-US" altLang="zh-CN">
                <a:solidFill>
                  <a:srgbClr val="FFFFFF"/>
                </a:solidFill>
                <a:ea typeface="汉仪文黑-85W" panose="00020600040101010101" charset="-122"/>
              </a:rPr>
              <a:t>HT Only</a:t>
            </a:r>
            <a:r>
              <a:rPr>
                <a:solidFill>
                  <a:srgbClr val="FFFFFF"/>
                </a:solidFill>
                <a:ea typeface="汉仪文黑-85W" panose="00020600040101010101" charset="-122"/>
              </a:rPr>
              <a:t>）</a:t>
            </a:r>
            <a:endParaRPr>
              <a:solidFill>
                <a:srgbClr val="FFFFFF"/>
              </a:solidFill>
              <a:ea typeface="汉仪文黑-85W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335" y="1024255"/>
            <a:ext cx="835914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>
            <p:custDataLst>
              <p:tags r:id="rId4"/>
            </p:custDataLst>
          </p:nvPr>
        </p:nvSpPr>
        <p:spPr>
          <a:xfrm>
            <a:off x="140335" y="956310"/>
            <a:ext cx="11882120" cy="265938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709660" y="1337310"/>
            <a:ext cx="3093720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802.11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L-SIG 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只覆盖当前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长度（不含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长度）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709660" y="2350135"/>
            <a:ext cx="3093720" cy="1076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开启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TXOP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HT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帧头，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包含了：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本帧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-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头长度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+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后续传输序列预估长度</a:t>
            </a:r>
            <a:endParaRPr lang="zh-CN" altLang="en-US" sz="1600" u="sng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7"/>
          <a:srcRect l="11544" t="4754" b="14738"/>
          <a:stretch>
            <a:fillRect/>
          </a:stretch>
        </p:blipFill>
        <p:spPr>
          <a:xfrm>
            <a:off x="261620" y="3955415"/>
            <a:ext cx="6695440" cy="2680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0970" y="3793490"/>
            <a:ext cx="11882120" cy="295275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785610" y="4248785"/>
            <a:ext cx="5134610" cy="337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第一帧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保护下一个反馈帧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785610" y="6052820"/>
            <a:ext cx="513461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反馈帧使用收到的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来更新本次的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785610" y="5004435"/>
            <a:ext cx="513461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持续到数据传输序列的结尾（和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结束点一致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1490980" y="4417695"/>
            <a:ext cx="5294630" cy="86804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2493010" y="5978525"/>
            <a:ext cx="4292600" cy="36639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 flipV="1">
            <a:off x="4629150" y="5296535"/>
            <a:ext cx="2156460" cy="2603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6405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*802.11n L-SIG TXOP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保护机制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9545" y="1028700"/>
            <a:ext cx="11780520" cy="5546725"/>
            <a:chOff x="789" y="6251"/>
            <a:chExt cx="17623" cy="4020"/>
          </a:xfrm>
        </p:grpSpPr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789" y="6251"/>
              <a:ext cx="17623" cy="402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1120" y="8020"/>
              <a:ext cx="16890" cy="2125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p>
              <a:pPr algn="l">
                <a:lnSpc>
                  <a:spcPct val="140000"/>
                </a:lnSpc>
              </a:pPr>
              <a:r>
                <a:rPr lang="zh-CN" altLang="en-US" sz="2000" b="1" u="sng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HT STA NAV更新规则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：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1.本地L-SIG TXOP Protection Support field = 1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2.收到的RXVECTOR.FORMAT = HT_MF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3.收到的RXVECTOR.LSIGVALID = TRUE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4.没有从收到的MPDU中解析到有效的Duration值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5.更新本地NAV  =  L-SIG 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D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uration  -  TXTIME(PPDU)  +  (aPreambleLength  + 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aPHYHeaderLength)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*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注意：</a:t>
              </a: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L-SIG TXOP 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保护机制在</a:t>
              </a: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802.11n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以后就已经被弃用</a:t>
              </a:r>
              <a:endParaRPr lang="zh-CN" altLang="en-US" sz="1600" b="1" i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</p:txBody>
        </p:sp>
      </p:grpSp>
      <p:pic>
        <p:nvPicPr>
          <p:cNvPr id="5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44897"/>
          <a:stretch>
            <a:fillRect/>
          </a:stretch>
        </p:blipFill>
        <p:spPr>
          <a:xfrm>
            <a:off x="1655445" y="1677670"/>
            <a:ext cx="8881110" cy="144970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>
            <p:custDataLst>
              <p:tags r:id="rId6"/>
            </p:custDataLst>
          </p:nvPr>
        </p:nvSpPr>
        <p:spPr>
          <a:xfrm>
            <a:off x="140335" y="956310"/>
            <a:ext cx="11882120" cy="575246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TXOP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保护机制</a:t>
            </a:r>
            <a:endParaRPr lang="en-US" altLang="zh-CN"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420" y="5675630"/>
            <a:ext cx="11827510" cy="1076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HE AP </a:t>
            </a:r>
            <a:r>
              <a:rPr lang="zh-CN" altLang="en-US" sz="1600"/>
              <a:t>：</a:t>
            </a:r>
            <a:r>
              <a:rPr lang="en-US" altLang="zh-CN" sz="1600"/>
              <a:t> </a:t>
            </a:r>
            <a:r>
              <a:rPr lang="zh-CN" altLang="en-US" sz="1600"/>
              <a:t>通过HE Operation</a:t>
            </a:r>
            <a:r>
              <a:rPr lang="en-US" altLang="zh-CN" sz="1600"/>
              <a:t> element</a:t>
            </a:r>
            <a:r>
              <a:rPr lang="zh-CN" altLang="en-US" sz="1600"/>
              <a:t>.HE Operation Parameters.</a:t>
            </a:r>
            <a:r>
              <a:rPr lang="zh-CN" altLang="en-US" sz="1600">
                <a:solidFill>
                  <a:schemeClr val="bg1"/>
                </a:solidFill>
              </a:rPr>
              <a:t>TXOP Duration RTS Threshold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控制</a:t>
            </a:r>
            <a:r>
              <a:rPr lang="en-US" altLang="zh-CN" sz="1600">
                <a:solidFill>
                  <a:schemeClr val="bg1"/>
                </a:solidFill>
              </a:rPr>
              <a:t>HE STA</a:t>
            </a:r>
            <a:r>
              <a:rPr lang="zh-CN" altLang="en-US" sz="1600">
                <a:solidFill>
                  <a:schemeClr val="bg1"/>
                </a:solidFill>
              </a:rPr>
              <a:t>是否能够通过</a:t>
            </a:r>
            <a:r>
              <a:rPr lang="en-US" altLang="zh-CN" sz="1600">
                <a:solidFill>
                  <a:schemeClr val="bg1"/>
                </a:solidFill>
              </a:rPr>
              <a:t>RTS/CTS</a:t>
            </a:r>
            <a:r>
              <a:rPr lang="zh-CN" altLang="en-US" sz="1600">
                <a:solidFill>
                  <a:schemeClr val="bg1"/>
                </a:solidFill>
              </a:rPr>
              <a:t>申请</a:t>
            </a:r>
            <a:r>
              <a:rPr lang="en-US" altLang="zh-CN" sz="1600">
                <a:solidFill>
                  <a:schemeClr val="bg1"/>
                </a:solidFill>
              </a:rPr>
              <a:t>TXOP</a:t>
            </a:r>
            <a:r>
              <a:rPr lang="zh-CN" altLang="en-US" sz="1600">
                <a:solidFill>
                  <a:schemeClr val="bg1"/>
                </a:solidFill>
              </a:rPr>
              <a:t>保护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bg1"/>
                </a:solidFill>
              </a:rPr>
              <a:t>non-AP HE STAs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更新本地的dot11TXOPDurationRTSThreshold值（类似dot11RTSThreshold）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4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406208"/>
            <a:ext cx="7133590" cy="15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3" y="3107690"/>
            <a:ext cx="7047865" cy="189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7865110" y="2379345"/>
          <a:ext cx="414782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/>
                <a:gridCol w="32365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Value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备注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0         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维持上个值不变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1-1022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32us</a:t>
                      </a:r>
                      <a:r>
                        <a:rPr lang="zh-CN" altLang="en-US" sz="1600">
                          <a:sym typeface="+mn-ea"/>
                        </a:rPr>
                        <a:t>为单位的</a:t>
                      </a:r>
                      <a:r>
                        <a:rPr lang="en-US" altLang="zh-CN" sz="1600">
                          <a:sym typeface="+mn-ea"/>
                        </a:rPr>
                        <a:t>TXOP Duration</a:t>
                      </a:r>
                      <a:r>
                        <a:rPr lang="zh-CN" altLang="en-US" sz="1600">
                          <a:sym typeface="+mn-ea"/>
                        </a:rPr>
                        <a:t>门限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1023   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Disabled By HE AP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3076575" y="2693035"/>
            <a:ext cx="4788535" cy="112331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940435" y="2344420"/>
            <a:ext cx="1835785" cy="121856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67430" y="2320925"/>
            <a:ext cx="3322955" cy="124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TXOP Duration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设置和解析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410" y="5361940"/>
            <a:ext cx="11827510" cy="829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HE AP </a:t>
            </a:r>
            <a:r>
              <a:rPr lang="zh-CN" altLang="en-US" sz="1600"/>
              <a:t>：</a:t>
            </a:r>
            <a:r>
              <a:rPr lang="en-US" altLang="zh-CN" sz="1600"/>
              <a:t> </a:t>
            </a:r>
            <a:r>
              <a:rPr lang="zh-CN" altLang="en-US" sz="1600"/>
              <a:t>通过HE Operation</a:t>
            </a:r>
            <a:r>
              <a:rPr lang="en-US" altLang="zh-CN" sz="1600"/>
              <a:t> element</a:t>
            </a:r>
            <a:r>
              <a:rPr lang="zh-CN" altLang="en-US" sz="1600"/>
              <a:t>.HE Operation Parameters.</a:t>
            </a:r>
            <a:r>
              <a:rPr lang="zh-CN" altLang="en-US" sz="1600">
                <a:solidFill>
                  <a:schemeClr val="bg1"/>
                </a:solidFill>
              </a:rPr>
              <a:t>TXOP Duration RTS Threshold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控制</a:t>
            </a:r>
            <a:r>
              <a:rPr lang="en-US" altLang="zh-CN" sz="1600">
                <a:solidFill>
                  <a:schemeClr val="bg1"/>
                </a:solidFill>
              </a:rPr>
              <a:t>TXOP Duration</a:t>
            </a:r>
            <a:r>
              <a:rPr lang="zh-CN" altLang="en-US" sz="1600">
                <a:solidFill>
                  <a:schemeClr val="bg1"/>
                </a:solidFill>
              </a:rPr>
              <a:t>功能开关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bg1"/>
                </a:solidFill>
              </a:rPr>
              <a:t>non-AP HE STAs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更新本地的dot11TXOPDurationRTSThreshold值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5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843280"/>
            <a:ext cx="7703820" cy="147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2691130"/>
            <a:ext cx="6242685" cy="182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377950"/>
            <a:ext cx="5469890" cy="3195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1945640" y="1830070"/>
            <a:ext cx="1487170" cy="8547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92110" y="4669790"/>
            <a:ext cx="29959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</a:rPr>
              <a:t>TX_VECTOR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</a:rPr>
              <a:t>中的</a:t>
            </a:r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</a:rPr>
              <a:t>TXOP_DURATION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</a:rPr>
              <a:t>字段</a:t>
            </a:r>
            <a:endParaRPr lang="zh-CN" altLang="en-US" sz="1200" b="1">
              <a:solidFill>
                <a:schemeClr val="bg2">
                  <a:lumMod val="1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1735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根据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TXOP Duration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设置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endParaRPr lang="en-US" altLang="zh-CN"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45415" y="998855"/>
            <a:ext cx="11817985" cy="5163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pPr indent="0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AP（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NOT 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 holder）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：如果收到一个RX_VECTOR，符合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全部以下条件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1.RX_VECTOR中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包含TXOP_DURATION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具体信息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2.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没有收到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有效的PPDU信息以获取Duration/ID信息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大于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本地NAV长度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AP（TXOP holder）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：如果收到一个RX_VECTOR，符合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全部以下条件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1.RX_VECTOR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包含TXOP_DURATION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具体信息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2.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没有收到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有效的PPDU信息以获取Duration/ID信息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大于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本地NAV长度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4.RX_VECTOR中的BSS_COLOR信息和本地BSS COLOR信息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不一致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Tip1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:  non-AP HE 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一定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有两个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，但是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可能只有一个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Tip2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: 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如果STA同时收到了RXVECTOR和PPDU中的duration信息，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以PPDU信息为准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，TXVECTOR中的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TXOP_DURATION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会被忽略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双重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机制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6050" y="895350"/>
            <a:ext cx="7421880" cy="3802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82245" y="5003165"/>
            <a:ext cx="11827510" cy="1568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/>
              <a:t>BSS内部NAV定时器（</a:t>
            </a:r>
            <a:r>
              <a:rPr lang="zh-CN" altLang="en-US" sz="1600">
                <a:solidFill>
                  <a:srgbClr val="D48511"/>
                </a:solidFill>
              </a:rPr>
              <a:t>intra-BSS NAV timer</a:t>
            </a:r>
            <a:r>
              <a:rPr lang="zh-CN" altLang="en-US" sz="1600"/>
              <a:t>）：其只够通过来自于同一个BSS内部的终端来设置，通过BSS内部终端传输的Duration/ID字段来设置NAV定时器的数值。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/>
              <a:t>基本NAV定时器（</a:t>
            </a:r>
            <a:r>
              <a:rPr lang="zh-CN" altLang="en-US" sz="1600">
                <a:solidFill>
                  <a:srgbClr val="D48511"/>
                </a:solidFill>
              </a:rPr>
              <a:t>basic</a:t>
            </a:r>
            <a:r>
              <a:rPr lang="en-US" altLang="zh-CN" sz="1600">
                <a:solidFill>
                  <a:srgbClr val="D48511"/>
                </a:solidFill>
              </a:rPr>
              <a:t>(inter)</a:t>
            </a:r>
            <a:r>
              <a:rPr lang="zh-CN" altLang="en-US" sz="1600">
                <a:solidFill>
                  <a:srgbClr val="D48511"/>
                </a:solidFill>
              </a:rPr>
              <a:t> NAV timer</a:t>
            </a:r>
            <a:r>
              <a:rPr lang="zh-CN" altLang="en-US" sz="1600"/>
              <a:t>）：其可由来自于不同BSS区域的终端来设置，也是根据这些终端传输的Duration/ID字段来设置NAV定时器的数值。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/>
          </a:p>
          <a:p>
            <a:pPr marL="285750" indent="-285750"/>
            <a:r>
              <a:rPr lang="en-US" altLang="zh-CN" sz="1600"/>
              <a:t>	</a:t>
            </a:r>
            <a:r>
              <a:rPr lang="zh-CN" altLang="en-US" sz="1600"/>
              <a:t>以上两个NAV定时器同时工作，如果由任意一个NAV设置为非0，也就是正在定时中，那么就认为信道是忙，正在被占据。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Duration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计算过程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dk1"/>
                </a:solidFill>
                <a:latin typeface="Arial" panose="020B0604020202020204" pitchFamily="34" charset="0"/>
                <a:ea typeface="汉仪文黑-85W" panose="00020600040101010101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dk1"/>
              </a:solidFill>
              <a:latin typeface="Arial" panose="020B0604020202020204" pitchFamily="34" charset="0"/>
              <a:ea typeface="汉仪文黑-85W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dk1"/>
                </a:solidFill>
                <a:latin typeface="Arial" panose="020B0604020202020204" pitchFamily="34" charset="0"/>
                <a:ea typeface="汉仪文黑-85W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dk1"/>
              </a:solidFill>
              <a:latin typeface="Arial" panose="020B0604020202020204" pitchFamily="34" charset="0"/>
              <a:ea typeface="汉仪文黑-85W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5775960" y="1749425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200" b="1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6"/>
            </p:custDataLst>
          </p:nvPr>
        </p:nvSpPr>
        <p:spPr>
          <a:xfrm>
            <a:off x="6692900" y="1749425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概念介绍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5775960" y="247142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8"/>
            </p:custDataLst>
          </p:nvPr>
        </p:nvSpPr>
        <p:spPr>
          <a:xfrm>
            <a:off x="5775960" y="319405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5775960" y="391668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5775960" y="463931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5775960" y="536194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12"/>
            </p:custDataLst>
          </p:nvPr>
        </p:nvSpPr>
        <p:spPr>
          <a:xfrm>
            <a:off x="6692900" y="5361939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802.11ax TXOP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保护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 &amp;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双重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endParaRPr lang="en-US" altLang="zh-CN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3"/>
            </p:custDataLst>
          </p:nvPr>
        </p:nvSpPr>
        <p:spPr>
          <a:xfrm>
            <a:off x="6692900" y="4639437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802.11n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L-SIG TXOP保护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692900" y="3916934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传统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的更新和复位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692900" y="3194431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Duration/ID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长度计算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6"/>
            </p:custDataLst>
          </p:nvPr>
        </p:nvSpPr>
        <p:spPr>
          <a:xfrm>
            <a:off x="6692900" y="2471928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实现方式、帧格式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17"/>
            </p:custDataLst>
          </p:nvPr>
        </p:nvCxnSpPr>
        <p:spPr>
          <a:xfrm>
            <a:off x="5935345" y="1642110"/>
            <a:ext cx="5316855" cy="0"/>
          </a:xfrm>
          <a:prstGeom prst="line">
            <a:avLst/>
          </a:prstGeom>
          <a:ln w="12700">
            <a:solidFill>
              <a:schemeClr val="l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accent4"/>
          </a:solidFill>
        </p:spPr>
        <p:txBody>
          <a:bodyPr>
            <a:normAutofit/>
          </a:bodyPr>
          <a:p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概念介绍</a:t>
            </a:r>
            <a:endParaRPr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4810" y="1184275"/>
            <a:ext cx="5184140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866765" y="1713230"/>
            <a:ext cx="5886450" cy="427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CSMA/CA </a:t>
            </a:r>
            <a:endParaRPr lang="en-US" altLang="zh-CN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Carrier Sense Multiple Access with Collision Avoidance载波侦听多路访问／冲突避免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Carrier Sense</a:t>
            </a:r>
            <a:endParaRPr lang="zh-CN" altLang="en-US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物理载波帧听（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CCA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虚拟载波帧听（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: Network Allocation Vector 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网络分配向量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发送侧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计算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接收侧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旁观者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等待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40335" y="1109980"/>
            <a:ext cx="11882120" cy="5375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9700"/>
            <a:ext cx="1187704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实现方式</a:t>
            </a:r>
            <a:endParaRPr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1143000"/>
            <a:ext cx="7566660" cy="2415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3642360"/>
            <a:ext cx="756666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69580" y="1448435"/>
            <a:ext cx="3533140" cy="47694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/ID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：用来设定 NAV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当第 15 个 bit 被设定为 0 时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 Duration/ID 位就会被用来设定 NAV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此数值代表目前所进行的传输预计使用介质多少</a:t>
            </a:r>
            <a:r>
              <a:rPr lang="zh-CN" altLang="en-US" sz="1600" b="1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微秒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工作站（非接收对象）必须监视所收到的任何帧头，并按一定规则更新本地NAV值。当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值倒计时为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时，并且有数据要发送，开始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竞争访问介质过程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广播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/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组播帧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字段固定为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PS_Poll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,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，其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字段指示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，但是也会默认设置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ACK+1*SIFS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78052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设置场景（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non-Qos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）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--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直接数据传输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2"/>
          <a:srcRect b="10371"/>
          <a:stretch>
            <a:fillRect/>
          </a:stretch>
        </p:blipFill>
        <p:spPr>
          <a:xfrm>
            <a:off x="146685" y="1272540"/>
            <a:ext cx="6230620" cy="2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rcRect b="8453"/>
          <a:stretch>
            <a:fillRect/>
          </a:stretch>
        </p:blipFill>
        <p:spPr>
          <a:xfrm>
            <a:off x="146050" y="3714115"/>
            <a:ext cx="6231255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517640" y="2038350"/>
            <a:ext cx="4705985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没有分段的数据，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会设置为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，表示介质占用结束。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517640" y="4497070"/>
            <a:ext cx="4705985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有分段的数据（More Fragments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=1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），每次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都需要重新计算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值，用于保护下一个分段数据以及对应的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的传输。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45415" y="991235"/>
            <a:ext cx="11781155" cy="252920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46685" y="3668395"/>
            <a:ext cx="11779885" cy="306768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7040" cy="705485"/>
          </a:xfrm>
          <a:solidFill>
            <a:schemeClr val="accent1"/>
          </a:solidFill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设置场景（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  <a:sym typeface="+mn-ea"/>
              </a:rPr>
              <a:t>non-Qos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）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--  RTS/CTS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数据保护传输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83640"/>
            <a:ext cx="6203315" cy="25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3"/>
          <a:srcRect t="10559" b="8812"/>
          <a:stretch>
            <a:fillRect/>
          </a:stretch>
        </p:blipFill>
        <p:spPr>
          <a:xfrm>
            <a:off x="146050" y="3917315"/>
            <a:ext cx="6205220" cy="2601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523990" y="1478915"/>
            <a:ext cx="5327650" cy="47694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RTS 帧会试图预定介质使用权，供帧交换程序使用，因此 RTS 帧发送者必须计算 RTS 帧结束后还需要多少时间。总共需要三个 SIFS、一个 CTS、最后的 ACK，加上发送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第一个帧或帧片段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所需要的时间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用来应答 RTS 时， CTS 帧的发送端会以 RTS 帧的 值作为持续时间的计算基准。当 CTS 帧被发送出后，只剩下其他未帧或帧片段及其回应待传。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 帧发送端会将 RTS 帧的 duration 值减去发送 CTS帧及其后短帧间隔所需的时间，作为CTS 的 Duration 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帧中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uration 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计算和上一页过程相同。在此场景中，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帧扮演的其实和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类似的作用，所以也被称为虚拟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设置场景（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  <a:sym typeface="+mn-ea"/>
              </a:rPr>
              <a:t>non-Qos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）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-- PS-Poll 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9" name="图片 10"/>
          <p:cNvPicPr>
            <a:picLocks noChangeAspect="1"/>
          </p:cNvPicPr>
          <p:nvPr/>
        </p:nvPicPr>
        <p:blipFill>
          <a:blip r:embed="rId1"/>
          <a:srcRect t="1947" b="8558"/>
          <a:stretch>
            <a:fillRect/>
          </a:stretch>
        </p:blipFill>
        <p:spPr>
          <a:xfrm>
            <a:off x="208915" y="1523365"/>
            <a:ext cx="6334760" cy="236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1"/>
          <p:cNvPicPr>
            <a:picLocks noChangeAspect="1"/>
          </p:cNvPicPr>
          <p:nvPr/>
        </p:nvPicPr>
        <p:blipFill>
          <a:blip r:embed="rId2"/>
          <a:srcRect b="10939"/>
          <a:stretch>
            <a:fillRect/>
          </a:stretch>
        </p:blipFill>
        <p:spPr>
          <a:xfrm>
            <a:off x="222250" y="4314825"/>
            <a:ext cx="6347460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784340" y="1599565"/>
            <a:ext cx="4930775" cy="45231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PS-Poll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帧在之前提到过，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头中的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字段是用来指示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的，而不是指示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所有收到 PS-Poll 的工作站都必须更新 NAV， 将 NAV 的值设定为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一个 SIFS 加上一个 ACK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的时间。虽然此 NAV 对数据帧而言过短，但基站会取得介质使用权，而所有工作站都会为了这个数据帧而延后访问介质。但数据帧传送结束时，NAV 随即更新以反映数据帧标头中的数值。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除了立即应答，基站可以先回复一个简单应答。这种做法称为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延迟应答（ deferred</a:t>
            </a:r>
            <a:r>
              <a:rPr lang="en-US" altLang="zh-CN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response）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，应答信息通过芯片组立即传送，至于数据则可以先予以暂存，然后依正常过程传输。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35" y="137795"/>
            <a:ext cx="1143127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设置场景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 -- Qos STA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937895"/>
            <a:ext cx="11431270" cy="5813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3065780"/>
            <a:ext cx="5038725" cy="1090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1838325" y="177165"/>
            <a:ext cx="9614535" cy="6519545"/>
            <a:chOff x="2895" y="279"/>
            <a:chExt cx="15141" cy="10267"/>
          </a:xfrm>
        </p:grpSpPr>
        <p:cxnSp>
          <p:nvCxnSpPr>
            <p:cNvPr id="43" name="直接连接符 42"/>
            <p:cNvCxnSpPr/>
            <p:nvPr>
              <p:custDataLst>
                <p:tags r:id="rId2"/>
              </p:custDataLst>
            </p:nvPr>
          </p:nvCxnSpPr>
          <p:spPr>
            <a:xfrm>
              <a:off x="12587" y="2130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>
              <p:custDataLst>
                <p:tags r:id="rId3"/>
              </p:custDataLst>
            </p:nvPr>
          </p:nvCxnSpPr>
          <p:spPr>
            <a:xfrm>
              <a:off x="7508" y="2117"/>
              <a:ext cx="10493" cy="0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6331" y="1659"/>
              <a:ext cx="11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STA1</a:t>
              </a:r>
              <a:endParaRPr lang="en-US" altLang="zh-CN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cxnSp>
          <p:nvCxnSpPr>
            <p:cNvPr id="7" name="直接箭头连接符 6"/>
            <p:cNvCxnSpPr/>
            <p:nvPr>
              <p:custDataLst>
                <p:tags r:id="rId5"/>
              </p:custDataLst>
            </p:nvPr>
          </p:nvCxnSpPr>
          <p:spPr>
            <a:xfrm>
              <a:off x="7508" y="3510"/>
              <a:ext cx="10528" cy="0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331" y="3052"/>
              <a:ext cx="11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STA2</a:t>
              </a:r>
              <a:endParaRPr lang="en-US" altLang="zh-CN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8105" y="1351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1102" y="1351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14099" y="1340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DATA3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9856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12825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15956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13"/>
              </p:custDataLst>
            </p:nvPr>
          </p:nvCxnSpPr>
          <p:spPr>
            <a:xfrm>
              <a:off x="8092" y="586"/>
              <a:ext cx="9406" cy="0"/>
            </a:xfrm>
            <a:prstGeom prst="straightConnector1">
              <a:avLst/>
            </a:prstGeom>
            <a:ln w="9525">
              <a:solidFill>
                <a:schemeClr val="dk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14"/>
              </p:custDataLst>
            </p:nvPr>
          </p:nvSpPr>
          <p:spPr>
            <a:xfrm>
              <a:off x="11368" y="279"/>
              <a:ext cx="27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文黑-85W" panose="00020600040101010101" charset="-122"/>
                </a:rPr>
                <a:t>TXOP Limit &gt; 0</a:t>
              </a:r>
              <a:endParaRPr lang="en-US" altLang="zh-CN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文黑-85W" panose="00020600040101010101" charset="-122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>
              <a:off x="8104" y="586"/>
              <a:ext cx="0" cy="9945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>
              <a:off x="9595" y="2130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>
              <a:off x="17501" y="574"/>
              <a:ext cx="0" cy="9973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>
              <a:off x="10895" y="2114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8078" y="4269"/>
              <a:ext cx="1492" cy="725"/>
              <a:chOff x="1901" y="4341"/>
              <a:chExt cx="1492" cy="725"/>
            </a:xfrm>
          </p:grpSpPr>
          <p:cxnSp>
            <p:nvCxnSpPr>
              <p:cNvPr id="23" name="直接箭头连接符 22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T(PPDU)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596" y="4281"/>
              <a:ext cx="7376" cy="725"/>
              <a:chOff x="1901" y="4329"/>
              <a:chExt cx="1492" cy="725"/>
            </a:xfrm>
          </p:grpSpPr>
          <p:cxnSp>
            <p:nvCxnSpPr>
              <p:cNvPr id="27" name="直接箭头连接符 2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436" y="4329"/>
                <a:ext cx="50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T(PENDING)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103" y="6338"/>
              <a:ext cx="2789" cy="725"/>
              <a:chOff x="1901" y="4341"/>
              <a:chExt cx="1492" cy="725"/>
            </a:xfrm>
          </p:grpSpPr>
          <p:cxnSp>
            <p:nvCxnSpPr>
              <p:cNvPr id="30" name="直接箭头连接符 29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if(TXOP=0)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T(SINGLE-MSDU)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02" y="3733"/>
              <a:ext cx="9396" cy="434"/>
              <a:chOff x="1901" y="4461"/>
              <a:chExt cx="1492" cy="434"/>
            </a:xfrm>
          </p:grpSpPr>
          <p:cxnSp>
            <p:nvCxnSpPr>
              <p:cNvPr id="33" name="直接箭头连接符 32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566" y="4461"/>
                <a:ext cx="259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T(TXOP)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cxnSp>
          <p:nvCxnSpPr>
            <p:cNvPr id="35" name="直接连接符 34"/>
            <p:cNvCxnSpPr/>
            <p:nvPr>
              <p:custDataLst>
                <p:tags r:id="rId27"/>
              </p:custDataLst>
            </p:nvPr>
          </p:nvCxnSpPr>
          <p:spPr>
            <a:xfrm>
              <a:off x="16997" y="2107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1098" y="8822"/>
              <a:ext cx="6400" cy="725"/>
              <a:chOff x="1946" y="4305"/>
              <a:chExt cx="1447" cy="725"/>
            </a:xfrm>
          </p:grpSpPr>
          <p:cxnSp>
            <p:nvCxnSpPr>
              <p:cNvPr id="37" name="直接箭头连接符 36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1946" y="4678"/>
                <a:ext cx="1447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346" y="4305"/>
                <a:ext cx="66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T(TXOP-REMAINING)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cxnSp>
          <p:nvCxnSpPr>
            <p:cNvPr id="39" name="直接连接符 38"/>
            <p:cNvCxnSpPr/>
            <p:nvPr>
              <p:custDataLst>
                <p:tags r:id="rId30"/>
              </p:custDataLst>
            </p:nvPr>
          </p:nvCxnSpPr>
          <p:spPr>
            <a:xfrm>
              <a:off x="11096" y="2114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1086" y="7325"/>
              <a:ext cx="1492" cy="725"/>
              <a:chOff x="1901" y="4341"/>
              <a:chExt cx="1492" cy="725"/>
            </a:xfrm>
          </p:grpSpPr>
          <p:cxnSp>
            <p:nvCxnSpPr>
              <p:cNvPr id="41" name="直接箭头连接符 4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T(PPDU)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595" y="5493"/>
              <a:ext cx="7404" cy="725"/>
              <a:chOff x="1901" y="4317"/>
              <a:chExt cx="1492" cy="725"/>
            </a:xfrm>
          </p:grpSpPr>
          <p:cxnSp>
            <p:nvCxnSpPr>
              <p:cNvPr id="45" name="直接箭头连接符 44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534" y="4317"/>
                <a:ext cx="2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NAV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098" y="8006"/>
              <a:ext cx="5885" cy="725"/>
              <a:chOff x="1946" y="4305"/>
              <a:chExt cx="1447" cy="725"/>
            </a:xfrm>
          </p:grpSpPr>
          <p:cxnSp>
            <p:nvCxnSpPr>
              <p:cNvPr id="48" name="直接箭头连接符 47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1946" y="4678"/>
                <a:ext cx="1447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2346" y="4305"/>
                <a:ext cx="66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T(END-NAV)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2622" y="9799"/>
              <a:ext cx="4362" cy="725"/>
              <a:chOff x="1901" y="4317"/>
              <a:chExt cx="1492" cy="725"/>
            </a:xfrm>
          </p:grpSpPr>
          <p:cxnSp>
            <p:nvCxnSpPr>
              <p:cNvPr id="51" name="直接箭头连接符 50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2326" y="4317"/>
                <a:ext cx="7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NAV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sp>
          <p:nvSpPr>
            <p:cNvPr id="54" name="圆角矩形标注 53"/>
            <p:cNvSpPr/>
            <p:nvPr>
              <p:custDataLst>
                <p:tags r:id="rId37"/>
              </p:custDataLst>
            </p:nvPr>
          </p:nvSpPr>
          <p:spPr>
            <a:xfrm>
              <a:off x="2895" y="2746"/>
              <a:ext cx="2227" cy="451"/>
            </a:xfrm>
            <a:prstGeom prst="wedgeRoundRectCallout">
              <a:avLst>
                <a:gd name="adj1" fmla="val 184710"/>
                <a:gd name="adj2" fmla="val -192793"/>
                <a:gd name="adj3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END-NAV=0</a:t>
              </a:r>
              <a:endParaRPr lang="en-US" altLang="zh-CN" sz="120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sp>
        <p:nvSpPr>
          <p:cNvPr id="4" name="矩形 3"/>
          <p:cNvSpPr/>
          <p:nvPr>
            <p:custDataLst>
              <p:tags r:id="rId38"/>
            </p:custDataLst>
          </p:nvPr>
        </p:nvSpPr>
        <p:spPr>
          <a:xfrm>
            <a:off x="140335" y="120015"/>
            <a:ext cx="11882120" cy="663765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160" y="196850"/>
            <a:ext cx="496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u="sng"/>
              <a:t>TXOP Limit</a:t>
            </a:r>
            <a:r>
              <a:rPr lang="zh-CN" altLang="en-US" b="1" u="sng"/>
              <a:t>大于</a:t>
            </a:r>
            <a:r>
              <a:rPr lang="en-US" altLang="zh-CN" b="1" u="sng"/>
              <a:t>0</a:t>
            </a:r>
            <a:r>
              <a:rPr lang="zh-CN" altLang="en-US" b="1" u="sng"/>
              <a:t>场景下对于协议概念的解析：</a:t>
            </a:r>
            <a:endParaRPr lang="zh-CN" altLang="en-US" b="1" u="sng"/>
          </a:p>
        </p:txBody>
      </p:sp>
    </p:spTree>
    <p:custDataLst>
      <p:tags r:id="rId3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  <p:tag name="WM_BEAUTIFY_SHAPE_IDENTITY" val="{5519f3c5-857a-448f-969c-b554a962a19d}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158278-e8cb-4a1b-a735-05af4a26ca03}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4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32.xml><?xml version="1.0" encoding="utf-8"?>
<p:tagLst xmlns:p="http://schemas.openxmlformats.org/presentationml/2006/main">
  <p:tag name="KSO_WM_TEMPLATE_CATEGORY" val="custom"/>
  <p:tag name="KSO_WM_TEMPLATE_INDEX" val="20184739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UNIT_ID" val="custom20184739_1*a*1"/>
  <p:tag name="KSO_WM_UNIT_ISNUMDGMTITLE" val="0"/>
  <p:tag name="KSO_WM_UNIT_NOCLEAR" val="0"/>
  <p:tag name="KSO_WM_UNIT_DIAGRAM_ISNUMVISUAL" val="0"/>
  <p:tag name="KSO_WM_UNIT_DIAGRAM_ISREFERUNIT" val="0"/>
</p:tagLst>
</file>

<file path=ppt/tags/tag433.xml><?xml version="1.0" encoding="utf-8"?>
<p:tagLst xmlns:p="http://schemas.openxmlformats.org/presentationml/2006/main">
  <p:tag name="KSO_WM_TEMPLATE_CATEGORY" val="custom"/>
  <p:tag name="KSO_WM_TEMPLATE_INDEX" val="20184739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739_1*f*1"/>
  <p:tag name="KSO_WM_UNIT_PRESET_TEXT" val="汇报人：稻壳儿"/>
  <p:tag name="KSO_WM_UNIT_NOCLEAR" val="0"/>
  <p:tag name="KSO_WM_UNIT_DIAGRAM_ISNUMVISUAL" val="0"/>
  <p:tag name="KSO_WM_UNIT_DIAGRAM_ISREFERUNIT" val="0"/>
  <p:tag name="KSO_WM_UNIT_ISNUMDGMTITLE" val="0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434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itle"/>
  <p:tag name="KSO_WM_BEAUTIFY_FLAG" val="#wm#"/>
  <p:tag name="KSO_WM_COMBINE_RELATE_SLIDE_ID" val="background20182736_1"/>
  <p:tag name="KSO_WM_TEMPLATE_CATEGORY" val="custom"/>
  <p:tag name="KSO_WM_TEMPLATE_INDEX" val="20184739"/>
  <p:tag name="KSO_WM_SLIDE_ID" val="custom20184739_1"/>
  <p:tag name="KSO_WM_SLIDE_INDEX" val="1"/>
  <p:tag name="KSO_WM_TEMPLATE_SUBCATEGORY" val="0"/>
  <p:tag name="KSO_WM_TEMPLATE_THUMBS_INDEX" val="1、4、5、6、12、13、19、23、28、31、32、"/>
  <p:tag name="KSO_WM_SLIDE_SUBTYPE" val="pureTxt"/>
  <p:tag name="KSO_WM_SPECIAL_SOURCE" val="bdnull"/>
  <p:tag name="KSO_WM_TEMPLATE_MASTER_TYPE" val="1"/>
  <p:tag name="KSO_WM_TEMPLATE_COLOR_TYPE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0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3"/>
  <p:tag name="KSO_WM_UNIT_TEXT_FILL_TYPE" val="1"/>
  <p:tag name="KSO_WM_UNIT_USESOURCEFORMAT_APPLY" val="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" val="13"/>
  <p:tag name="KSO_WM_UNIT_TEXT_FILL_TYPE" val="1"/>
  <p:tag name="KSO_WM_UNIT_USESOURCEFORMAT_APPLY" val="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" val="13"/>
  <p:tag name="KSO_WM_UNIT_TEXT_FILL_TYPE" val="1"/>
  <p:tag name="KSO_WM_UNIT_USESOURCEFORMAT_APPLY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6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2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6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  <p:tag name="KSO_WM_SPECIAL_SOURCE" val="bdnull"/>
</p:tagLst>
</file>

<file path=ppt/tags/tag45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56.xml><?xml version="1.0" encoding="utf-8"?>
<p:tagLst xmlns:p="http://schemas.openxmlformats.org/presentationml/2006/main">
  <p:tag name="KSO_WM_UNIT_PLACING_PICTURE_USER_VIEWPORT" val="{&quot;height&quot;:3804,&quot;width&quot;:11916}"/>
</p:tagLst>
</file>

<file path=ppt/tags/tag45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6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7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4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5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7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9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5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7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8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9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1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3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97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9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2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3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5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6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8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9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12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15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1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18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5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24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25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2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5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3.xml><?xml version="1.0" encoding="utf-8"?>
<p:tagLst xmlns:p="http://schemas.openxmlformats.org/presentationml/2006/main">
  <p:tag name="KSO_WM_UNIT_TABLE_BEAUTIFY" val="smartTable{94af96d3-501c-47e1-9858-5f9f9e449484}"/>
  <p:tag name="TABLE_ENDDRAG_ORIGIN_RECT" val="326*135"/>
  <p:tag name="TABLE_ENDDRAG_RECT" val="619*187*326*135"/>
</p:tagLst>
</file>

<file path=ppt/tags/tag5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3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1.xml><?xml version="1.0" encoding="utf-8"?>
<p:tagLst xmlns:p="http://schemas.openxmlformats.org/presentationml/2006/main">
  <p:tag name="COMMONDATA" val="eyJoZGlkIjoiYjk5ODM0YmMxOWJiYWQyNDU4MGIzYWRmYTA0ZmI5NDcifQ==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425E6A"/>
      </a:dk1>
      <a:lt1>
        <a:srgbClr val="FFFFFF"/>
      </a:lt1>
      <a:dk2>
        <a:srgbClr val="476572"/>
      </a:dk2>
      <a:lt2>
        <a:srgbClr val="FAFAFA"/>
      </a:lt2>
      <a:accent1>
        <a:srgbClr val="425E6A"/>
      </a:accent1>
      <a:accent2>
        <a:srgbClr val="58B6E5"/>
      </a:accent2>
      <a:accent3>
        <a:srgbClr val="56CA95"/>
      </a:accent3>
      <a:accent4>
        <a:srgbClr val="425E6A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Office 主题​​">
  <a:themeElements>
    <a:clrScheme name="">
      <a:dk1>
        <a:srgbClr val="425E6A"/>
      </a:dk1>
      <a:lt1>
        <a:srgbClr val="FFFFFF"/>
      </a:lt1>
      <a:dk2>
        <a:srgbClr val="476572"/>
      </a:dk2>
      <a:lt2>
        <a:srgbClr val="FAFAFA"/>
      </a:lt2>
      <a:accent1>
        <a:srgbClr val="425E6A"/>
      </a:accent1>
      <a:accent2>
        <a:srgbClr val="58B6E5"/>
      </a:accent2>
      <a:accent3>
        <a:srgbClr val="56CA95"/>
      </a:accent3>
      <a:accent4>
        <a:srgbClr val="425E6A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4060</Words>
  <Application>WPS 演示</Application>
  <PresentationFormat>宽屏</PresentationFormat>
  <Paragraphs>241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汉仪文黑-85W</vt:lpstr>
      <vt:lpstr>汉仪旗黑-55简</vt:lpstr>
      <vt:lpstr>Arial Unicode MS</vt:lpstr>
      <vt:lpstr>黑体</vt:lpstr>
      <vt:lpstr>Calibri</vt:lpstr>
      <vt:lpstr>1_Office 主题​​</vt:lpstr>
      <vt:lpstr>2_Office 主题​​</vt:lpstr>
      <vt:lpstr>10_Office 主题​​</vt:lpstr>
      <vt:lpstr>精通802.11 NAV机制</vt:lpstr>
      <vt:lpstr>PowerPoint 演示文稿</vt:lpstr>
      <vt:lpstr>概念介绍</vt:lpstr>
      <vt:lpstr>NAV实现方式</vt:lpstr>
      <vt:lpstr>NAV设置场景（non-Qos）-- 直接数据传输</vt:lpstr>
      <vt:lpstr>NAV设置场景（non-Qos）--  RTS/CTS数据保护传输</vt:lpstr>
      <vt:lpstr>NAV设置场景（non-Qos）-- PS-Poll </vt:lpstr>
      <vt:lpstr>NAV设置场景 -- Qos STA</vt:lpstr>
      <vt:lpstr>PowerPoint 演示文稿</vt:lpstr>
      <vt:lpstr>802.11关于TXOP Limit=0的说明</vt:lpstr>
      <vt:lpstr>NAV更新/复位规则 </vt:lpstr>
      <vt:lpstr>802.11n L-SIG TXOP保护机制（HT Only）</vt:lpstr>
      <vt:lpstr>802.11n L-SIG TXOP保护机制（更新NAV）</vt:lpstr>
      <vt:lpstr>802.11ax 双重NAV机制</vt:lpstr>
      <vt:lpstr>802.11ax 基于RTS/CTS的TXOP保护(1)</vt:lpstr>
      <vt:lpstr>NAV更新/复位规则 -- 802.11ax 补充 </vt:lpstr>
      <vt:lpstr>802.11ax 双重NAV机制</vt:lpstr>
      <vt:lpstr>802.11ax 双重NAV机制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太阳的耳朵</cp:lastModifiedBy>
  <cp:revision>382</cp:revision>
  <dcterms:created xsi:type="dcterms:W3CDTF">2019-06-19T02:08:00Z</dcterms:created>
  <dcterms:modified xsi:type="dcterms:W3CDTF">2022-07-26T01:12:49Z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23302C67EC6444169A57D18CF2F4AE42</vt:lpwstr>
  </property>
</Properties>
</file>