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3"/>
    <p:sldId id="258" r:id="rId4"/>
    <p:sldId id="269" r:id="rId5"/>
    <p:sldId id="305" r:id="rId6"/>
    <p:sldId id="259" r:id="rId7"/>
    <p:sldId id="260" r:id="rId8"/>
    <p:sldId id="261" r:id="rId9"/>
    <p:sldId id="263" r:id="rId10"/>
    <p:sldId id="264" r:id="rId11"/>
    <p:sldId id="265" r:id="rId12"/>
    <p:sldId id="267" r:id="rId13"/>
    <p:sldId id="268" r:id="rId14"/>
    <p:sldId id="271" r:id="rId15"/>
    <p:sldId id="272" r:id="rId16"/>
    <p:sldId id="273" r:id="rId17"/>
    <p:sldId id="274" r:id="rId18"/>
    <p:sldId id="285" r:id="rId19"/>
    <p:sldId id="301" r:id="rId20"/>
    <p:sldId id="278" r:id="rId21"/>
    <p:sldId id="276" r:id="rId22"/>
    <p:sldId id="279" r:id="rId23"/>
    <p:sldId id="280" r:id="rId24"/>
    <p:sldId id="281" r:id="rId25"/>
    <p:sldId id="282" r:id="rId26"/>
    <p:sldId id="302" r:id="rId28"/>
    <p:sldId id="284" r:id="rId29"/>
    <p:sldId id="283" r:id="rId30"/>
    <p:sldId id="303" r:id="rId31"/>
    <p:sldId id="287" r:id="rId32"/>
    <p:sldId id="286" r:id="rId33"/>
    <p:sldId id="304" r:id="rId34"/>
    <p:sldId id="289" r:id="rId35"/>
    <p:sldId id="290" r:id="rId36"/>
    <p:sldId id="291"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fe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8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07.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a:r>
            <a:r>
              <a:rPr lang="zh-CN" altLang="en-US">
                <a:sym typeface="+mn-ea"/>
              </a:rPr>
              <a:t>encoding</a:t>
            </a:r>
            <a:r>
              <a:rPr lang="en-US" altLang="zh-CN">
                <a:sym typeface="+mn-ea"/>
              </a:rPr>
              <a:t>: </a:t>
            </a:r>
            <a:r>
              <a:rPr lang="zh-CN" altLang="en-US">
                <a:sym typeface="+mn-ea"/>
              </a:rPr>
              <a:t>OFDM </a:t>
            </a:r>
            <a:r>
              <a:rPr lang="en-US" altLang="zh-CN">
                <a:sym typeface="+mn-ea"/>
              </a:rPr>
              <a:t>+</a:t>
            </a:r>
            <a:r>
              <a:rPr lang="zh-CN" altLang="en-US">
                <a:sym typeface="+mn-ea"/>
              </a:rPr>
              <a:t> BPSK </a:t>
            </a:r>
            <a:r>
              <a:rPr lang="en-US" altLang="zh-CN">
                <a:sym typeface="+mn-ea"/>
              </a:rPr>
              <a:t>+</a:t>
            </a:r>
            <a:r>
              <a:rPr lang="zh-CN" altLang="en-US">
                <a:sym typeface="+mn-ea"/>
              </a:rPr>
              <a:t> R1/2.</a:t>
            </a:r>
            <a:r>
              <a:rPr lang="en-US" altLang="zh-CN"/>
              <a:t>” means </a:t>
            </a:r>
            <a:r>
              <a:rPr lang="zh-CN" altLang="en-US"/>
              <a:t> </a:t>
            </a:r>
            <a:r>
              <a:rPr lang="en-US" altLang="zh-CN"/>
              <a:t>“</a:t>
            </a:r>
            <a:r>
              <a:rPr lang="zh-CN" altLang="en-US"/>
              <a:t>The encoding of the SIGNAL single OFDM symbol</a:t>
            </a:r>
            <a:r>
              <a:rPr lang="en-US" altLang="zh-CN"/>
              <a:t> </a:t>
            </a:r>
            <a:r>
              <a:rPr lang="zh-CN" altLang="en-US"/>
              <a:t>shall be performed with BPSK modulation of the subcarriers and using convolutional coding at R = 1/2.</a:t>
            </a:r>
            <a:r>
              <a:rPr lang="en-US" altLang="zh-CN"/>
              <a: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t>
            </a:r>
            <a:r>
              <a:rPr lang="zh-CN" altLang="en-US">
                <a:sym typeface="+mn-ea"/>
              </a:rPr>
              <a:t>encoding</a:t>
            </a:r>
            <a:r>
              <a:rPr lang="en-US" altLang="zh-CN">
                <a:sym typeface="+mn-ea"/>
              </a:rPr>
              <a:t>: </a:t>
            </a:r>
            <a:r>
              <a:rPr lang="zh-CN" altLang="en-US">
                <a:sym typeface="+mn-ea"/>
              </a:rPr>
              <a:t>OFDM </a:t>
            </a:r>
            <a:r>
              <a:rPr lang="en-US" altLang="zh-CN">
                <a:sym typeface="+mn-ea"/>
              </a:rPr>
              <a:t>+</a:t>
            </a:r>
            <a:r>
              <a:rPr lang="zh-CN" altLang="en-US">
                <a:sym typeface="+mn-ea"/>
              </a:rPr>
              <a:t> BPSK </a:t>
            </a:r>
            <a:r>
              <a:rPr lang="en-US" altLang="zh-CN">
                <a:sym typeface="+mn-ea"/>
              </a:rPr>
              <a:t>+</a:t>
            </a:r>
            <a:r>
              <a:rPr lang="zh-CN" altLang="en-US">
                <a:sym typeface="+mn-ea"/>
              </a:rPr>
              <a:t> R1/2.</a:t>
            </a:r>
            <a:r>
              <a:rPr lang="en-US" altLang="zh-CN"/>
              <a:t>” means </a:t>
            </a:r>
            <a:r>
              <a:rPr lang="zh-CN" altLang="en-US"/>
              <a:t> </a:t>
            </a:r>
            <a:r>
              <a:rPr lang="en-US" altLang="zh-CN"/>
              <a:t>“</a:t>
            </a:r>
            <a:r>
              <a:rPr lang="zh-CN" altLang="en-US"/>
              <a:t>The encoding of the SIGNAL single OFDM symbol</a:t>
            </a:r>
            <a:r>
              <a:rPr lang="en-US" altLang="zh-CN"/>
              <a:t> </a:t>
            </a:r>
            <a:r>
              <a:rPr lang="zh-CN" altLang="en-US"/>
              <a:t>shall be performed with BPSK modulation of the subcarriers and using convolutional coding at R = 1/2.</a:t>
            </a:r>
            <a:r>
              <a:rPr lang="en-US" altLang="zh-CN"/>
              <a: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8.png"/><Relationship Id="rId1" Type="http://schemas.openxmlformats.org/officeDocument/2006/relationships/tags" Target="../tags/tag83.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5.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9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40.png"/><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42.png"/><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44.png"/><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image" Target="../media/image46.png"/><Relationship Id="rId3" Type="http://schemas.openxmlformats.org/officeDocument/2006/relationships/tags" Target="../tags/tag97.xml"/><Relationship Id="rId2" Type="http://schemas.openxmlformats.org/officeDocument/2006/relationships/image" Target="../media/image45.png"/><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47.png"/><Relationship Id="rId1"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50.png"/><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51.png"/><Relationship Id="rId1" Type="http://schemas.openxmlformats.org/officeDocument/2006/relationships/tags" Target="../tags/tag10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5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10.wmf"/><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739900"/>
          </a:xfrm>
        </p:spPr>
        <p:txBody>
          <a:bodyPr/>
          <a:p>
            <a:r>
              <a:rPr lang="en-US" altLang="zh-CN" sz="4400"/>
              <a:t>802.11ac AP </a:t>
            </a:r>
            <a:r>
              <a:rPr lang="zh-CN" altLang="en-US" sz="4400"/>
              <a:t>数据收发控制</a:t>
            </a:r>
            <a:r>
              <a:rPr lang="zh-CN" altLang="en-US" sz="4400"/>
              <a:t>流程</a:t>
            </a:r>
            <a:endParaRPr lang="zh-CN" altLang="en-US" sz="4400"/>
          </a:p>
        </p:txBody>
      </p:sp>
      <p:sp>
        <p:nvSpPr>
          <p:cNvPr id="3" name="副标题 2"/>
          <p:cNvSpPr>
            <a:spLocks noGrp="1"/>
          </p:cNvSpPr>
          <p:nvPr>
            <p:ph type="subTitle" idx="1"/>
            <p:custDataLst>
              <p:tags r:id="rId2"/>
            </p:custDataLst>
          </p:nvPr>
        </p:nvSpPr>
        <p:spPr>
          <a:xfrm>
            <a:off x="8942705" y="4087495"/>
            <a:ext cx="3749675" cy="925830"/>
          </a:xfrm>
        </p:spPr>
        <p:txBody>
          <a:bodyPr/>
          <a:p>
            <a:r>
              <a:rPr lang="en-US" altLang="zh-CN"/>
              <a:t>zhangfei</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part1-2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6183630" cy="2584450"/>
          </a:xfrm>
          <a:prstGeom prst="rect">
            <a:avLst/>
          </a:prstGeom>
          <a:noFill/>
        </p:spPr>
        <p:txBody>
          <a:bodyPr wrap="square" rtlCol="0">
            <a:spAutoFit/>
          </a:bodyPr>
          <a:p>
            <a:pPr lvl="0" indent="0" algn="l">
              <a:buFont typeface="Arial" panose="020B0604020202020204" pitchFamily="34" charset="0"/>
              <a:buNone/>
            </a:pPr>
            <a:r>
              <a:t>VHT NDP Announcement frame</a:t>
            </a:r>
            <a:r>
              <a:rPr lang="zh-CN"/>
              <a:t>：</a:t>
            </a:r>
            <a:endParaRPr lang="zh-CN"/>
          </a:p>
          <a:p>
            <a:pPr marL="285750" lvl="0" indent="-285750" algn="l">
              <a:buFont typeface="Arial" panose="020B0604020202020204" pitchFamily="34" charset="0"/>
              <a:buChar char="•"/>
            </a:pPr>
            <a:r>
              <a:t>STA Info field</a:t>
            </a:r>
            <a:r>
              <a:rPr lang="en-US"/>
              <a:t>:</a:t>
            </a:r>
            <a:endParaRPr lang="en-US"/>
          </a:p>
          <a:p>
            <a:pPr marL="742950" lvl="1" indent="-285750" algn="l">
              <a:buFont typeface="Arial" panose="020B0604020202020204" pitchFamily="34" charset="0"/>
              <a:buChar char="•"/>
            </a:pPr>
            <a:r>
              <a:rPr lang="en-US"/>
              <a:t>AID12: beamformee AID中12个最低有效位;</a:t>
            </a:r>
            <a:endParaRPr lang="en-US"/>
          </a:p>
          <a:p>
            <a:pPr marL="742950" lvl="1" indent="-285750" algn="l">
              <a:buFont typeface="Arial" panose="020B0604020202020204" pitchFamily="34" charset="0"/>
              <a:buChar char="•"/>
            </a:pPr>
            <a:r>
              <a:rPr lang="en-US"/>
              <a:t>Feedback Type: 0 for SU, 1 for MU;</a:t>
            </a:r>
            <a:endParaRPr lang="en-US"/>
          </a:p>
          <a:p>
            <a:pPr marL="742950" lvl="1" indent="-285750" algn="l">
              <a:buFont typeface="Arial" panose="020B0604020202020204" pitchFamily="34" charset="0"/>
              <a:buChar char="•"/>
            </a:pPr>
            <a:r>
              <a:rPr lang="en-US"/>
              <a:t>Nc Index: for MU only, indicates the number of columns minus 1, (Nc – 1), in the compressed beamforming feedback matrix.</a:t>
            </a:r>
            <a:endParaRPr lang="en-US"/>
          </a:p>
          <a:p>
            <a:pPr marL="285750" lvl="0"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13" name="图片 12"/>
          <p:cNvPicPr>
            <a:picLocks noChangeAspect="1"/>
          </p:cNvPicPr>
          <p:nvPr/>
        </p:nvPicPr>
        <p:blipFill>
          <a:blip r:embed="rId1"/>
          <a:stretch>
            <a:fillRect/>
          </a:stretch>
        </p:blipFill>
        <p:spPr>
          <a:xfrm>
            <a:off x="7329170" y="2558415"/>
            <a:ext cx="4301490" cy="1008380"/>
          </a:xfrm>
          <a:prstGeom prst="rect">
            <a:avLst/>
          </a:prstGeom>
        </p:spPr>
      </p:pic>
      <p:pic>
        <p:nvPicPr>
          <p:cNvPr id="14" name="图片 13"/>
          <p:cNvPicPr>
            <a:picLocks noChangeAspect="1"/>
          </p:cNvPicPr>
          <p:nvPr/>
        </p:nvPicPr>
        <p:blipFill>
          <a:blip r:embed="rId2"/>
          <a:stretch>
            <a:fillRect/>
          </a:stretch>
        </p:blipFill>
        <p:spPr>
          <a:xfrm>
            <a:off x="8051800" y="3942080"/>
            <a:ext cx="2856865" cy="1012190"/>
          </a:xfrm>
          <a:prstGeom prst="rect">
            <a:avLst/>
          </a:prstGeom>
        </p:spPr>
      </p:pic>
      <p:pic>
        <p:nvPicPr>
          <p:cNvPr id="15" name="图片 14"/>
          <p:cNvPicPr>
            <a:picLocks noChangeAspect="1"/>
          </p:cNvPicPr>
          <p:nvPr/>
        </p:nvPicPr>
        <p:blipFill>
          <a:blip r:embed="rId3"/>
          <a:stretch>
            <a:fillRect/>
          </a:stretch>
        </p:blipFill>
        <p:spPr>
          <a:xfrm>
            <a:off x="7923530" y="5474970"/>
            <a:ext cx="3112770" cy="887730"/>
          </a:xfrm>
          <a:prstGeom prst="rect">
            <a:avLst/>
          </a:prstGeom>
        </p:spPr>
      </p:pic>
      <p:pic>
        <p:nvPicPr>
          <p:cNvPr id="16" name="图片 15"/>
          <p:cNvPicPr>
            <a:picLocks noChangeAspect="1"/>
          </p:cNvPicPr>
          <p:nvPr/>
        </p:nvPicPr>
        <p:blipFill>
          <a:blip r:embed="rId4"/>
          <a:stretch>
            <a:fillRect/>
          </a:stretch>
        </p:blipFill>
        <p:spPr>
          <a:xfrm>
            <a:off x="7337425" y="1673860"/>
            <a:ext cx="4239895" cy="56769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5389880" cy="3969385"/>
          </a:xfrm>
          <a:prstGeom prst="rect">
            <a:avLst/>
          </a:prstGeom>
          <a:noFill/>
        </p:spPr>
        <p:txBody>
          <a:bodyPr wrap="square" rtlCol="0">
            <a:spAutoFit/>
          </a:bodyPr>
          <a:p>
            <a:pPr lvl="0" indent="0" algn="l">
              <a:buFont typeface="Arial" panose="020B0604020202020204" pitchFamily="34" charset="0"/>
              <a:buNone/>
            </a:pPr>
            <a:r>
              <a:t>VHT NDP</a:t>
            </a:r>
            <a:r>
              <a:rPr lang="en-US"/>
              <a:t>: </a:t>
            </a:r>
            <a:endParaRPr lang="en-US"/>
          </a:p>
          <a:p>
            <a:pPr marL="285750" lvl="0" indent="-285750" algn="l">
              <a:buFont typeface="Arial" panose="020B0604020202020204" pitchFamily="34" charset="0"/>
              <a:buChar char="•"/>
            </a:pPr>
            <a:r>
              <a:rPr lang="en-US"/>
              <a:t>NDP is the only VHT sounding format;</a:t>
            </a:r>
            <a:endParaRPr lang="en-US"/>
          </a:p>
          <a:p>
            <a:pPr marL="285750" lvl="0" indent="-285750" algn="l">
              <a:buFont typeface="Arial" panose="020B0604020202020204" pitchFamily="34" charset="0"/>
              <a:buChar char="•"/>
            </a:pPr>
            <a:r>
              <a:rPr lang="en-US"/>
              <a:t>VHT PPDU format</a:t>
            </a:r>
            <a:r>
              <a:rPr lang="zh-CN" altLang="en-US"/>
              <a:t>中没有</a:t>
            </a:r>
            <a:r>
              <a:rPr lang="en-US" altLang="zh-CN"/>
              <a:t>DATA</a:t>
            </a:r>
            <a:r>
              <a:rPr lang="zh-CN" altLang="en-US"/>
              <a:t>段</a:t>
            </a:r>
            <a:r>
              <a:rPr lang="en-US" altLang="zh-CN"/>
              <a:t>;</a:t>
            </a:r>
            <a:endParaRPr lang="en-US" altLang="zh-CN"/>
          </a:p>
          <a:p>
            <a:pPr marL="285750" lvl="0" indent="-285750" algn="l">
              <a:buFont typeface="Arial" panose="020B0604020202020204" pitchFamily="34" charset="0"/>
              <a:buChar char="•"/>
            </a:pPr>
            <a:r>
              <a:rPr lang="zh-CN"/>
              <a:t>The number of symbols in the VHT-LTF field, NVHT-LTF, can be either 1, 2, 4,</a:t>
            </a:r>
            <a:r>
              <a:rPr lang="en-US" altLang="zh-CN"/>
              <a:t> </a:t>
            </a:r>
            <a:r>
              <a:rPr lang="zh-CN"/>
              <a:t>6, or 8 and is determined by the total number of space-time streams across all users being transmitted in the</a:t>
            </a:r>
            <a:r>
              <a:rPr lang="en-US" altLang="zh-CN"/>
              <a:t> </a:t>
            </a:r>
            <a:r>
              <a:rPr lang="zh-CN"/>
              <a:t>VHT PPDU</a:t>
            </a:r>
            <a:r>
              <a:rPr lang="en-US" altLang="zh-CN"/>
              <a:t>.</a:t>
            </a:r>
            <a:r>
              <a:rPr lang="zh-CN" altLang="en-US"/>
              <a:t>由</a:t>
            </a:r>
            <a:r>
              <a:rPr lang="en-US" altLang="zh-CN"/>
              <a:t>AP</a:t>
            </a:r>
            <a:r>
              <a:rPr lang="zh-CN" altLang="en-US"/>
              <a:t>能力决定</a:t>
            </a:r>
            <a:r>
              <a:rPr lang="en-US" altLang="zh-CN"/>
              <a:t>;</a:t>
            </a:r>
            <a:endParaRPr lang="en-US" altLang="zh-CN"/>
          </a:p>
          <a:p>
            <a:pPr marL="285750" lvl="0" indent="-285750" algn="l">
              <a:buFont typeface="Arial" panose="020B0604020202020204" pitchFamily="34" charset="0"/>
              <a:buChar char="•"/>
            </a:pPr>
            <a:r>
              <a:rPr lang="en-US" altLang="zh-CN"/>
              <a:t>The number of VHT-LTF symbols in the NDP is indicated by the SU NSTS field in VHT-SIG-A;</a:t>
            </a:r>
            <a:endParaRPr lang="en-US" altLang="zh-CN"/>
          </a:p>
          <a:p>
            <a:pPr marL="285750" lvl="0" indent="-285750" algn="l">
              <a:buFont typeface="Arial" panose="020B0604020202020204" pitchFamily="34" charset="0"/>
              <a:buChar char="•"/>
            </a:pPr>
            <a:r>
              <a:rPr lang="zh-CN" altLang="en-US"/>
              <a:t>收到</a:t>
            </a:r>
            <a:r>
              <a:rPr lang="en-US" altLang="zh-CN"/>
              <a:t>NDPA</a:t>
            </a:r>
            <a:r>
              <a:rPr lang="zh-CN" altLang="en-US"/>
              <a:t>的</a:t>
            </a:r>
            <a:r>
              <a:rPr lang="en-US" altLang="zh-CN"/>
              <a:t>STAs</a:t>
            </a:r>
            <a:r>
              <a:rPr lang="zh-CN" altLang="en-US"/>
              <a:t>根据</a:t>
            </a:r>
            <a:r>
              <a:rPr lang="en-US" altLang="zh-CN"/>
              <a:t>NDP</a:t>
            </a:r>
            <a:r>
              <a:rPr lang="zh-CN" altLang="en-US"/>
              <a:t>中的</a:t>
            </a:r>
            <a:r>
              <a:rPr lang="en-US" altLang="zh-CN"/>
              <a:t>VHT-LTFs</a:t>
            </a:r>
            <a:r>
              <a:rPr lang="zh-CN" altLang="en-US"/>
              <a:t>测量信道</a:t>
            </a:r>
            <a:r>
              <a:rPr lang="en-US" altLang="zh-CN"/>
              <a:t>,</a:t>
            </a:r>
            <a:r>
              <a:rPr lang="zh-CN" altLang="en-US"/>
              <a:t>反馈测量信息</a:t>
            </a:r>
            <a:r>
              <a:rPr lang="en-US" altLang="zh-CN"/>
              <a:t>;</a:t>
            </a:r>
            <a:endParaRPr lang="zh-CN"/>
          </a:p>
          <a:p>
            <a:pPr marL="285750" lvl="0"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graphicFrame>
        <p:nvGraphicFramePr>
          <p:cNvPr id="13" name="对象 12"/>
          <p:cNvGraphicFramePr/>
          <p:nvPr/>
        </p:nvGraphicFramePr>
        <p:xfrm>
          <a:off x="5998210" y="1537335"/>
          <a:ext cx="6057900" cy="702310"/>
        </p:xfrm>
        <a:graphic>
          <a:graphicData uri="http://schemas.openxmlformats.org/presentationml/2006/ole">
            <mc:AlternateContent xmlns:mc="http://schemas.openxmlformats.org/markup-compatibility/2006">
              <mc:Choice xmlns:v="urn:schemas-microsoft-com:vml" Requires="v">
                <p:oleObj spid="_x0000_s14" name="" r:id="rId1" imgW="8277225" imgH="1485900" progId="Paint.Picture">
                  <p:embed/>
                </p:oleObj>
              </mc:Choice>
              <mc:Fallback>
                <p:oleObj name="" r:id="rId1" imgW="8277225" imgH="1485900" progId="Paint.Picture">
                  <p:embed/>
                  <p:pic>
                    <p:nvPicPr>
                      <p:cNvPr id="0" name="图片 13"/>
                      <p:cNvPicPr/>
                      <p:nvPr/>
                    </p:nvPicPr>
                    <p:blipFill>
                      <a:blip r:embed="rId2"/>
                      <a:stretch>
                        <a:fillRect/>
                      </a:stretch>
                    </p:blipFill>
                    <p:spPr>
                      <a:xfrm>
                        <a:off x="5998210" y="1537335"/>
                        <a:ext cx="6057900" cy="702310"/>
                      </a:xfrm>
                      <a:prstGeom prst="rect">
                        <a:avLst/>
                      </a:prstGeom>
                    </p:spPr>
                  </p:pic>
                </p:oleObj>
              </mc:Fallback>
            </mc:AlternateContent>
          </a:graphicData>
        </a:graphic>
      </p:graphicFrame>
      <p:pic>
        <p:nvPicPr>
          <p:cNvPr id="15" name="图片 14"/>
          <p:cNvPicPr>
            <a:picLocks noChangeAspect="1"/>
          </p:cNvPicPr>
          <p:nvPr/>
        </p:nvPicPr>
        <p:blipFill>
          <a:blip r:embed="rId3"/>
          <a:stretch>
            <a:fillRect/>
          </a:stretch>
        </p:blipFill>
        <p:spPr>
          <a:xfrm>
            <a:off x="5998210" y="2463165"/>
            <a:ext cx="5767070" cy="1137285"/>
          </a:xfrm>
          <a:prstGeom prst="rect">
            <a:avLst/>
          </a:prstGeom>
        </p:spPr>
      </p:pic>
      <p:pic>
        <p:nvPicPr>
          <p:cNvPr id="4" name="图片 3"/>
          <p:cNvPicPr>
            <a:picLocks noChangeAspect="1"/>
          </p:cNvPicPr>
          <p:nvPr/>
        </p:nvPicPr>
        <p:blipFill>
          <a:blip r:embed="rId4"/>
          <a:srcRect l="591" t="-868" r="688" b="1204"/>
          <a:stretch>
            <a:fillRect/>
          </a:stretch>
        </p:blipFill>
        <p:spPr>
          <a:xfrm>
            <a:off x="5822315" y="4240530"/>
            <a:ext cx="6369685" cy="159575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part3-1</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4357370" cy="3138170"/>
          </a:xfrm>
          <a:prstGeom prst="rect">
            <a:avLst/>
          </a:prstGeom>
          <a:noFill/>
        </p:spPr>
        <p:txBody>
          <a:bodyPr wrap="square" rtlCol="0">
            <a:spAutoFit/>
          </a:bodyPr>
          <a:p>
            <a:pPr lvl="0" indent="0" algn="l">
              <a:buFont typeface="Arial" panose="020B0604020202020204" pitchFamily="34" charset="0"/>
              <a:buNone/>
            </a:pPr>
            <a:r>
              <a:t>VHT Compressed Beamforming frame</a:t>
            </a:r>
            <a:r>
              <a:rPr lang="en-US"/>
              <a:t>: </a:t>
            </a:r>
            <a:endParaRPr lang="en-US"/>
          </a:p>
          <a:p>
            <a:pPr marL="285750" lvl="0" indent="-285750" algn="l">
              <a:buFont typeface="Arial" panose="020B0604020202020204" pitchFamily="34" charset="0"/>
              <a:buChar char="•"/>
            </a:pPr>
            <a:r>
              <a:rPr lang="zh-CN" altLang="en-US">
                <a:solidFill>
                  <a:schemeClr val="tx1"/>
                </a:solidFill>
              </a:rPr>
              <a:t>发送时机</a:t>
            </a:r>
            <a:r>
              <a:rPr lang="en-US" altLang="zh-CN">
                <a:solidFill>
                  <a:schemeClr val="tx1"/>
                </a:solidFill>
              </a:rPr>
              <a:t>:</a:t>
            </a:r>
            <a:endParaRPr lang="en-US" altLang="zh-CN">
              <a:solidFill>
                <a:schemeClr val="tx1"/>
              </a:solidFill>
            </a:endParaRPr>
          </a:p>
          <a:p>
            <a:pPr marL="742950" lvl="1" indent="-285750" algn="l">
              <a:buFont typeface="Arial" panose="020B0604020202020204" pitchFamily="34" charset="0"/>
              <a:buChar char="•"/>
            </a:pPr>
            <a:r>
              <a:rPr lang="en-US" altLang="zh-CN">
                <a:solidFill>
                  <a:schemeClr val="tx1"/>
                </a:solidFill>
              </a:rPr>
              <a:t>singel beamformee: </a:t>
            </a:r>
            <a:r>
              <a:rPr lang="zh-CN" altLang="en-US">
                <a:solidFill>
                  <a:schemeClr val="tx1"/>
                </a:solidFill>
              </a:rPr>
              <a:t>收到</a:t>
            </a:r>
            <a:r>
              <a:rPr lang="en-US" altLang="zh-CN">
                <a:solidFill>
                  <a:schemeClr val="tx1"/>
                </a:solidFill>
              </a:rPr>
              <a:t>NDP</a:t>
            </a:r>
            <a:r>
              <a:rPr lang="zh-CN" altLang="en-US">
                <a:solidFill>
                  <a:schemeClr val="tx1"/>
                </a:solidFill>
              </a:rPr>
              <a:t>后隔一个</a:t>
            </a:r>
            <a:r>
              <a:rPr lang="en-US" altLang="zh-CN">
                <a:solidFill>
                  <a:schemeClr val="tx1"/>
                </a:solidFill>
              </a:rPr>
              <a:t>SIFS</a:t>
            </a:r>
            <a:r>
              <a:rPr lang="zh-CN" altLang="en-US">
                <a:solidFill>
                  <a:schemeClr val="tx1"/>
                </a:solidFill>
              </a:rPr>
              <a:t>立即发送</a:t>
            </a:r>
            <a:r>
              <a:rPr lang="en-US" altLang="zh-CN">
                <a:solidFill>
                  <a:schemeClr val="tx1"/>
                </a:solidFill>
              </a:rPr>
              <a:t>;</a:t>
            </a:r>
            <a:endParaRPr lang="en-US" altLang="zh-CN">
              <a:solidFill>
                <a:schemeClr val="tx1"/>
              </a:solidFill>
            </a:endParaRPr>
          </a:p>
          <a:p>
            <a:pPr marL="742950" lvl="1" indent="-285750" algn="l">
              <a:buFont typeface="Arial" panose="020B0604020202020204" pitchFamily="34" charset="0"/>
              <a:buChar char="•"/>
            </a:pPr>
            <a:r>
              <a:rPr lang="en-US" altLang="zh-CN">
                <a:solidFill>
                  <a:schemeClr val="tx1"/>
                </a:solidFill>
              </a:rPr>
              <a:t>multi beamformee: NDPA ‘STA Info field’中第一个的STA，</a:t>
            </a:r>
            <a:r>
              <a:rPr lang="zh-CN" altLang="en-US">
                <a:sym typeface="+mn-ea"/>
              </a:rPr>
              <a:t>到</a:t>
            </a:r>
            <a:r>
              <a:rPr lang="en-US" altLang="zh-CN">
                <a:sym typeface="+mn-ea"/>
              </a:rPr>
              <a:t>NDP</a:t>
            </a:r>
            <a:r>
              <a:rPr lang="zh-CN" altLang="en-US">
                <a:sym typeface="+mn-ea"/>
              </a:rPr>
              <a:t>后隔一个</a:t>
            </a:r>
            <a:r>
              <a:rPr lang="en-US" altLang="zh-CN">
                <a:sym typeface="+mn-ea"/>
              </a:rPr>
              <a:t>SIFS</a:t>
            </a:r>
            <a:r>
              <a:rPr lang="zh-CN" altLang="en-US">
                <a:sym typeface="+mn-ea"/>
              </a:rPr>
              <a:t>立即</a:t>
            </a:r>
            <a:r>
              <a:rPr lang="zh-CN">
                <a:sym typeface="+mn-ea"/>
              </a:rPr>
              <a:t>发送</a:t>
            </a:r>
            <a:r>
              <a:rPr lang="en-US" altLang="zh-CN">
                <a:sym typeface="+mn-ea"/>
              </a:rPr>
              <a:t>, </a:t>
            </a:r>
            <a:r>
              <a:rPr lang="zh-CN" altLang="en-US">
                <a:sym typeface="+mn-ea"/>
              </a:rPr>
              <a:t>其余</a:t>
            </a:r>
            <a:r>
              <a:rPr lang="en-US" altLang="zh-CN">
                <a:sym typeface="+mn-ea"/>
              </a:rPr>
              <a:t>STAs</a:t>
            </a:r>
            <a:r>
              <a:rPr lang="zh-CN" altLang="en-US">
                <a:sym typeface="+mn-ea"/>
              </a:rPr>
              <a:t>在收到指定的</a:t>
            </a:r>
            <a:r>
              <a:rPr lang="en-US" altLang="zh-CN">
                <a:sym typeface="+mn-ea"/>
              </a:rPr>
              <a:t>Beamforming Report Poll</a:t>
            </a:r>
            <a:r>
              <a:rPr lang="zh-CN" altLang="en-US">
                <a:sym typeface="+mn-ea"/>
              </a:rPr>
              <a:t>帧后发送</a:t>
            </a:r>
            <a:r>
              <a:rPr lang="en-US" altLang="zh-CN">
                <a:sym typeface="+mn-ea"/>
              </a:rPr>
              <a:t>;</a:t>
            </a:r>
            <a:endParaRPr lang="en-US" altLang="zh-CN">
              <a:sym typeface="+mn-ea"/>
            </a:endParaRPr>
          </a:p>
          <a:p>
            <a:pPr marL="742950" lvl="1"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4967605" y="1680210"/>
            <a:ext cx="7022465" cy="1518285"/>
          </a:xfrm>
          <a:prstGeom prst="rect">
            <a:avLst/>
          </a:prstGeom>
        </p:spPr>
      </p:pic>
      <p:pic>
        <p:nvPicPr>
          <p:cNvPr id="6" name="图片 5"/>
          <p:cNvPicPr>
            <a:picLocks noChangeAspect="1"/>
          </p:cNvPicPr>
          <p:nvPr/>
        </p:nvPicPr>
        <p:blipFill>
          <a:blip r:embed="rId2"/>
          <a:stretch>
            <a:fillRect/>
          </a:stretch>
        </p:blipFill>
        <p:spPr>
          <a:xfrm>
            <a:off x="4982845" y="3657600"/>
            <a:ext cx="7007225" cy="186817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part3-2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1251565" cy="1476375"/>
          </a:xfrm>
          <a:prstGeom prst="rect">
            <a:avLst/>
          </a:prstGeom>
          <a:noFill/>
        </p:spPr>
        <p:txBody>
          <a:bodyPr wrap="square" rtlCol="0">
            <a:spAutoFit/>
          </a:bodyPr>
          <a:p>
            <a:pPr lvl="0" indent="0" algn="l">
              <a:buFont typeface="Arial" panose="020B0604020202020204" pitchFamily="34" charset="0"/>
              <a:buNone/>
            </a:pPr>
            <a:r>
              <a:t>VHT Compressed Beamforming frame</a:t>
            </a:r>
            <a:r>
              <a:rPr lang="en-US"/>
              <a:t>: </a:t>
            </a:r>
            <a:endParaRPr lang="en-US"/>
          </a:p>
          <a:p>
            <a:pPr marL="285750" lvl="0" indent="-285750" algn="l">
              <a:buFont typeface="Arial" panose="020B0604020202020204" pitchFamily="34" charset="0"/>
              <a:buChar char="•"/>
            </a:pPr>
            <a:r>
              <a:rPr lang="en-US" altLang="zh-CN">
                <a:solidFill>
                  <a:schemeClr val="tx1"/>
                </a:solidFill>
              </a:rPr>
              <a:t>VHT Compressed Beamforming frame is an </a:t>
            </a:r>
            <a:r>
              <a:rPr lang="en-US" altLang="zh-CN" b="1">
                <a:solidFill>
                  <a:srgbClr val="FF0000"/>
                </a:solidFill>
              </a:rPr>
              <a:t>Action No Ack frame</a:t>
            </a:r>
            <a:r>
              <a:rPr lang="en-US" altLang="zh-CN">
                <a:solidFill>
                  <a:schemeClr val="tx1"/>
                </a:solidFill>
              </a:rPr>
              <a:t> of category VHT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Action field, in the octet immediately after the Category field, differentiates the VHT Action frame formats</a:t>
            </a:r>
            <a:endParaRPr lang="en-US" altLang="zh-CN">
              <a:solidFill>
                <a:schemeClr val="tx1"/>
              </a:solidFill>
            </a:endParaRPr>
          </a:p>
          <a:p>
            <a:pPr marL="742950" lvl="1"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8" name="图片 7"/>
          <p:cNvPicPr>
            <a:picLocks noChangeAspect="1"/>
          </p:cNvPicPr>
          <p:nvPr/>
        </p:nvPicPr>
        <p:blipFill>
          <a:blip r:embed="rId1"/>
          <a:srcRect l="902" b="6741"/>
          <a:stretch>
            <a:fillRect/>
          </a:stretch>
        </p:blipFill>
        <p:spPr>
          <a:xfrm>
            <a:off x="608330" y="2738120"/>
            <a:ext cx="5787390" cy="694055"/>
          </a:xfrm>
          <a:prstGeom prst="rect">
            <a:avLst/>
          </a:prstGeom>
        </p:spPr>
      </p:pic>
      <p:pic>
        <p:nvPicPr>
          <p:cNvPr id="9" name="图片 8"/>
          <p:cNvPicPr>
            <a:picLocks noChangeAspect="1"/>
          </p:cNvPicPr>
          <p:nvPr/>
        </p:nvPicPr>
        <p:blipFill>
          <a:blip r:embed="rId2"/>
          <a:stretch>
            <a:fillRect/>
          </a:stretch>
        </p:blipFill>
        <p:spPr>
          <a:xfrm>
            <a:off x="608330" y="3687445"/>
            <a:ext cx="5647690" cy="3055620"/>
          </a:xfrm>
          <a:prstGeom prst="rect">
            <a:avLst/>
          </a:prstGeom>
        </p:spPr>
      </p:pic>
      <p:pic>
        <p:nvPicPr>
          <p:cNvPr id="11" name="图片 10"/>
          <p:cNvPicPr>
            <a:picLocks noChangeAspect="1"/>
          </p:cNvPicPr>
          <p:nvPr/>
        </p:nvPicPr>
        <p:blipFill>
          <a:blip r:embed="rId3"/>
          <a:stretch>
            <a:fillRect/>
          </a:stretch>
        </p:blipFill>
        <p:spPr>
          <a:xfrm>
            <a:off x="8108315" y="2775585"/>
            <a:ext cx="2356485" cy="810895"/>
          </a:xfrm>
          <a:prstGeom prst="rect">
            <a:avLst/>
          </a:prstGeom>
        </p:spPr>
      </p:pic>
      <p:pic>
        <p:nvPicPr>
          <p:cNvPr id="12" name="图片 11"/>
          <p:cNvPicPr>
            <a:picLocks noChangeAspect="1"/>
          </p:cNvPicPr>
          <p:nvPr/>
        </p:nvPicPr>
        <p:blipFill>
          <a:blip r:embed="rId4"/>
          <a:stretch>
            <a:fillRect/>
          </a:stretch>
        </p:blipFill>
        <p:spPr>
          <a:xfrm>
            <a:off x="7541260" y="3820795"/>
            <a:ext cx="3597910" cy="704850"/>
          </a:xfrm>
          <a:prstGeom prst="rect">
            <a:avLst/>
          </a:prstGeom>
        </p:spPr>
      </p:pic>
      <p:pic>
        <p:nvPicPr>
          <p:cNvPr id="4" name="图片 3"/>
          <p:cNvPicPr>
            <a:picLocks noChangeAspect="1"/>
          </p:cNvPicPr>
          <p:nvPr/>
        </p:nvPicPr>
        <p:blipFill>
          <a:blip r:embed="rId5"/>
          <a:stretch>
            <a:fillRect/>
          </a:stretch>
        </p:blipFill>
        <p:spPr>
          <a:xfrm>
            <a:off x="7147560" y="4874260"/>
            <a:ext cx="5044440" cy="1792605"/>
          </a:xfrm>
          <a:prstGeom prst="rect">
            <a:avLst/>
          </a:prstGeom>
        </p:spPr>
      </p:pic>
      <p:cxnSp>
        <p:nvCxnSpPr>
          <p:cNvPr id="6" name="直接箭头连接符 5"/>
          <p:cNvCxnSpPr/>
          <p:nvPr/>
        </p:nvCxnSpPr>
        <p:spPr>
          <a:xfrm flipV="1">
            <a:off x="1890395" y="3025775"/>
            <a:ext cx="6599555" cy="14351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 name="直接箭头连接符 6"/>
          <p:cNvCxnSpPr/>
          <p:nvPr/>
        </p:nvCxnSpPr>
        <p:spPr>
          <a:xfrm flipH="1">
            <a:off x="7758430" y="3059430"/>
            <a:ext cx="1287780" cy="10325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flipH="1">
            <a:off x="8026400" y="3025775"/>
            <a:ext cx="1957705" cy="26422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part3-4</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5389880" cy="1198880"/>
          </a:xfrm>
          <a:prstGeom prst="rect">
            <a:avLst/>
          </a:prstGeom>
          <a:noFill/>
        </p:spPr>
        <p:txBody>
          <a:bodyPr wrap="square" rtlCol="0">
            <a:spAutoFit/>
          </a:bodyPr>
          <a:p>
            <a:pPr lvl="0" indent="0" algn="l">
              <a:buFont typeface="Arial" panose="020B0604020202020204" pitchFamily="34" charset="0"/>
              <a:buNone/>
            </a:pPr>
            <a:r>
              <a:t>VHT Compressed Beamforming frame format</a:t>
            </a:r>
            <a:r>
              <a:rPr lang="en-US"/>
              <a:t>:</a:t>
            </a:r>
            <a:endParaRPr lang="en-US"/>
          </a:p>
          <a:p>
            <a:pPr lvl="0" indent="0" algn="l">
              <a:buFont typeface="Arial" panose="020B0604020202020204" pitchFamily="34" charset="0"/>
              <a:buNone/>
            </a:pPr>
            <a:r>
              <a:rPr lang="en-US">
                <a:solidFill>
                  <a:srgbClr val="FF0000"/>
                </a:solidFill>
              </a:rPr>
              <a:t>NOTE: </a:t>
            </a:r>
            <a:r>
              <a:rPr lang="zh-CN" altLang="en-US">
                <a:solidFill>
                  <a:srgbClr val="FF0000"/>
                </a:solidFill>
              </a:rPr>
              <a:t>内容涉及</a:t>
            </a:r>
            <a:r>
              <a:rPr lang="en-US" altLang="zh-CN">
                <a:solidFill>
                  <a:srgbClr val="FF0000"/>
                </a:solidFill>
              </a:rPr>
              <a:t>beamforming</a:t>
            </a:r>
            <a:r>
              <a:rPr lang="zh-CN" altLang="en-US">
                <a:solidFill>
                  <a:srgbClr val="FF0000"/>
                </a:solidFill>
              </a:rPr>
              <a:t>过程</a:t>
            </a:r>
            <a:r>
              <a:rPr lang="en-US" altLang="zh-CN">
                <a:solidFill>
                  <a:srgbClr val="FF0000"/>
                </a:solidFill>
              </a:rPr>
              <a:t>, </a:t>
            </a:r>
            <a:r>
              <a:rPr lang="zh-CN" altLang="en-US">
                <a:solidFill>
                  <a:srgbClr val="FF0000"/>
                </a:solidFill>
              </a:rPr>
              <a:t>略过</a:t>
            </a:r>
            <a:r>
              <a:rPr lang="en-US" altLang="zh-CN">
                <a:solidFill>
                  <a:srgbClr val="FF0000"/>
                </a:solidFill>
              </a:rPr>
              <a:t>~~~</a:t>
            </a:r>
            <a:endParaRPr lang="en-US">
              <a:solidFill>
                <a:srgbClr val="FF0000"/>
              </a:solidFill>
            </a:endParaRPr>
          </a:p>
          <a:p>
            <a:pPr marL="742950" lvl="1"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6" name="图片 5"/>
          <p:cNvPicPr>
            <a:picLocks noChangeAspect="1"/>
          </p:cNvPicPr>
          <p:nvPr/>
        </p:nvPicPr>
        <p:blipFill>
          <a:blip r:embed="rId1"/>
          <a:stretch>
            <a:fillRect/>
          </a:stretch>
        </p:blipFill>
        <p:spPr>
          <a:xfrm>
            <a:off x="2437130" y="2820670"/>
            <a:ext cx="6981825" cy="277177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part4</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5229225" cy="1476375"/>
          </a:xfrm>
          <a:prstGeom prst="rect">
            <a:avLst/>
          </a:prstGeom>
          <a:noFill/>
        </p:spPr>
        <p:txBody>
          <a:bodyPr wrap="square" rtlCol="0">
            <a:spAutoFit/>
          </a:bodyPr>
          <a:p>
            <a:pPr lvl="0" indent="0" algn="l">
              <a:buFont typeface="Arial" panose="020B0604020202020204" pitchFamily="34" charset="0"/>
              <a:buNone/>
            </a:pPr>
            <a:r>
              <a:rPr lang="en-US"/>
              <a:t>Beamforming Report Poll Frame: </a:t>
            </a:r>
            <a:endParaRPr lang="en-US"/>
          </a:p>
          <a:p>
            <a:pPr marL="285750" lvl="0" indent="-285750" algn="l">
              <a:buFont typeface="Arial" panose="020B0604020202020204" pitchFamily="34" charset="0"/>
              <a:buChar char="•"/>
            </a:pPr>
            <a:r>
              <a:rPr lang="zh-CN" altLang="en-US"/>
              <a:t>用于通知某个</a:t>
            </a:r>
            <a:r>
              <a:rPr lang="en-US" altLang="zh-CN"/>
              <a:t>STA</a:t>
            </a:r>
            <a:r>
              <a:rPr lang="zh-CN" altLang="en-US"/>
              <a:t>上报</a:t>
            </a:r>
            <a:r>
              <a:rPr lang="en-US" altLang="zh-CN"/>
              <a:t>‘</a:t>
            </a:r>
            <a:r>
              <a:rPr>
                <a:sym typeface="+mn-ea"/>
              </a:rPr>
              <a:t>VHT Compressed Beamforming frame</a:t>
            </a:r>
            <a:r>
              <a:rPr lang="en-US" altLang="zh-CN"/>
              <a:t>’</a:t>
            </a:r>
            <a:endParaRPr lang="en-US"/>
          </a:p>
          <a:p>
            <a:pPr lvl="0" indent="0" algn="l">
              <a:buFont typeface="Arial" panose="020B0604020202020204" pitchFamily="34" charset="0"/>
              <a:buNone/>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6" name="图片 5"/>
          <p:cNvPicPr>
            <a:picLocks noChangeAspect="1"/>
          </p:cNvPicPr>
          <p:nvPr/>
        </p:nvPicPr>
        <p:blipFill>
          <a:blip r:embed="rId1"/>
          <a:stretch>
            <a:fillRect/>
          </a:stretch>
        </p:blipFill>
        <p:spPr>
          <a:xfrm>
            <a:off x="6101080" y="1433195"/>
            <a:ext cx="5751830" cy="1533525"/>
          </a:xfrm>
          <a:prstGeom prst="rect">
            <a:avLst/>
          </a:prstGeom>
        </p:spPr>
      </p:pic>
      <p:pic>
        <p:nvPicPr>
          <p:cNvPr id="5" name="图片 4"/>
          <p:cNvPicPr>
            <a:picLocks noChangeAspect="1"/>
          </p:cNvPicPr>
          <p:nvPr/>
        </p:nvPicPr>
        <p:blipFill>
          <a:blip r:embed="rId2"/>
          <a:stretch>
            <a:fillRect/>
          </a:stretch>
        </p:blipFill>
        <p:spPr>
          <a:xfrm>
            <a:off x="6101080" y="3994785"/>
            <a:ext cx="4972685" cy="673735"/>
          </a:xfrm>
          <a:prstGeom prst="rect">
            <a:avLst/>
          </a:prstGeom>
        </p:spPr>
      </p:pic>
      <p:pic>
        <p:nvPicPr>
          <p:cNvPr id="7" name="图片 6"/>
          <p:cNvPicPr>
            <a:picLocks noChangeAspect="1"/>
          </p:cNvPicPr>
          <p:nvPr/>
        </p:nvPicPr>
        <p:blipFill>
          <a:blip r:embed="rId3"/>
          <a:stretch>
            <a:fillRect/>
          </a:stretch>
        </p:blipFill>
        <p:spPr>
          <a:xfrm>
            <a:off x="5306060" y="5204460"/>
            <a:ext cx="6562725" cy="149542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VHT Group ID management operation</a:t>
            </a:r>
            <a:r>
              <a:rPr lang="zh-CN" altLang="en-US">
                <a:solidFill>
                  <a:schemeClr val="tx1"/>
                </a:solidFill>
                <a:sym typeface="+mn-ea"/>
              </a:rPr>
              <a:t>（</a:t>
            </a:r>
            <a:r>
              <a:rPr lang="en-US" altLang="zh-CN">
                <a:solidFill>
                  <a:schemeClr val="tx1"/>
                </a:solidFill>
                <a:sym typeface="+mn-ea"/>
              </a:rPr>
              <a:t>part1-1</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0573385" cy="3692525"/>
          </a:xfrm>
          <a:prstGeom prst="rect">
            <a:avLst/>
          </a:prstGeom>
          <a:noFill/>
        </p:spPr>
        <p:txBody>
          <a:bodyPr wrap="square" rtlCol="0">
            <a:spAutoFit/>
          </a:bodyPr>
          <a:p>
            <a:pPr lvl="0" indent="0" algn="l">
              <a:buFont typeface="Arial" panose="020B0604020202020204" pitchFamily="34" charset="0"/>
              <a:buNone/>
            </a:pPr>
            <a:r>
              <a:rPr lang="zh-CN" altLang="en-US"/>
              <a:t>简介</a:t>
            </a:r>
            <a:r>
              <a:rPr lang="en-US" altLang="zh-CN"/>
              <a:t>, </a:t>
            </a:r>
            <a:r>
              <a:rPr lang="zh-CN" altLang="en-US"/>
              <a:t>为什么要有</a:t>
            </a:r>
            <a:r>
              <a:rPr lang="en-US" altLang="zh-CN"/>
              <a:t>group ID management</a:t>
            </a:r>
            <a:r>
              <a:rPr lang="zh-CN" altLang="en-US"/>
              <a:t>流程</a:t>
            </a:r>
            <a:r>
              <a:rPr lang="en-US" altLang="zh-CN"/>
              <a:t>:</a:t>
            </a:r>
            <a:endParaRPr lang="en-US"/>
          </a:p>
          <a:p>
            <a:pPr marL="285750" lvl="0" indent="-285750" algn="l">
              <a:buFont typeface="Arial" panose="020B0604020202020204" pitchFamily="34" charset="0"/>
              <a:buChar char="•"/>
            </a:pPr>
            <a:r>
              <a:rPr lang="en-US"/>
              <a:t>VHT AP</a:t>
            </a:r>
            <a:r>
              <a:rPr lang="zh-CN" altLang="en-US"/>
              <a:t>可以使用</a:t>
            </a:r>
            <a:r>
              <a:rPr lang="en-US" altLang="zh-CN"/>
              <a:t>DL MU-MIMO</a:t>
            </a:r>
            <a:r>
              <a:rPr lang="zh-CN" altLang="en-US"/>
              <a:t>的方式同时给多个</a:t>
            </a:r>
            <a:r>
              <a:rPr lang="en-US" altLang="zh-CN"/>
              <a:t>STA</a:t>
            </a:r>
            <a:r>
              <a:rPr lang="zh-CN" altLang="en-US"/>
              <a:t>发送下行数据</a:t>
            </a:r>
            <a:r>
              <a:rPr lang="en-US" altLang="zh-CN"/>
              <a:t>, </a:t>
            </a:r>
            <a:r>
              <a:rPr lang="zh-CN" altLang="en-US"/>
              <a:t>但是同时给哪些</a:t>
            </a:r>
            <a:r>
              <a:rPr lang="en-US" altLang="zh-CN"/>
              <a:t>STA</a:t>
            </a:r>
            <a:r>
              <a:rPr lang="zh-CN" altLang="en-US"/>
              <a:t>发送数据并不是随意的</a:t>
            </a:r>
            <a:r>
              <a:rPr lang="en-US" altLang="zh-CN"/>
              <a:t>, </a:t>
            </a:r>
            <a:r>
              <a:rPr lang="zh-CN" altLang="en-US"/>
              <a:t>只能给具体一定信道正交性的</a:t>
            </a:r>
            <a:r>
              <a:rPr lang="en-US" altLang="zh-CN"/>
              <a:t>STA</a:t>
            </a:r>
            <a:r>
              <a:rPr lang="zh-CN" altLang="en-US"/>
              <a:t>同时发送数据</a:t>
            </a:r>
            <a:r>
              <a:rPr lang="en-US" altLang="zh-CN"/>
              <a:t>.</a:t>
            </a:r>
            <a:endParaRPr lang="en-US" altLang="zh-CN"/>
          </a:p>
          <a:p>
            <a:pPr marL="285750" lvl="0" indent="-285750" algn="l">
              <a:buFont typeface="Arial" panose="020B0604020202020204" pitchFamily="34" charset="0"/>
              <a:buChar char="•"/>
            </a:pPr>
            <a:endParaRPr lang="en-US" altLang="zh-CN"/>
          </a:p>
          <a:p>
            <a:pPr marL="285750" lvl="0" indent="-285750" algn="l">
              <a:buFont typeface="Arial" panose="020B0604020202020204" pitchFamily="34" charset="0"/>
              <a:buChar char="•"/>
            </a:pPr>
            <a:r>
              <a:rPr lang="zh-CN" altLang="en-US"/>
              <a:t>通过</a:t>
            </a:r>
            <a:r>
              <a:rPr lang="en-US" altLang="zh-CN"/>
              <a:t>sounding</a:t>
            </a:r>
            <a:r>
              <a:rPr lang="zh-CN" altLang="en-US"/>
              <a:t>流程</a:t>
            </a:r>
            <a:r>
              <a:rPr lang="en-US" altLang="zh-CN"/>
              <a:t>, AP</a:t>
            </a:r>
            <a:r>
              <a:rPr lang="zh-CN" altLang="en-US"/>
              <a:t>可以获取与其</a:t>
            </a:r>
            <a:r>
              <a:rPr lang="en-US" altLang="zh-CN"/>
              <a:t>associated</a:t>
            </a:r>
            <a:r>
              <a:rPr lang="zh-CN" altLang="en-US"/>
              <a:t>的具有</a:t>
            </a:r>
            <a:r>
              <a:rPr lang="en-US" altLang="zh-CN"/>
              <a:t>MU-MIMO</a:t>
            </a:r>
            <a:r>
              <a:rPr lang="zh-CN" altLang="en-US"/>
              <a:t>能力的</a:t>
            </a:r>
            <a:r>
              <a:rPr lang="en-US" altLang="zh-CN"/>
              <a:t>STA</a:t>
            </a:r>
            <a:r>
              <a:rPr lang="zh-CN" altLang="en-US"/>
              <a:t>信道状态</a:t>
            </a:r>
            <a:r>
              <a:rPr lang="en-US" altLang="zh-CN"/>
              <a:t>, AP</a:t>
            </a:r>
            <a:r>
              <a:rPr lang="zh-CN" altLang="en-US"/>
              <a:t>将具有</a:t>
            </a:r>
            <a:r>
              <a:rPr lang="en-US" altLang="zh-CN"/>
              <a:t>DL MU-MIMO</a:t>
            </a:r>
            <a:r>
              <a:rPr lang="zh-CN" altLang="en-US"/>
              <a:t>发送条件的多个</a:t>
            </a:r>
            <a:r>
              <a:rPr lang="en-US" altLang="zh-CN"/>
              <a:t>STA(</a:t>
            </a:r>
            <a:r>
              <a:rPr lang="zh-CN" altLang="en-US"/>
              <a:t>最多</a:t>
            </a:r>
            <a:r>
              <a:rPr lang="en-US" altLang="zh-CN"/>
              <a:t>4</a:t>
            </a:r>
            <a:r>
              <a:rPr lang="zh-CN" altLang="en-US"/>
              <a:t>个</a:t>
            </a:r>
            <a:r>
              <a:rPr lang="en-US" altLang="zh-CN"/>
              <a:t>)</a:t>
            </a:r>
            <a:r>
              <a:rPr lang="zh-CN" altLang="en-US"/>
              <a:t>放入一个</a:t>
            </a:r>
            <a:r>
              <a:rPr lang="en-US" altLang="zh-CN"/>
              <a:t>group, </a:t>
            </a:r>
            <a:r>
              <a:rPr lang="zh-CN" altLang="en-US"/>
              <a:t>并将</a:t>
            </a:r>
            <a:r>
              <a:rPr lang="en-US" altLang="zh-CN"/>
              <a:t>group</a:t>
            </a:r>
            <a:r>
              <a:rPr lang="zh-CN" altLang="en-US"/>
              <a:t>信息通知各</a:t>
            </a:r>
            <a:r>
              <a:rPr lang="en-US" altLang="zh-CN"/>
              <a:t>STA. </a:t>
            </a:r>
            <a:endParaRPr lang="en-US" altLang="zh-CN"/>
          </a:p>
          <a:p>
            <a:pPr marL="285750" lvl="0" indent="-285750" algn="l">
              <a:buFont typeface="Arial" panose="020B0604020202020204" pitchFamily="34" charset="0"/>
              <a:buChar char="•"/>
            </a:pPr>
            <a:endParaRPr lang="en-US" altLang="zh-CN"/>
          </a:p>
          <a:p>
            <a:pPr marL="285750" lvl="0" indent="-285750" algn="l">
              <a:buFont typeface="Arial" panose="020B0604020202020204" pitchFamily="34" charset="0"/>
              <a:buChar char="•"/>
            </a:pPr>
            <a:r>
              <a:rPr lang="zh-CN" altLang="en-US"/>
              <a:t>后续</a:t>
            </a:r>
            <a:r>
              <a:rPr lang="en-US" altLang="zh-CN"/>
              <a:t>DL MU-MIMO</a:t>
            </a:r>
            <a:r>
              <a:rPr lang="zh-CN" altLang="en-US"/>
              <a:t>的</a:t>
            </a:r>
            <a:r>
              <a:rPr lang="en-US" altLang="zh-CN"/>
              <a:t>PPDU</a:t>
            </a:r>
            <a:r>
              <a:rPr lang="zh-CN" altLang="en-US"/>
              <a:t>发送均是基于同一个</a:t>
            </a:r>
            <a:r>
              <a:rPr lang="en-US" altLang="zh-CN"/>
              <a:t>group</a:t>
            </a:r>
            <a:r>
              <a:rPr lang="zh-CN" altLang="en-US"/>
              <a:t>的</a:t>
            </a:r>
            <a:r>
              <a:rPr lang="en-US" altLang="zh-CN"/>
              <a:t>, </a:t>
            </a:r>
            <a:r>
              <a:rPr lang="zh-CN" altLang="en-US"/>
              <a:t>也就是说</a:t>
            </a:r>
            <a:r>
              <a:rPr lang="en-US" altLang="zh-CN"/>
              <a:t>AP</a:t>
            </a:r>
            <a:r>
              <a:rPr lang="zh-CN" altLang="en-US"/>
              <a:t>只能给在同一个</a:t>
            </a:r>
            <a:r>
              <a:rPr lang="en-US" altLang="zh-CN"/>
              <a:t>group</a:t>
            </a:r>
            <a:r>
              <a:rPr lang="zh-CN" altLang="en-US"/>
              <a:t>的</a:t>
            </a:r>
            <a:r>
              <a:rPr lang="en-US" altLang="zh-CN"/>
              <a:t>STA</a:t>
            </a:r>
            <a:r>
              <a:rPr lang="zh-CN" altLang="en-US"/>
              <a:t>发送</a:t>
            </a:r>
            <a:r>
              <a:rPr lang="en-US" altLang="zh-CN"/>
              <a:t>DL MU-MIMO PPDU.</a:t>
            </a:r>
            <a:endParaRPr lang="en-US" altLang="zh-CN"/>
          </a:p>
          <a:p>
            <a:pPr marL="285750" lvl="0" indent="-285750" algn="l">
              <a:buFont typeface="Arial" panose="020B0604020202020204" pitchFamily="34" charset="0"/>
              <a:buChar char="•"/>
            </a:pPr>
            <a:endParaRPr lang="en-US" altLang="zh-CN"/>
          </a:p>
          <a:p>
            <a:pPr marL="285750" lvl="0" indent="-285750" algn="l">
              <a:buFont typeface="Arial" panose="020B0604020202020204" pitchFamily="34" charset="0"/>
              <a:buChar char="•"/>
            </a:pPr>
            <a:r>
              <a:rPr lang="zh-CN" altLang="en-US"/>
              <a:t>随着</a:t>
            </a:r>
            <a:r>
              <a:rPr lang="en-US" altLang="zh-CN"/>
              <a:t>STA</a:t>
            </a:r>
            <a:r>
              <a:rPr lang="zh-CN" altLang="en-US"/>
              <a:t>的移动</a:t>
            </a:r>
            <a:r>
              <a:rPr lang="en-US" altLang="zh-CN"/>
              <a:t>, STA</a:t>
            </a:r>
            <a:r>
              <a:rPr lang="zh-CN" altLang="en-US"/>
              <a:t>的信道状态可能改变</a:t>
            </a:r>
            <a:r>
              <a:rPr lang="en-US" altLang="zh-CN"/>
              <a:t>, </a:t>
            </a:r>
            <a:r>
              <a:rPr lang="zh-CN" altLang="en-US"/>
              <a:t>所属</a:t>
            </a:r>
            <a:r>
              <a:rPr lang="en-US" altLang="zh-CN"/>
              <a:t>group</a:t>
            </a:r>
            <a:r>
              <a:rPr lang="zh-CN" altLang="en-US"/>
              <a:t>也可能改变</a:t>
            </a:r>
            <a:r>
              <a:rPr lang="en-US" altLang="zh-CN"/>
              <a:t>. AP</a:t>
            </a:r>
            <a:r>
              <a:rPr lang="zh-CN" altLang="en-US"/>
              <a:t>使用</a:t>
            </a:r>
            <a:r>
              <a:rPr lang="en-US" altLang="zh-CN"/>
              <a:t>’</a:t>
            </a:r>
            <a:r>
              <a:rPr lang="en-US">
                <a:sym typeface="+mn-ea"/>
              </a:rPr>
              <a:t>Group ID Management frame’</a:t>
            </a:r>
            <a:r>
              <a:rPr lang="zh-CN" altLang="en-US">
                <a:sym typeface="+mn-ea"/>
              </a:rPr>
              <a:t>来设置或者修改某个</a:t>
            </a:r>
            <a:r>
              <a:rPr lang="en-US" altLang="zh-CN">
                <a:sym typeface="+mn-ea"/>
              </a:rPr>
              <a:t>STA</a:t>
            </a:r>
            <a:r>
              <a:rPr lang="zh-CN" altLang="en-US">
                <a:sym typeface="+mn-ea"/>
              </a:rPr>
              <a:t>的</a:t>
            </a:r>
            <a:r>
              <a:rPr lang="en-US" altLang="zh-CN">
                <a:sym typeface="+mn-ea"/>
              </a:rPr>
              <a:t>group </a:t>
            </a:r>
            <a:r>
              <a:rPr lang="zh-CN" altLang="en-US">
                <a:sym typeface="+mn-ea"/>
              </a:rPr>
              <a:t>信息</a:t>
            </a:r>
            <a:r>
              <a:rPr lang="en-US" altLang="zh-CN">
                <a:sym typeface="+mn-ea"/>
              </a:rPr>
              <a:t>. A STA may be assigned to multiple groups.</a:t>
            </a:r>
            <a:endParaRPr lang="en-US" altLang="zh-CN">
              <a:sym typeface="+mn-ea"/>
            </a:endParaRPr>
          </a:p>
          <a:p>
            <a:pPr lvl="0" indent="0" algn="l">
              <a:buFont typeface="Arial" panose="020B0604020202020204" pitchFamily="34" charset="0"/>
              <a:buNone/>
            </a:pPr>
            <a:endParaRPr lang="en-US" altLang="zh-CN">
              <a:solidFill>
                <a:schemeClr val="tx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VHT Group ID management operation</a:t>
            </a:r>
            <a:r>
              <a:rPr lang="zh-CN" altLang="en-US">
                <a:solidFill>
                  <a:schemeClr val="tx1"/>
                </a:solidFill>
                <a:sym typeface="+mn-ea"/>
              </a:rPr>
              <a:t>（</a:t>
            </a:r>
            <a:r>
              <a:rPr lang="en-US" altLang="zh-CN">
                <a:solidFill>
                  <a:schemeClr val="tx1"/>
                </a:solidFill>
                <a:sym typeface="+mn-ea"/>
              </a:rPr>
              <a:t>part1-2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6518910" y="2144395"/>
            <a:ext cx="5121910" cy="2569210"/>
          </a:xfrm>
          <a:prstGeom prst="rect">
            <a:avLst/>
          </a:prstGeom>
        </p:spPr>
      </p:pic>
      <p:sp>
        <p:nvSpPr>
          <p:cNvPr id="8" name="文本框 7"/>
          <p:cNvSpPr txBox="1"/>
          <p:nvPr/>
        </p:nvSpPr>
        <p:spPr>
          <a:xfrm>
            <a:off x="662305" y="1708150"/>
            <a:ext cx="5637530" cy="4246245"/>
          </a:xfrm>
          <a:prstGeom prst="rect">
            <a:avLst/>
          </a:prstGeom>
          <a:noFill/>
        </p:spPr>
        <p:txBody>
          <a:bodyPr wrap="square" rtlCol="0">
            <a:spAutoFit/>
          </a:bodyPr>
          <a:p>
            <a:pPr lvl="0" indent="0" algn="l">
              <a:buFont typeface="Arial" panose="020B0604020202020204" pitchFamily="34" charset="0"/>
              <a:buNone/>
            </a:pPr>
            <a:endParaRPr lang="en-US" altLang="zh-CN"/>
          </a:p>
          <a:p>
            <a:pPr lvl="0" indent="0" algn="l">
              <a:buFont typeface="Arial" panose="020B0604020202020204" pitchFamily="34" charset="0"/>
              <a:buNone/>
            </a:pPr>
            <a:r>
              <a:rPr lang="en-US"/>
              <a:t>Group ID:</a:t>
            </a:r>
            <a:endParaRPr lang="en-US"/>
          </a:p>
          <a:p>
            <a:pPr marL="285750" lvl="0" indent="-285750" algn="l">
              <a:buFont typeface="Arial" panose="020B0604020202020204" pitchFamily="34" charset="0"/>
              <a:buChar char="•"/>
            </a:pPr>
            <a:r>
              <a:rPr lang="zh-CN" altLang="en-US"/>
              <a:t>取值范围为</a:t>
            </a:r>
            <a:r>
              <a:rPr lang="en-US" altLang="zh-CN"/>
              <a:t>0</a:t>
            </a:r>
            <a:r>
              <a:rPr lang="zh-CN" altLang="en-US"/>
              <a:t>到</a:t>
            </a:r>
            <a:r>
              <a:rPr lang="en-US" altLang="zh-CN"/>
              <a:t>63;</a:t>
            </a:r>
            <a:endParaRPr lang="en-US" altLang="zh-CN"/>
          </a:p>
          <a:p>
            <a:pPr marL="285750" lvl="0" indent="-285750" algn="l">
              <a:buFont typeface="Arial" panose="020B0604020202020204" pitchFamily="34" charset="0"/>
              <a:buChar char="•"/>
            </a:pPr>
            <a:r>
              <a:rPr lang="zh-CN" altLang="en-US"/>
              <a:t>通过</a:t>
            </a:r>
            <a:r>
              <a:rPr lang="en-US" altLang="zh-CN"/>
              <a:t>’</a:t>
            </a:r>
            <a:r>
              <a:rPr lang="en-US">
                <a:sym typeface="+mn-ea"/>
              </a:rPr>
              <a:t>Group ID Management frame</a:t>
            </a:r>
            <a:r>
              <a:rPr lang="en-US" altLang="zh-CN"/>
              <a:t>’</a:t>
            </a:r>
            <a:r>
              <a:rPr lang="zh-CN" altLang="en-US"/>
              <a:t>配置给</a:t>
            </a:r>
            <a:r>
              <a:rPr lang="en-US" altLang="zh-CN"/>
              <a:t>STA</a:t>
            </a:r>
            <a:r>
              <a:rPr lang="zh-CN" altLang="en-US"/>
              <a:t>的</a:t>
            </a:r>
            <a:r>
              <a:rPr lang="en-US" altLang="zh-CN"/>
              <a:t>Group ID</a:t>
            </a:r>
            <a:r>
              <a:rPr lang="zh-CN" altLang="en-US"/>
              <a:t>值为</a:t>
            </a:r>
            <a:r>
              <a:rPr lang="en-US" altLang="zh-CN"/>
              <a:t>1</a:t>
            </a:r>
            <a:r>
              <a:rPr lang="zh-CN" altLang="en-US"/>
              <a:t>到</a:t>
            </a:r>
            <a:r>
              <a:rPr lang="en-US" altLang="zh-CN"/>
              <a:t>62, </a:t>
            </a:r>
            <a:r>
              <a:rPr lang="zh-CN" altLang="en-US"/>
              <a:t>用于</a:t>
            </a:r>
            <a:r>
              <a:rPr lang="en-US" altLang="zh-CN"/>
              <a:t>MU PPDU</a:t>
            </a:r>
            <a:r>
              <a:rPr lang="en-US"/>
              <a:t>;</a:t>
            </a:r>
            <a:endParaRPr lang="en-US"/>
          </a:p>
          <a:p>
            <a:pPr marL="285750" lvl="0" indent="-285750" algn="l">
              <a:buFont typeface="Arial" panose="020B0604020202020204" pitchFamily="34" charset="0"/>
              <a:buChar char="•"/>
            </a:pPr>
            <a:r>
              <a:rPr lang="en-US"/>
              <a:t>0</a:t>
            </a:r>
            <a:r>
              <a:rPr lang="zh-CN" altLang="en-US"/>
              <a:t>和</a:t>
            </a:r>
            <a:r>
              <a:rPr lang="en-US" altLang="zh-CN"/>
              <a:t>63</a:t>
            </a:r>
            <a:r>
              <a:rPr lang="zh-CN" altLang="en-US"/>
              <a:t>有特殊用途</a:t>
            </a:r>
            <a:r>
              <a:rPr lang="en-US" altLang="zh-CN"/>
              <a:t>, </a:t>
            </a:r>
            <a:r>
              <a:rPr lang="zh-CN" altLang="en-US"/>
              <a:t>参考右侧</a:t>
            </a:r>
            <a:r>
              <a:rPr lang="en-US" altLang="zh-CN"/>
              <a:t>Table, for example:</a:t>
            </a:r>
            <a:endParaRPr lang="en-US" altLang="zh-CN"/>
          </a:p>
          <a:p>
            <a:pPr lvl="0" indent="0" algn="l">
              <a:buFont typeface="Arial" panose="020B0604020202020204" pitchFamily="34" charset="0"/>
              <a:buNone/>
            </a:pPr>
            <a:r>
              <a:rPr lang="en-US" altLang="zh-CN"/>
              <a:t>a VHT SU PPDU carrying one or more group addressed(multicast) MPDUs or VHT NDP</a:t>
            </a:r>
            <a:r>
              <a:rPr lang="zh-CN" altLang="en-US"/>
              <a:t> intended for multiple recipients</a:t>
            </a:r>
            <a:r>
              <a:rPr lang="en-US" altLang="zh-CN"/>
              <a:t> </a:t>
            </a:r>
            <a:r>
              <a:rPr lang="zh-CN" altLang="en-US"/>
              <a:t>使用</a:t>
            </a:r>
            <a:r>
              <a:rPr lang="en-US" altLang="zh-CN"/>
              <a:t> GROUP_DI=63, PARTIAL_AID=0;</a:t>
            </a:r>
            <a:endParaRPr lang="en-US" altLang="zh-CN"/>
          </a:p>
          <a:p>
            <a:pPr marL="285750" lvl="0" indent="-285750" algn="l">
              <a:buFont typeface="Arial" panose="020B0604020202020204" pitchFamily="34" charset="0"/>
              <a:buChar char="•"/>
            </a:pPr>
            <a:r>
              <a:rPr lang="zh-CN" altLang="en-US">
                <a:sym typeface="+mn-ea"/>
              </a:rPr>
              <a:t>可以简单的认为</a:t>
            </a:r>
            <a:r>
              <a:rPr lang="en-US" altLang="zh-CN">
                <a:sym typeface="+mn-ea"/>
              </a:rPr>
              <a:t>0</a:t>
            </a:r>
            <a:r>
              <a:rPr lang="zh-CN" altLang="en-US">
                <a:sym typeface="+mn-ea"/>
              </a:rPr>
              <a:t>和</a:t>
            </a:r>
            <a:r>
              <a:rPr lang="en-US" altLang="zh-CN">
                <a:sym typeface="+mn-ea"/>
              </a:rPr>
              <a:t>63</a:t>
            </a:r>
            <a:r>
              <a:rPr lang="zh-CN" altLang="en-US">
                <a:sym typeface="+mn-ea"/>
              </a:rPr>
              <a:t>用于表示</a:t>
            </a:r>
            <a:r>
              <a:rPr lang="en-US" altLang="zh-CN">
                <a:sym typeface="+mn-ea"/>
              </a:rPr>
              <a:t>SU PPDU;</a:t>
            </a:r>
            <a:endParaRPr lang="en-US" altLang="zh-CN">
              <a:sym typeface="+mn-ea"/>
            </a:endParaRPr>
          </a:p>
          <a:p>
            <a:pPr marL="742950" lvl="1" indent="-285750" algn="l">
              <a:buFont typeface="Arial" panose="020B0604020202020204" pitchFamily="34" charset="0"/>
              <a:buChar char="•"/>
            </a:pPr>
            <a:r>
              <a:rPr lang="en-US" altLang="zh-CN">
                <a:sym typeface="+mn-ea"/>
              </a:rPr>
              <a:t>0: </a:t>
            </a:r>
            <a:r>
              <a:rPr lang="en-US" altLang="zh-CN">
                <a:sym typeface="+mn-ea"/>
              </a:rPr>
              <a:t>UL, </a:t>
            </a:r>
            <a:r>
              <a:rPr lang="zh-CN" altLang="en-US">
                <a:sym typeface="+mn-ea"/>
              </a:rPr>
              <a:t>数据发送到</a:t>
            </a:r>
            <a:r>
              <a:rPr lang="en-US" altLang="zh-CN">
                <a:sym typeface="+mn-ea"/>
              </a:rPr>
              <a:t>AP;</a:t>
            </a:r>
            <a:endParaRPr lang="en-US" altLang="zh-CN">
              <a:sym typeface="+mn-ea"/>
            </a:endParaRPr>
          </a:p>
          <a:p>
            <a:pPr marL="742950" lvl="1" indent="-285750" algn="l">
              <a:buFont typeface="Arial" panose="020B0604020202020204" pitchFamily="34" charset="0"/>
              <a:buChar char="•"/>
            </a:pPr>
            <a:r>
              <a:rPr lang="en-US" altLang="zh-CN">
                <a:sym typeface="+mn-ea"/>
              </a:rPr>
              <a:t>63: </a:t>
            </a:r>
            <a:r>
              <a:rPr lang="en-US">
                <a:sym typeface="+mn-ea"/>
              </a:rPr>
              <a:t>DL, </a:t>
            </a:r>
            <a:r>
              <a:rPr lang="zh-CN" altLang="en-US">
                <a:sym typeface="+mn-ea"/>
              </a:rPr>
              <a:t>数据从</a:t>
            </a:r>
            <a:r>
              <a:rPr lang="en-US" altLang="zh-CN">
                <a:sym typeface="+mn-ea"/>
              </a:rPr>
              <a:t>AP</a:t>
            </a:r>
            <a:r>
              <a:rPr lang="zh-CN" altLang="en-US">
                <a:sym typeface="+mn-ea"/>
              </a:rPr>
              <a:t>发出</a:t>
            </a:r>
            <a:r>
              <a:rPr lang="en-US" altLang="zh-CN">
                <a:sym typeface="+mn-ea"/>
              </a:rPr>
              <a:t>;</a:t>
            </a:r>
            <a:endParaRPr lang="en-US" altLang="zh-CN"/>
          </a:p>
          <a:p>
            <a:pPr lvl="0" indent="0" algn="l">
              <a:buFont typeface="Arial" panose="020B0604020202020204" pitchFamily="34" charset="0"/>
              <a:buNone/>
            </a:pPr>
            <a:endParaRPr lang="en-US" altLang="zh-CN"/>
          </a:p>
          <a:p>
            <a:pPr marL="285750" lvl="0" indent="-285750" algn="l">
              <a:buFont typeface="Arial" panose="020B0604020202020204" pitchFamily="34" charset="0"/>
              <a:buChar char="•"/>
            </a:pPr>
            <a:endParaRPr lang="en-US" altLang="zh-CN">
              <a:solidFill>
                <a:schemeClr val="tx1"/>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VHT Group ID management operation</a:t>
            </a:r>
            <a:r>
              <a:rPr lang="zh-CN" altLang="en-US">
                <a:solidFill>
                  <a:schemeClr val="tx1"/>
                </a:solidFill>
                <a:sym typeface="+mn-ea"/>
              </a:rPr>
              <a:t>（</a:t>
            </a:r>
            <a:r>
              <a:rPr lang="en-US" altLang="zh-CN">
                <a:solidFill>
                  <a:schemeClr val="tx1"/>
                </a:solidFill>
                <a:sym typeface="+mn-ea"/>
              </a:rPr>
              <a:t>part2-1</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1251565" cy="922020"/>
          </a:xfrm>
          <a:prstGeom prst="rect">
            <a:avLst/>
          </a:prstGeom>
          <a:noFill/>
        </p:spPr>
        <p:txBody>
          <a:bodyPr wrap="square" rtlCol="0">
            <a:spAutoFit/>
          </a:bodyPr>
          <a:p>
            <a:pPr lvl="0" indent="0" algn="l">
              <a:buFont typeface="Arial" panose="020B0604020202020204" pitchFamily="34" charset="0"/>
              <a:buNone/>
            </a:pPr>
            <a:r>
              <a:rPr>
                <a:sym typeface="+mn-ea"/>
              </a:rPr>
              <a:t>Group ID Management frame</a:t>
            </a:r>
            <a:r>
              <a:rPr lang="en-US" altLang="zh-CN">
                <a:sym typeface="+mn-ea"/>
              </a:rPr>
              <a:t>:</a:t>
            </a:r>
            <a:r>
              <a:rPr lang="en-US">
                <a:sym typeface="+mn-ea"/>
              </a:rPr>
              <a:t> </a:t>
            </a:r>
            <a:endParaRPr lang="en-US"/>
          </a:p>
          <a:p>
            <a:pPr marL="285750" lvl="0" indent="-285750" algn="l">
              <a:buFont typeface="Arial" panose="020B0604020202020204" pitchFamily="34" charset="0"/>
              <a:buChar char="•"/>
            </a:pPr>
            <a:r>
              <a:rPr lang="en-US" altLang="zh-CN">
                <a:sym typeface="+mn-ea"/>
              </a:rPr>
              <a:t>is an Action frame of category VHT, AP</a:t>
            </a:r>
            <a:r>
              <a:rPr lang="zh-CN" altLang="en-US">
                <a:sym typeface="+mn-ea"/>
              </a:rPr>
              <a:t>发给</a:t>
            </a:r>
            <a:r>
              <a:rPr lang="en-US" altLang="zh-CN">
                <a:sym typeface="+mn-ea"/>
              </a:rPr>
              <a:t>STA, </a:t>
            </a:r>
            <a:r>
              <a:rPr lang="zh-CN" altLang="en-US">
                <a:sym typeface="+mn-ea"/>
              </a:rPr>
              <a:t>一次只能发给一个</a:t>
            </a:r>
            <a:r>
              <a:rPr lang="en-US" altLang="zh-CN">
                <a:sym typeface="+mn-ea"/>
              </a:rPr>
              <a:t>STA;</a:t>
            </a:r>
            <a:endParaRPr lang="en-US" altLang="zh-CN">
              <a:solidFill>
                <a:schemeClr val="tx1"/>
              </a:solidFill>
            </a:endParaRPr>
          </a:p>
          <a:p>
            <a:pPr marL="285750" lvl="0" indent="-285750" algn="l">
              <a:buFont typeface="Arial" panose="020B0604020202020204" pitchFamily="34" charset="0"/>
              <a:buChar char="•"/>
            </a:pPr>
            <a:r>
              <a:rPr lang="zh-CN" altLang="en-US">
                <a:sym typeface="+mn-ea"/>
              </a:rPr>
              <a:t>Action field, in the octet immediately after the Category field, differentiates the VHT Action frame formats</a:t>
            </a:r>
            <a:endParaRPr lang="en-US" altLang="zh-CN">
              <a:solidFill>
                <a:schemeClr val="tx1"/>
              </a:solidFill>
            </a:endParaRPr>
          </a:p>
        </p:txBody>
      </p:sp>
      <p:pic>
        <p:nvPicPr>
          <p:cNvPr id="9" name="图片 8"/>
          <p:cNvPicPr>
            <a:picLocks noChangeAspect="1"/>
          </p:cNvPicPr>
          <p:nvPr/>
        </p:nvPicPr>
        <p:blipFill>
          <a:blip r:embed="rId1"/>
          <a:stretch>
            <a:fillRect/>
          </a:stretch>
        </p:blipFill>
        <p:spPr>
          <a:xfrm>
            <a:off x="608330" y="3687445"/>
            <a:ext cx="5647690" cy="3055620"/>
          </a:xfrm>
          <a:prstGeom prst="rect">
            <a:avLst/>
          </a:prstGeom>
        </p:spPr>
      </p:pic>
      <p:pic>
        <p:nvPicPr>
          <p:cNvPr id="11" name="图片 10"/>
          <p:cNvPicPr>
            <a:picLocks noChangeAspect="1"/>
          </p:cNvPicPr>
          <p:nvPr/>
        </p:nvPicPr>
        <p:blipFill>
          <a:blip r:embed="rId2"/>
          <a:stretch>
            <a:fillRect/>
          </a:stretch>
        </p:blipFill>
        <p:spPr>
          <a:xfrm>
            <a:off x="8108315" y="2775585"/>
            <a:ext cx="2356485" cy="810895"/>
          </a:xfrm>
          <a:prstGeom prst="rect">
            <a:avLst/>
          </a:prstGeom>
        </p:spPr>
      </p:pic>
      <p:pic>
        <p:nvPicPr>
          <p:cNvPr id="12" name="图片 11"/>
          <p:cNvPicPr>
            <a:picLocks noChangeAspect="1"/>
          </p:cNvPicPr>
          <p:nvPr/>
        </p:nvPicPr>
        <p:blipFill>
          <a:blip r:embed="rId3"/>
          <a:stretch>
            <a:fillRect/>
          </a:stretch>
        </p:blipFill>
        <p:spPr>
          <a:xfrm>
            <a:off x="7541260" y="3820795"/>
            <a:ext cx="3597910" cy="704850"/>
          </a:xfrm>
          <a:prstGeom prst="rect">
            <a:avLst/>
          </a:prstGeom>
        </p:spPr>
      </p:pic>
      <p:cxnSp>
        <p:nvCxnSpPr>
          <p:cNvPr id="6" name="直接箭头连接符 5"/>
          <p:cNvCxnSpPr/>
          <p:nvPr/>
        </p:nvCxnSpPr>
        <p:spPr>
          <a:xfrm flipV="1">
            <a:off x="1890395" y="3025775"/>
            <a:ext cx="6599555" cy="14351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 name="直接箭头连接符 6"/>
          <p:cNvCxnSpPr/>
          <p:nvPr/>
        </p:nvCxnSpPr>
        <p:spPr>
          <a:xfrm flipH="1">
            <a:off x="7758430" y="3059430"/>
            <a:ext cx="1287780" cy="10325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4" name="图片 13"/>
          <p:cNvPicPr>
            <a:picLocks noChangeAspect="1"/>
          </p:cNvPicPr>
          <p:nvPr/>
        </p:nvPicPr>
        <p:blipFill>
          <a:blip r:embed="rId4"/>
          <a:stretch>
            <a:fillRect/>
          </a:stretch>
        </p:blipFill>
        <p:spPr>
          <a:xfrm>
            <a:off x="6722110" y="5074285"/>
            <a:ext cx="4565650" cy="1610360"/>
          </a:xfrm>
          <a:prstGeom prst="rect">
            <a:avLst/>
          </a:prstGeom>
        </p:spPr>
      </p:pic>
      <p:cxnSp>
        <p:nvCxnSpPr>
          <p:cNvPr id="15" name="直接箭头连接符 14"/>
          <p:cNvCxnSpPr/>
          <p:nvPr/>
        </p:nvCxnSpPr>
        <p:spPr>
          <a:xfrm flipH="1">
            <a:off x="8830945" y="3012440"/>
            <a:ext cx="1087120" cy="30105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16" name="图片 15"/>
          <p:cNvPicPr>
            <a:picLocks noChangeAspect="1"/>
          </p:cNvPicPr>
          <p:nvPr/>
        </p:nvPicPr>
        <p:blipFill>
          <a:blip r:embed="rId5"/>
          <a:stretch>
            <a:fillRect/>
          </a:stretch>
        </p:blipFill>
        <p:spPr>
          <a:xfrm>
            <a:off x="735965" y="2588895"/>
            <a:ext cx="4787900" cy="94361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VHT Group ID management operation</a:t>
            </a:r>
            <a:r>
              <a:rPr lang="zh-CN" altLang="en-US">
                <a:solidFill>
                  <a:schemeClr val="tx1"/>
                </a:solidFill>
                <a:sym typeface="+mn-ea"/>
              </a:rPr>
              <a:t>（</a:t>
            </a:r>
            <a:r>
              <a:rPr lang="en-US" altLang="zh-CN">
                <a:solidFill>
                  <a:schemeClr val="tx1"/>
                </a:solidFill>
                <a:sym typeface="+mn-ea"/>
              </a:rPr>
              <a:t>part2-2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5282565" cy="3969385"/>
          </a:xfrm>
          <a:prstGeom prst="rect">
            <a:avLst/>
          </a:prstGeom>
          <a:noFill/>
        </p:spPr>
        <p:txBody>
          <a:bodyPr wrap="square" rtlCol="0">
            <a:spAutoFit/>
          </a:bodyPr>
          <a:p>
            <a:pPr lvl="0" indent="0" algn="l">
              <a:buFont typeface="Arial" panose="020B0604020202020204" pitchFamily="34" charset="0"/>
              <a:buNone/>
            </a:pPr>
            <a:r>
              <a:rPr>
                <a:sym typeface="+mn-ea"/>
              </a:rPr>
              <a:t>Group ID Management frame</a:t>
            </a:r>
            <a:r>
              <a:rPr lang="en-US" altLang="zh-CN">
                <a:sym typeface="+mn-ea"/>
              </a:rPr>
              <a:t>:</a:t>
            </a:r>
            <a:r>
              <a:rPr lang="en-US"/>
              <a:t> </a:t>
            </a:r>
            <a:endParaRPr lang="en-US"/>
          </a:p>
          <a:p>
            <a:pPr marL="285750" lvl="0" indent="-285750" algn="l">
              <a:buFont typeface="Arial" panose="020B0604020202020204" pitchFamily="34" charset="0"/>
              <a:buChar char="•"/>
            </a:pPr>
            <a:r>
              <a:rPr lang="en-US"/>
              <a:t>Membership Status Array field:</a:t>
            </a:r>
            <a:endParaRPr lang="en-US"/>
          </a:p>
          <a:p>
            <a:pPr marL="742950" lvl="1" indent="-285750" algn="l">
              <a:buFont typeface="Arial" panose="020B0604020202020204" pitchFamily="34" charset="0"/>
              <a:buChar char="•"/>
            </a:pPr>
            <a:r>
              <a:rPr lang="en-US"/>
              <a:t>8</a:t>
            </a:r>
            <a:r>
              <a:rPr lang="zh-CN" altLang="en-US"/>
              <a:t>octets</a:t>
            </a:r>
            <a:r>
              <a:rPr lang="en-US" altLang="zh-CN"/>
              <a:t>, 64 bits</a:t>
            </a:r>
            <a:endParaRPr lang="en-US" altLang="zh-CN"/>
          </a:p>
          <a:p>
            <a:pPr marL="742950" lvl="1" indent="-285750" algn="l">
              <a:buFont typeface="Arial" panose="020B0604020202020204" pitchFamily="34" charset="0"/>
              <a:buChar char="•"/>
            </a:pPr>
            <a:r>
              <a:rPr lang="en-US" altLang="zh-CN"/>
              <a:t>bit</a:t>
            </a:r>
            <a:r>
              <a:rPr lang="zh-CN" altLang="en-US"/>
              <a:t> 0 and </a:t>
            </a:r>
            <a:r>
              <a:rPr lang="en-US" altLang="zh-CN"/>
              <a:t>bit </a:t>
            </a:r>
            <a:r>
              <a:rPr lang="zh-CN" altLang="en-US"/>
              <a:t>63 are reserved</a:t>
            </a:r>
            <a:r>
              <a:rPr lang="en-US" altLang="zh-CN"/>
              <a:t>;</a:t>
            </a:r>
            <a:endParaRPr lang="en-US" altLang="zh-CN"/>
          </a:p>
          <a:p>
            <a:pPr marL="742950" lvl="1" indent="-285750" algn="l">
              <a:buFont typeface="Arial" panose="020B0604020202020204" pitchFamily="34" charset="0"/>
              <a:buChar char="•"/>
            </a:pPr>
            <a:r>
              <a:rPr lang="en-US" altLang="zh-CN"/>
              <a:t>0:if the STA is not a member of the group</a:t>
            </a:r>
            <a:endParaRPr lang="en-US" altLang="zh-CN"/>
          </a:p>
          <a:p>
            <a:pPr marL="742950" lvl="1" indent="-285750" algn="l">
              <a:buFont typeface="Arial" panose="020B0604020202020204" pitchFamily="34" charset="0"/>
              <a:buChar char="•"/>
            </a:pPr>
            <a:r>
              <a:rPr lang="en-US" altLang="zh-CN"/>
              <a:t>1</a:t>
            </a:r>
            <a:r>
              <a:rPr lang="en-US" altLang="zh-CN">
                <a:sym typeface="+mn-ea"/>
              </a:rPr>
              <a:t>:if the STA is a member of the group</a:t>
            </a:r>
            <a:endParaRPr lang="en-US" altLang="zh-CN">
              <a:sym typeface="+mn-ea"/>
            </a:endParaRPr>
          </a:p>
          <a:p>
            <a:pPr marL="742950" lvl="1" indent="-285750" algn="l">
              <a:buFont typeface="Arial" panose="020B0604020202020204" pitchFamily="34" charset="0"/>
              <a:buChar char="•"/>
            </a:pPr>
            <a:endParaRPr lang="en-US" altLang="zh-CN">
              <a:sym typeface="+mn-ea"/>
            </a:endParaRPr>
          </a:p>
          <a:p>
            <a:pPr marL="285750" lvl="0" indent="-285750" algn="l">
              <a:buFont typeface="Arial" panose="020B0604020202020204" pitchFamily="34" charset="0"/>
              <a:buChar char="•"/>
            </a:pPr>
            <a:r>
              <a:rPr lang="en-US" altLang="zh-CN"/>
              <a:t>User Position Array field:</a:t>
            </a:r>
            <a:endParaRPr lang="en-US" altLang="zh-CN"/>
          </a:p>
          <a:p>
            <a:pPr marL="742950" lvl="1" indent="-285750" algn="l">
              <a:buFont typeface="Arial" panose="020B0604020202020204" pitchFamily="34" charset="0"/>
              <a:buChar char="•"/>
            </a:pPr>
            <a:r>
              <a:rPr lang="en-US" altLang="zh-CN"/>
              <a:t>2-bit User Position subfield, for position 0, 1, 2, 3</a:t>
            </a:r>
            <a:endParaRPr lang="en-US" altLang="zh-CN"/>
          </a:p>
          <a:p>
            <a:pPr marL="742950" lvl="1" indent="-285750" algn="l">
              <a:buFont typeface="Arial" panose="020B0604020202020204" pitchFamily="34" charset="0"/>
              <a:buChar char="•"/>
            </a:pPr>
            <a:r>
              <a:rPr lang="en-US" altLang="zh-CN"/>
              <a:t>AP</a:t>
            </a:r>
            <a:r>
              <a:rPr lang="zh-CN" altLang="en-US"/>
              <a:t>需要控制好每个</a:t>
            </a:r>
            <a:r>
              <a:rPr lang="en-US" altLang="zh-CN"/>
              <a:t>group</a:t>
            </a:r>
            <a:r>
              <a:rPr lang="zh-CN" altLang="en-US"/>
              <a:t>中最多</a:t>
            </a:r>
            <a:r>
              <a:rPr lang="en-US" altLang="zh-CN"/>
              <a:t>4</a:t>
            </a:r>
            <a:r>
              <a:rPr lang="zh-CN" altLang="en-US"/>
              <a:t>个</a:t>
            </a:r>
            <a:r>
              <a:rPr lang="en-US" altLang="zh-CN"/>
              <a:t>STA, </a:t>
            </a:r>
            <a:r>
              <a:rPr lang="zh-CN" altLang="en-US"/>
              <a:t>并且每个</a:t>
            </a:r>
            <a:r>
              <a:rPr lang="en-US" altLang="zh-CN"/>
              <a:t>STA</a:t>
            </a:r>
            <a:r>
              <a:rPr lang="zh-CN" altLang="en-US"/>
              <a:t>的</a:t>
            </a:r>
            <a:r>
              <a:rPr lang="en-US" altLang="zh-CN"/>
              <a:t>position</a:t>
            </a:r>
            <a:r>
              <a:rPr lang="zh-CN" altLang="en-US"/>
              <a:t>不同</a:t>
            </a:r>
            <a:endParaRPr lang="zh-CN" altLang="en-US"/>
          </a:p>
          <a:p>
            <a:pPr marL="742950" lvl="1" indent="-285750" algn="l">
              <a:buFont typeface="Arial" panose="020B0604020202020204" pitchFamily="34" charset="0"/>
              <a:buChar char="•"/>
            </a:pPr>
            <a:r>
              <a:rPr lang="zh-CN" altLang="en-US"/>
              <a:t>对应</a:t>
            </a:r>
            <a:r>
              <a:rPr lang="en-US" altLang="zh-CN"/>
              <a:t>group ID 0</a:t>
            </a:r>
            <a:r>
              <a:rPr lang="zh-CN" altLang="en-US"/>
              <a:t>和</a:t>
            </a:r>
            <a:r>
              <a:rPr lang="en-US" altLang="zh-CN"/>
              <a:t>63</a:t>
            </a:r>
            <a:r>
              <a:rPr lang="zh-CN" altLang="en-US"/>
              <a:t>的</a:t>
            </a:r>
            <a:r>
              <a:rPr lang="en-US" altLang="zh-CN"/>
              <a:t>bits </a:t>
            </a:r>
            <a:r>
              <a:rPr lang="zh-CN" altLang="en-US"/>
              <a:t>保留</a:t>
            </a:r>
            <a:r>
              <a:rPr lang="en-US" altLang="zh-CN"/>
              <a:t>;</a:t>
            </a:r>
            <a:endParaRPr lang="en-US" altLang="zh-CN"/>
          </a:p>
          <a:p>
            <a:pPr marL="285750" lvl="0" indent="-285750" algn="l">
              <a:buFont typeface="Arial" panose="020B0604020202020204" pitchFamily="34" charset="0"/>
              <a:buChar char="•"/>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6309360" y="1396365"/>
            <a:ext cx="4898390" cy="1633220"/>
          </a:xfrm>
          <a:prstGeom prst="rect">
            <a:avLst/>
          </a:prstGeom>
        </p:spPr>
      </p:pic>
      <p:pic>
        <p:nvPicPr>
          <p:cNvPr id="7" name="图片 6"/>
          <p:cNvPicPr>
            <a:picLocks noChangeAspect="1"/>
          </p:cNvPicPr>
          <p:nvPr/>
        </p:nvPicPr>
        <p:blipFill>
          <a:blip r:embed="rId2"/>
          <a:stretch>
            <a:fillRect/>
          </a:stretch>
        </p:blipFill>
        <p:spPr>
          <a:xfrm>
            <a:off x="6269990" y="3322955"/>
            <a:ext cx="4937760" cy="1372235"/>
          </a:xfrm>
          <a:prstGeom prst="rect">
            <a:avLst/>
          </a:prstGeom>
        </p:spPr>
      </p:pic>
      <p:pic>
        <p:nvPicPr>
          <p:cNvPr id="13" name="图片 12"/>
          <p:cNvPicPr>
            <a:picLocks noChangeAspect="1"/>
          </p:cNvPicPr>
          <p:nvPr/>
        </p:nvPicPr>
        <p:blipFill>
          <a:blip r:embed="rId3"/>
          <a:stretch>
            <a:fillRect/>
          </a:stretch>
        </p:blipFill>
        <p:spPr>
          <a:xfrm>
            <a:off x="6309360" y="5111115"/>
            <a:ext cx="4898390" cy="144081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说明：</a:t>
            </a:r>
            <a:endParaRPr lang="zh-CN" altLang="en-US"/>
          </a:p>
        </p:txBody>
      </p:sp>
      <p:sp>
        <p:nvSpPr>
          <p:cNvPr id="3" name="内容占位符 2"/>
          <p:cNvSpPr>
            <a:spLocks noGrp="1"/>
          </p:cNvSpPr>
          <p:nvPr>
            <p:ph idx="1"/>
          </p:nvPr>
        </p:nvSpPr>
        <p:spPr/>
        <p:txBody>
          <a:bodyPr/>
          <a:p>
            <a:r>
              <a:rPr lang="zh-CN" altLang="en-US"/>
              <a:t>文档包含了</a:t>
            </a:r>
            <a:r>
              <a:rPr lang="en-US" altLang="zh-CN"/>
              <a:t>VHT</a:t>
            </a:r>
            <a:r>
              <a:rPr lang="zh-CN" altLang="en-US"/>
              <a:t>模式下</a:t>
            </a:r>
            <a:r>
              <a:rPr lang="en-US" altLang="zh-CN"/>
              <a:t>AP</a:t>
            </a:r>
            <a:r>
              <a:rPr lang="zh-CN" altLang="en-US"/>
              <a:t>下行数据下发前的一些信令交互</a:t>
            </a:r>
            <a:r>
              <a:rPr lang="en-US" altLang="zh-CN"/>
              <a:t>, </a:t>
            </a:r>
            <a:r>
              <a:rPr lang="zh-CN" altLang="en-US"/>
              <a:t>包括</a:t>
            </a:r>
            <a:r>
              <a:rPr lang="en-US" altLang="zh-CN"/>
              <a:t>AP_MAC&lt;-&gt;STA_MAC, </a:t>
            </a:r>
            <a:r>
              <a:rPr lang="zh-CN" altLang="en-US"/>
              <a:t>以及</a:t>
            </a:r>
            <a:r>
              <a:rPr lang="en-US" altLang="zh-CN"/>
              <a:t>AP_MAC&lt;-&gt;AP_PHY</a:t>
            </a:r>
            <a:r>
              <a:rPr lang="zh-CN" altLang="en-US"/>
              <a:t>之间的一些关键信令交互</a:t>
            </a:r>
            <a:r>
              <a:rPr lang="en-US" altLang="zh-CN"/>
              <a:t>;</a:t>
            </a:r>
            <a:endParaRPr lang="zh-CN" altLang="en-US"/>
          </a:p>
          <a:p>
            <a:r>
              <a:rPr lang="zh-CN" altLang="en-US"/>
              <a:t>文档包含了</a:t>
            </a:r>
            <a:r>
              <a:rPr lang="en-US" altLang="zh-CN">
                <a:sym typeface="+mn-ea"/>
              </a:rPr>
              <a:t>VHT</a:t>
            </a:r>
            <a:r>
              <a:rPr lang="zh-CN" altLang="en-US">
                <a:sym typeface="+mn-ea"/>
              </a:rPr>
              <a:t>模式</a:t>
            </a:r>
            <a:r>
              <a:rPr lang="en-US" altLang="zh-CN"/>
              <a:t>PHY</a:t>
            </a:r>
            <a:r>
              <a:rPr lang="zh-CN" altLang="en-US"/>
              <a:t>帧结构以及关键字段解释</a:t>
            </a:r>
            <a:r>
              <a:rPr lang="en-US" altLang="zh-CN"/>
              <a:t>;</a:t>
            </a:r>
            <a:endParaRPr lang="en-US" altLang="zh-CN"/>
          </a:p>
          <a:p>
            <a:r>
              <a:rPr lang="zh-CN" altLang="en-US"/>
              <a:t>文档包含了</a:t>
            </a:r>
            <a:r>
              <a:rPr lang="en-US" altLang="zh-CN">
                <a:sym typeface="+mn-ea"/>
              </a:rPr>
              <a:t>VHT</a:t>
            </a:r>
            <a:r>
              <a:rPr lang="zh-CN" altLang="en-US">
                <a:sym typeface="+mn-ea"/>
              </a:rPr>
              <a:t>模式</a:t>
            </a:r>
            <a:r>
              <a:rPr lang="en-US" altLang="zh-CN"/>
              <a:t>PHY</a:t>
            </a:r>
            <a:r>
              <a:rPr lang="zh-CN" altLang="en-US"/>
              <a:t>数据收发的一些控制流程</a:t>
            </a:r>
            <a:r>
              <a:rPr lang="en-US" altLang="zh-CN"/>
              <a:t>;</a:t>
            </a:r>
            <a:endParaRPr lang="en-US"/>
          </a:p>
          <a:p>
            <a:endParaRPr lang="zh-CN" altLang="en-US"/>
          </a:p>
          <a:p>
            <a:endParaRPr lang="zh-CN" altLang="en-US"/>
          </a:p>
          <a:p>
            <a:r>
              <a:rPr lang="en-US" altLang="zh-CN">
                <a:sym typeface="+mn-ea"/>
              </a:rPr>
              <a:t>note: </a:t>
            </a:r>
            <a:r>
              <a:rPr lang="zh-CN" altLang="en-US">
                <a:sym typeface="+mn-ea"/>
              </a:rPr>
              <a:t>不包含</a:t>
            </a:r>
            <a:r>
              <a:rPr lang="en-US" altLang="zh-CN">
                <a:sym typeface="+mn-ea"/>
              </a:rPr>
              <a:t> S1G(Sub 1 GHz), TVHT(Television very high throughput), CDMG(China directional multi-gigabit), CMMG(China millimeter-wave multi-gigabit) </a:t>
            </a:r>
            <a:r>
              <a:rPr lang="zh-CN" altLang="en-US">
                <a:sym typeface="+mn-ea"/>
              </a:rPr>
              <a:t>等特殊场景</a:t>
            </a:r>
            <a:r>
              <a:rPr lang="en-US" altLang="zh-CN">
                <a:sym typeface="+mn-ea"/>
              </a:rPr>
              <a:t>;</a:t>
            </a:r>
            <a:endParaRPr lang="zh-CN" altLang="en-US">
              <a:sym typeface="+mn-ea"/>
            </a:endParaRPr>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VHT Group ID management operation</a:t>
            </a:r>
            <a:r>
              <a:rPr lang="zh-CN" altLang="en-US">
                <a:solidFill>
                  <a:schemeClr val="tx1"/>
                </a:solidFill>
                <a:sym typeface="+mn-ea"/>
              </a:rPr>
              <a:t>（</a:t>
            </a:r>
            <a:r>
              <a:rPr lang="en-US" altLang="zh-CN">
                <a:solidFill>
                  <a:schemeClr val="tx1"/>
                </a:solidFill>
                <a:sym typeface="+mn-ea"/>
              </a:rPr>
              <a:t>part2-3</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0968990" cy="1753235"/>
          </a:xfrm>
          <a:prstGeom prst="rect">
            <a:avLst/>
          </a:prstGeom>
          <a:noFill/>
        </p:spPr>
        <p:txBody>
          <a:bodyPr wrap="square" rtlCol="0">
            <a:spAutoFit/>
          </a:bodyPr>
          <a:p>
            <a:pPr lvl="0" indent="0" algn="l">
              <a:buFont typeface="Arial" panose="020B0604020202020204" pitchFamily="34" charset="0"/>
              <a:buNone/>
            </a:pPr>
            <a:r>
              <a:rPr lang="en-US"/>
              <a:t>STA PHY</a:t>
            </a:r>
            <a:r>
              <a:rPr lang="zh-CN" altLang="en-US"/>
              <a:t>内部的</a:t>
            </a:r>
            <a:r>
              <a:rPr lang="en-US" altLang="zh-CN"/>
              <a:t>Group ID</a:t>
            </a:r>
            <a:r>
              <a:rPr lang="zh-CN" altLang="en-US"/>
              <a:t>配置维护</a:t>
            </a:r>
            <a:r>
              <a:rPr lang="en-US" altLang="zh-CN"/>
              <a:t>:</a:t>
            </a:r>
            <a:endParaRPr lang="en-US" altLang="zh-CN"/>
          </a:p>
          <a:p>
            <a:pPr marL="285750" lvl="0" indent="-285750" algn="l">
              <a:buFont typeface="Arial" panose="020B0604020202020204" pitchFamily="34" charset="0"/>
              <a:buChar char="•"/>
            </a:pPr>
            <a:r>
              <a:rPr lang="en-US" altLang="zh-CN"/>
              <a:t>STA MAC </a:t>
            </a:r>
            <a:r>
              <a:rPr lang="zh-CN" altLang="en-US"/>
              <a:t>收到</a:t>
            </a:r>
            <a:r>
              <a:rPr>
                <a:sym typeface="+mn-ea"/>
              </a:rPr>
              <a:t>Group ID Management frame</a:t>
            </a:r>
            <a:r>
              <a:rPr lang="zh-CN">
                <a:sym typeface="+mn-ea"/>
              </a:rPr>
              <a:t>后</a:t>
            </a:r>
            <a:r>
              <a:rPr lang="en-US" altLang="zh-CN">
                <a:sym typeface="+mn-ea"/>
              </a:rPr>
              <a:t>, </a:t>
            </a:r>
            <a:r>
              <a:rPr lang="zh-CN" altLang="en-US">
                <a:sym typeface="+mn-ea"/>
              </a:rPr>
              <a:t>配置</a:t>
            </a:r>
            <a:r>
              <a:rPr lang="en-US" altLang="zh-CN">
                <a:sym typeface="+mn-ea"/>
              </a:rPr>
              <a:t>PHY;</a:t>
            </a:r>
            <a:endParaRPr lang="en-US" altLang="zh-CN"/>
          </a:p>
          <a:p>
            <a:pPr marL="285750" lvl="0" indent="-285750" algn="l">
              <a:buFont typeface="Arial" panose="020B0604020202020204" pitchFamily="34" charset="0"/>
              <a:buChar char="•"/>
            </a:pPr>
            <a:r>
              <a:rPr lang="en-US" altLang="zh-CN">
                <a:solidFill>
                  <a:schemeClr val="tx1"/>
                </a:solidFill>
              </a:rPr>
              <a:t>PHYCONFIG_VECTOR parameter GROUP_ID_MANAGEMENT;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MembershipStatusInGroupID</a:t>
            </a:r>
            <a:r>
              <a:rPr lang="en-US" altLang="zh-CN">
                <a:sym typeface="+mn-ea"/>
              </a:rPr>
              <a:t>[g], g</a:t>
            </a:r>
            <a:r>
              <a:rPr lang="zh-CN" altLang="en-US">
                <a:sym typeface="+mn-ea"/>
              </a:rPr>
              <a:t>取值范围为</a:t>
            </a:r>
            <a:r>
              <a:rPr lang="en-US" altLang="zh-CN">
                <a:sym typeface="+mn-ea"/>
              </a:rPr>
              <a:t>1</a:t>
            </a:r>
            <a:r>
              <a:rPr lang="zh-CN" altLang="en-US">
                <a:sym typeface="+mn-ea"/>
              </a:rPr>
              <a:t>到</a:t>
            </a:r>
            <a:r>
              <a:rPr lang="en-US" altLang="zh-CN">
                <a:sym typeface="+mn-ea"/>
              </a:rPr>
              <a:t>62</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UserPositionInGroupID[g], </a:t>
            </a:r>
            <a:r>
              <a:rPr lang="en-US" altLang="zh-CN">
                <a:sym typeface="+mn-ea"/>
              </a:rPr>
              <a:t>g</a:t>
            </a:r>
            <a:r>
              <a:rPr lang="zh-CN" altLang="en-US">
                <a:sym typeface="+mn-ea"/>
              </a:rPr>
              <a:t>取值范围为</a:t>
            </a:r>
            <a:r>
              <a:rPr lang="en-US" altLang="zh-CN">
                <a:sym typeface="+mn-ea"/>
              </a:rPr>
              <a:t>1</a:t>
            </a:r>
            <a:r>
              <a:rPr lang="zh-CN" altLang="en-US">
                <a:sym typeface="+mn-ea"/>
              </a:rPr>
              <a:t>到</a:t>
            </a:r>
            <a:r>
              <a:rPr lang="en-US" altLang="zh-CN">
                <a:sym typeface="+mn-ea"/>
              </a:rPr>
              <a:t>62</a:t>
            </a:r>
            <a:endParaRPr lang="en-US" altLang="zh-CN">
              <a:sym typeface="+mn-ea"/>
            </a:endParaRPr>
          </a:p>
          <a:p>
            <a:pPr marL="285750" lvl="0" indent="-285750" algn="l">
              <a:buFont typeface="Arial" panose="020B0604020202020204" pitchFamily="34" charset="0"/>
              <a:buChar char="•"/>
            </a:pPr>
            <a:r>
              <a:rPr lang="en-US" altLang="zh-CN">
                <a:solidFill>
                  <a:schemeClr val="tx1"/>
                </a:solidFill>
              </a:rPr>
              <a:t>STA</a:t>
            </a:r>
            <a:r>
              <a:rPr lang="zh-CN" altLang="en-US">
                <a:solidFill>
                  <a:schemeClr val="tx1"/>
                </a:solidFill>
              </a:rPr>
              <a:t>可以被配置到多个</a:t>
            </a:r>
            <a:r>
              <a:rPr lang="en-US" altLang="zh-CN">
                <a:solidFill>
                  <a:schemeClr val="tx1"/>
                </a:solidFill>
              </a:rPr>
              <a:t>group, </a:t>
            </a:r>
            <a:r>
              <a:rPr lang="zh-CN" altLang="en-US">
                <a:solidFill>
                  <a:schemeClr val="tx1"/>
                </a:solidFill>
              </a:rPr>
              <a:t>每次收到</a:t>
            </a:r>
            <a:r>
              <a:rPr lang="en-US" altLang="zh-CN">
                <a:solidFill>
                  <a:schemeClr val="tx1"/>
                </a:solidFill>
              </a:rPr>
              <a:t>’</a:t>
            </a:r>
            <a:r>
              <a:rPr>
                <a:sym typeface="+mn-ea"/>
              </a:rPr>
              <a:t>Group ID Management frame</a:t>
            </a:r>
            <a:r>
              <a:rPr lang="en-US" altLang="zh-CN">
                <a:solidFill>
                  <a:schemeClr val="tx1"/>
                </a:solidFill>
              </a:rPr>
              <a:t>’</a:t>
            </a:r>
            <a:r>
              <a:rPr lang="zh-CN" altLang="en-US">
                <a:solidFill>
                  <a:schemeClr val="tx1"/>
                </a:solidFill>
              </a:rPr>
              <a:t>需要更新所有的</a:t>
            </a:r>
            <a:r>
              <a:rPr lang="en-US" altLang="zh-CN">
                <a:solidFill>
                  <a:schemeClr val="tx1"/>
                </a:solidFill>
              </a:rPr>
              <a:t>group</a:t>
            </a:r>
            <a:r>
              <a:rPr lang="zh-CN" altLang="en-US">
                <a:solidFill>
                  <a:schemeClr val="tx1"/>
                </a:solidFill>
              </a:rPr>
              <a:t>信息</a:t>
            </a:r>
            <a:r>
              <a:rPr lang="en-US" altLang="zh-CN">
                <a:solidFill>
                  <a:schemeClr val="tx1"/>
                </a:solidFill>
              </a:rPr>
              <a:t>;</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1586865" y="4224655"/>
            <a:ext cx="8172450" cy="15335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a:t>
            </a:r>
            <a:r>
              <a:rPr lang="en-US"/>
              <a:t>Partial</a:t>
            </a:r>
            <a:r>
              <a:rPr lang="en-US"/>
              <a:t> </a:t>
            </a:r>
            <a:r>
              <a:t>AID</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2828925"/>
            <a:ext cx="6101715" cy="2861310"/>
          </a:xfrm>
          <a:prstGeom prst="rect">
            <a:avLst/>
          </a:prstGeom>
          <a:noFill/>
        </p:spPr>
        <p:txBody>
          <a:bodyPr wrap="square" rtlCol="0">
            <a:spAutoFit/>
          </a:bodyPr>
          <a:p>
            <a:pPr lvl="0" indent="0" algn="l">
              <a:buFont typeface="Arial" panose="020B0604020202020204" pitchFamily="34" charset="0"/>
              <a:buNone/>
            </a:pPr>
            <a:r>
              <a:rPr lang="en-US" altLang="zh-CN">
                <a:sym typeface="+mn-ea"/>
              </a:rPr>
              <a:t>Partial AID: </a:t>
            </a:r>
            <a:r>
              <a:rPr lang="zh-CN" altLang="en-US">
                <a:sym typeface="+mn-ea"/>
              </a:rPr>
              <a:t>顾名思义</a:t>
            </a:r>
            <a:r>
              <a:rPr lang="en-US" altLang="zh-CN">
                <a:sym typeface="+mn-ea"/>
              </a:rPr>
              <a:t>, </a:t>
            </a:r>
            <a:r>
              <a:rPr lang="zh-CN" altLang="en-US">
                <a:sym typeface="+mn-ea"/>
              </a:rPr>
              <a:t>为</a:t>
            </a:r>
            <a:r>
              <a:rPr lang="en-US" altLang="zh-CN">
                <a:sym typeface="+mn-ea"/>
              </a:rPr>
              <a:t>AID</a:t>
            </a:r>
            <a:r>
              <a:rPr lang="zh-CN" altLang="en-US">
                <a:sym typeface="+mn-ea"/>
              </a:rPr>
              <a:t>的一部分</a:t>
            </a:r>
            <a:r>
              <a:rPr lang="en-US" altLang="zh-CN">
                <a:sym typeface="+mn-ea"/>
              </a:rPr>
              <a:t>, partial AID is a nonunique STA identifier;</a:t>
            </a:r>
            <a:endParaRPr lang="en-US" altLang="zh-CN">
              <a:sym typeface="+mn-ea"/>
            </a:endParaRPr>
          </a:p>
          <a:p>
            <a:pPr marL="285750" lvl="0" indent="-285750" algn="l">
              <a:buFont typeface="Arial" panose="020B0604020202020204" pitchFamily="34" charset="0"/>
              <a:buChar char="•"/>
            </a:pPr>
            <a:r>
              <a:rPr lang="en-US" altLang="zh-CN">
                <a:solidFill>
                  <a:schemeClr val="tx1"/>
                </a:solidFill>
              </a:rPr>
              <a:t>carried in the TXVECTOR parameter PARTIAL_AID of a VHT SU PPDU;</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limited to 9 bits;</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for UL，Paritial AID设置为BSSID的最后9位;</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for DL, </a:t>
            </a:r>
            <a:r>
              <a:rPr lang="zh-CN" altLang="en-US">
                <a:solidFill>
                  <a:schemeClr val="tx1"/>
                </a:solidFill>
              </a:rPr>
              <a:t>参考下图公式</a:t>
            </a:r>
            <a:r>
              <a:rPr lang="en-US" altLang="zh-CN">
                <a:solidFill>
                  <a:schemeClr val="tx1"/>
                </a:solidFill>
              </a:rPr>
              <a:t>10-12;</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An AP should not assign to a STA an AID that results in a 0 value PARTIAL_AID [as computed using</a:t>
            </a:r>
            <a:endParaRPr lang="en-US" altLang="zh-CN">
              <a:solidFill>
                <a:schemeClr val="tx1"/>
              </a:solidFill>
            </a:endParaRPr>
          </a:p>
          <a:p>
            <a:pPr lvl="0" indent="0" algn="l">
              <a:buFont typeface="Arial" panose="020B0604020202020204" pitchFamily="34" charset="0"/>
              <a:buNone/>
            </a:pPr>
            <a:r>
              <a:rPr lang="en-US" altLang="zh-CN">
                <a:solidFill>
                  <a:schemeClr val="tx1"/>
                </a:solidFill>
              </a:rPr>
              <a:t>Equation (10-12) (in Table 10-13)].</a:t>
            </a:r>
            <a:endParaRPr lang="en-US" altLang="zh-CN">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6892925" y="4156075"/>
            <a:ext cx="4851400" cy="2433955"/>
          </a:xfrm>
          <a:prstGeom prst="rect">
            <a:avLst/>
          </a:prstGeom>
        </p:spPr>
      </p:pic>
      <p:pic>
        <p:nvPicPr>
          <p:cNvPr id="5" name="图片 4"/>
          <p:cNvPicPr>
            <a:picLocks noChangeAspect="1"/>
          </p:cNvPicPr>
          <p:nvPr/>
        </p:nvPicPr>
        <p:blipFill>
          <a:blip r:embed="rId3"/>
          <a:stretch>
            <a:fillRect/>
          </a:stretch>
        </p:blipFill>
        <p:spPr>
          <a:xfrm>
            <a:off x="7452360" y="2590800"/>
            <a:ext cx="3228975" cy="1019175"/>
          </a:xfrm>
          <a:prstGeom prst="rect">
            <a:avLst/>
          </a:prstGeom>
        </p:spPr>
      </p:pic>
      <p:sp>
        <p:nvSpPr>
          <p:cNvPr id="6" name="文本框 5"/>
          <p:cNvSpPr txBox="1"/>
          <p:nvPr/>
        </p:nvSpPr>
        <p:spPr>
          <a:xfrm>
            <a:off x="608330" y="1610360"/>
            <a:ext cx="10968990" cy="922020"/>
          </a:xfrm>
          <a:prstGeom prst="rect">
            <a:avLst/>
          </a:prstGeom>
          <a:noFill/>
        </p:spPr>
        <p:txBody>
          <a:bodyPr wrap="square" rtlCol="0">
            <a:spAutoFit/>
          </a:bodyPr>
          <a:p>
            <a:pPr lvl="0" indent="0" algn="l">
              <a:buFont typeface="Arial" panose="020B0604020202020204" pitchFamily="34" charset="0"/>
              <a:buNone/>
            </a:pPr>
            <a:r>
              <a:rPr lang="en-US" altLang="zh-CN">
                <a:solidFill>
                  <a:schemeClr val="tx1"/>
                </a:solidFill>
              </a:rPr>
              <a:t>AID: infrastructure BSS</a:t>
            </a:r>
            <a:r>
              <a:rPr lang="zh-CN" altLang="en-US">
                <a:solidFill>
                  <a:schemeClr val="tx1"/>
                </a:solidFill>
              </a:rPr>
              <a:t>架构下</a:t>
            </a:r>
            <a:r>
              <a:rPr lang="en-US" altLang="zh-CN">
                <a:solidFill>
                  <a:schemeClr val="tx1"/>
                </a:solidFill>
              </a:rPr>
              <a:t>, </a:t>
            </a:r>
            <a:r>
              <a:rPr lang="zh-CN" altLang="en-US">
                <a:solidFill>
                  <a:schemeClr val="tx1"/>
                </a:solidFill>
              </a:rPr>
              <a:t>在</a:t>
            </a:r>
            <a:r>
              <a:rPr lang="en-US" altLang="zh-CN">
                <a:solidFill>
                  <a:schemeClr val="tx1"/>
                </a:solidFill>
              </a:rPr>
              <a:t>STA</a:t>
            </a:r>
            <a:r>
              <a:rPr lang="zh-CN" altLang="en-US">
                <a:solidFill>
                  <a:schemeClr val="tx1"/>
                </a:solidFill>
              </a:rPr>
              <a:t>接入</a:t>
            </a:r>
            <a:r>
              <a:rPr lang="en-US" altLang="zh-CN">
                <a:solidFill>
                  <a:schemeClr val="tx1"/>
                </a:solidFill>
              </a:rPr>
              <a:t>AP</a:t>
            </a:r>
            <a:r>
              <a:rPr lang="zh-CN" altLang="en-US">
                <a:solidFill>
                  <a:schemeClr val="tx1"/>
                </a:solidFill>
              </a:rPr>
              <a:t>后由</a:t>
            </a:r>
            <a:r>
              <a:rPr lang="en-US" altLang="zh-CN">
                <a:solidFill>
                  <a:schemeClr val="tx1"/>
                </a:solidFill>
              </a:rPr>
              <a:t>AP</a:t>
            </a:r>
            <a:r>
              <a:rPr lang="zh-CN" altLang="en-US">
                <a:solidFill>
                  <a:schemeClr val="tx1"/>
                </a:solidFill>
              </a:rPr>
              <a:t>分配给</a:t>
            </a:r>
            <a:r>
              <a:rPr lang="en-US" altLang="zh-CN">
                <a:solidFill>
                  <a:schemeClr val="tx1"/>
                </a:solidFill>
              </a:rPr>
              <a:t>STA, </a:t>
            </a:r>
            <a:r>
              <a:rPr lang="zh-CN" altLang="en-US">
                <a:solidFill>
                  <a:schemeClr val="tx1"/>
                </a:solidFill>
              </a:rPr>
              <a:t>具有唯一性</a:t>
            </a:r>
            <a:r>
              <a:rPr lang="en-US" altLang="zh-CN">
                <a:solidFill>
                  <a:schemeClr val="tx1"/>
                </a:solidFill>
              </a:rPr>
              <a:t>. </a:t>
            </a:r>
            <a:r>
              <a:rPr lang="zh-CN" altLang="en-US">
                <a:solidFill>
                  <a:schemeClr val="tx1"/>
                </a:solidFill>
              </a:rPr>
              <a:t>通过</a:t>
            </a:r>
            <a:r>
              <a:rPr lang="en-US" altLang="zh-CN">
                <a:solidFill>
                  <a:schemeClr val="tx1"/>
                </a:solidFill>
              </a:rPr>
              <a:t>association</a:t>
            </a:r>
            <a:r>
              <a:rPr lang="zh-CN" altLang="en-US">
                <a:solidFill>
                  <a:schemeClr val="tx1"/>
                </a:solidFill>
              </a:rPr>
              <a:t>或</a:t>
            </a:r>
            <a:r>
              <a:rPr lang="en-US" altLang="zh-CN">
                <a:solidFill>
                  <a:schemeClr val="tx1"/>
                </a:solidFill>
              </a:rPr>
              <a:t>reassociation</a:t>
            </a:r>
            <a:r>
              <a:rPr lang="zh-CN" altLang="en-US">
                <a:solidFill>
                  <a:schemeClr val="tx1"/>
                </a:solidFill>
              </a:rPr>
              <a:t>过程配置给</a:t>
            </a:r>
            <a:r>
              <a:rPr lang="en-US" altLang="zh-CN">
                <a:solidFill>
                  <a:schemeClr val="tx1"/>
                </a:solidFill>
              </a:rPr>
              <a:t>STA; For a non-DMG and non-S1G STA is in the range of 1 to 2007. This value is placed in the 14 LSBs of the AID field, with the two MSBs of the AID field set to 1.</a:t>
            </a:r>
            <a:endParaRPr lang="en-US" altLang="zh-CN">
              <a:solidFill>
                <a:schemeClr val="tx1"/>
              </a:solidFill>
            </a:endParaRPr>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PART2: </a:t>
            </a:r>
            <a:r>
              <a:rPr lang="zh-CN" altLang="en-US">
                <a:sym typeface="+mn-ea"/>
              </a:rPr>
              <a:t>下行帧结构及数据收发控制流程</a:t>
            </a:r>
            <a:endParaRPr 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0968990" cy="2584450"/>
          </a:xfrm>
          <a:prstGeom prst="rect">
            <a:avLst/>
          </a:prstGeom>
          <a:noFill/>
        </p:spPr>
        <p:txBody>
          <a:bodyPr wrap="square" rtlCol="0">
            <a:spAutoFit/>
          </a:bodyPr>
          <a:p>
            <a:pPr marL="285750" lvl="0" indent="-285750" algn="l">
              <a:buFont typeface="Arial" panose="020B0604020202020204" pitchFamily="34" charset="0"/>
              <a:buChar char="•"/>
            </a:pPr>
            <a:r>
              <a:rPr>
                <a:solidFill>
                  <a:schemeClr val="tx1"/>
                </a:solidFill>
              </a:rPr>
              <a:t>max</a:t>
            </a:r>
            <a:r>
              <a:rPr lang="en-US">
                <a:solidFill>
                  <a:schemeClr val="tx1"/>
                </a:solidFill>
              </a:rPr>
              <a:t> 8</a:t>
            </a:r>
            <a:r>
              <a:rPr>
                <a:solidFill>
                  <a:schemeClr val="tx1"/>
                </a:solidFill>
              </a:rPr>
              <a:t> number of space-time streams supported</a:t>
            </a:r>
            <a:r>
              <a:rPr lang="en-US">
                <a:solidFill>
                  <a:schemeClr val="tx1"/>
                </a:solidFill>
              </a:rPr>
              <a:t>;</a:t>
            </a:r>
            <a:endParaRPr>
              <a:solidFill>
                <a:schemeClr val="tx1"/>
              </a:solidFill>
            </a:endParaRPr>
          </a:p>
          <a:p>
            <a:pPr marL="285750" lvl="0" indent="-285750" algn="l">
              <a:buFont typeface="Arial" panose="020B0604020202020204" pitchFamily="34" charset="0"/>
              <a:buChar char="•"/>
            </a:pPr>
            <a:r>
              <a:rPr lang="en-US" altLang="zh-CN">
                <a:solidFill>
                  <a:schemeClr val="tx1"/>
                </a:solidFill>
              </a:rPr>
              <a:t>support for downlink multi-user (MU) transmissions;</a:t>
            </a:r>
            <a:endParaRPr lang="zh-CN" altLang="en-US">
              <a:solidFill>
                <a:schemeClr val="tx1"/>
              </a:solidFill>
            </a:endParaRPr>
          </a:p>
          <a:p>
            <a:pPr marL="285750" lvl="0" indent="-285750" algn="l">
              <a:buFont typeface="Arial" panose="020B0604020202020204" pitchFamily="34" charset="0"/>
              <a:buChar char="•"/>
            </a:pPr>
            <a:r>
              <a:rPr lang="en-US" altLang="zh-CN">
                <a:solidFill>
                  <a:schemeClr val="tx1"/>
                </a:solidFill>
              </a:rPr>
              <a:t>A downlink MU transmission supports up to four users with up to four space-time streams per user with the total number of space-time streams not exceeding eight;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A VHT PPDU: VHT SU PPDU or a VHT MU PPDU. </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A VHT PPDU using a group ID value of 0 or 63 is a VHT SU PPDU and either carries only one PSDU or no PSDU. </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A VHT PPDU using a group ID value in the range 1 to 62 is a VHT MU PPDU and carries one or more PSDUs to one or more users.</a:t>
            </a:r>
            <a:endParaRPr lang="en-US" altLang="zh-CN">
              <a:solidFill>
                <a:schemeClr val="tx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608330" y="1490345"/>
            <a:ext cx="5826125" cy="4149090"/>
          </a:xfrm>
          <a:prstGeom prst="rect">
            <a:avLst/>
          </a:prstGeom>
        </p:spPr>
      </p:pic>
      <p:pic>
        <p:nvPicPr>
          <p:cNvPr id="5" name="图片 4"/>
          <p:cNvPicPr>
            <a:picLocks noChangeAspect="1"/>
          </p:cNvPicPr>
          <p:nvPr/>
        </p:nvPicPr>
        <p:blipFill>
          <a:blip r:embed="rId3"/>
          <a:stretch>
            <a:fillRect/>
          </a:stretch>
        </p:blipFill>
        <p:spPr>
          <a:xfrm>
            <a:off x="6577330" y="1372235"/>
            <a:ext cx="4872355" cy="1524635"/>
          </a:xfrm>
          <a:prstGeom prst="rect">
            <a:avLst/>
          </a:prstGeom>
        </p:spPr>
      </p:pic>
      <p:pic>
        <p:nvPicPr>
          <p:cNvPr id="6" name="图片 5"/>
          <p:cNvPicPr>
            <a:picLocks noChangeAspect="1"/>
          </p:cNvPicPr>
          <p:nvPr/>
        </p:nvPicPr>
        <p:blipFill>
          <a:blip r:embed="rId4"/>
          <a:stretch>
            <a:fillRect/>
          </a:stretch>
        </p:blipFill>
        <p:spPr>
          <a:xfrm>
            <a:off x="6869430" y="3198495"/>
            <a:ext cx="4113530" cy="2781300"/>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7" name="图片 6"/>
          <p:cNvPicPr>
            <a:picLocks noChangeAspect="1"/>
          </p:cNvPicPr>
          <p:nvPr/>
        </p:nvPicPr>
        <p:blipFill>
          <a:blip r:embed="rId1"/>
          <a:stretch>
            <a:fillRect/>
          </a:stretch>
        </p:blipFill>
        <p:spPr>
          <a:xfrm>
            <a:off x="5816600" y="1440180"/>
            <a:ext cx="5520690" cy="1548765"/>
          </a:xfrm>
          <a:prstGeom prst="rect">
            <a:avLst/>
          </a:prstGeom>
        </p:spPr>
      </p:pic>
      <p:sp>
        <p:nvSpPr>
          <p:cNvPr id="8" name="文本框 7"/>
          <p:cNvSpPr txBox="1"/>
          <p:nvPr/>
        </p:nvSpPr>
        <p:spPr>
          <a:xfrm>
            <a:off x="608330" y="1490345"/>
            <a:ext cx="4956810" cy="2584450"/>
          </a:xfrm>
          <a:prstGeom prst="rect">
            <a:avLst/>
          </a:prstGeom>
          <a:noFill/>
        </p:spPr>
        <p:txBody>
          <a:bodyPr wrap="square" rtlCol="0">
            <a:spAutoFit/>
          </a:bodyPr>
          <a:p>
            <a:r>
              <a:rPr lang="en-US" altLang="zh-CN"/>
              <a:t>L-SIG</a:t>
            </a:r>
            <a:r>
              <a:rPr lang="zh-CN" altLang="en-US"/>
              <a:t>（</a:t>
            </a:r>
            <a:r>
              <a:rPr lang="en-US" altLang="zh-CN"/>
              <a:t>Legacy signal</a:t>
            </a:r>
            <a:r>
              <a:rPr lang="zh-CN" altLang="en-US"/>
              <a:t>）</a:t>
            </a:r>
            <a:r>
              <a:rPr lang="en-US" altLang="zh-CN"/>
              <a:t>for VHT(for TX format=VHT):</a:t>
            </a:r>
            <a:endParaRPr lang="en-US" altLang="zh-CN"/>
          </a:p>
          <a:p>
            <a:pPr marL="285750" indent="-285750">
              <a:buFont typeface="Arial" panose="020B0604020202020204" pitchFamily="34" charset="0"/>
              <a:buChar char="•"/>
            </a:pPr>
            <a:r>
              <a:rPr lang="en-US" altLang="zh-CN"/>
              <a:t>P field</a:t>
            </a:r>
            <a:r>
              <a:rPr lang="zh-CN" altLang="en-US"/>
              <a:t>只有</a:t>
            </a:r>
            <a:r>
              <a:rPr lang="en-US" altLang="zh-CN"/>
              <a:t>1</a:t>
            </a:r>
            <a:r>
              <a:rPr lang="zh-CN" altLang="en-US"/>
              <a:t>位</a:t>
            </a:r>
            <a:r>
              <a:rPr lang="en-US" altLang="zh-CN"/>
              <a:t>, </a:t>
            </a:r>
            <a:r>
              <a:rPr lang="zh-CN" altLang="en-US"/>
              <a:t>位奇偶校验</a:t>
            </a:r>
            <a:r>
              <a:rPr lang="en-US" altLang="zh-CN"/>
              <a:t>bit, </a:t>
            </a:r>
            <a:r>
              <a:rPr lang="zh-CN" altLang="en-US"/>
              <a:t>误码率较高；</a:t>
            </a:r>
            <a:endParaRPr lang="zh-CN" altLang="en-US"/>
          </a:p>
          <a:p>
            <a:pPr marL="285750" indent="-285750">
              <a:buFont typeface="Arial" panose="020B0604020202020204" pitchFamily="34" charset="0"/>
              <a:buChar char="•"/>
            </a:pPr>
            <a:r>
              <a:rPr lang="zh-CN" altLang="en-US"/>
              <a:t>In a VHT PPDU, the RATE field shall be set to the value representing 6 Mb/s in the 20 MHz channel spacing column of Table 17-6；</a:t>
            </a:r>
            <a:endParaRPr lang="zh-CN" altLang="en-US"/>
          </a:p>
          <a:p>
            <a:pPr marL="285750" indent="-285750">
              <a:buFont typeface="Arial" panose="020B0604020202020204" pitchFamily="34" charset="0"/>
              <a:buChar char="•"/>
            </a:pPr>
            <a:r>
              <a:rPr lang="zh-CN" altLang="en-US"/>
              <a:t>encoding</a:t>
            </a:r>
            <a:r>
              <a:rPr lang="en-US" altLang="zh-CN"/>
              <a:t>: </a:t>
            </a:r>
            <a:r>
              <a:rPr lang="zh-CN" altLang="en-US"/>
              <a:t>OFDM </a:t>
            </a:r>
            <a:r>
              <a:rPr lang="en-US" altLang="zh-CN"/>
              <a:t>+</a:t>
            </a:r>
            <a:r>
              <a:rPr lang="zh-CN" altLang="en-US"/>
              <a:t> BPSK </a:t>
            </a:r>
            <a:r>
              <a:rPr lang="en-US" altLang="zh-CN"/>
              <a:t>+</a:t>
            </a:r>
            <a:r>
              <a:rPr lang="zh-CN" altLang="en-US"/>
              <a:t>（</a:t>
            </a:r>
            <a:r>
              <a:rPr lang="zh-CN" altLang="en-US">
                <a:sym typeface="+mn-ea"/>
              </a:rPr>
              <a:t>convolutional coding）</a:t>
            </a:r>
            <a:r>
              <a:rPr lang="zh-CN" altLang="en-US"/>
              <a:t>R1/2；</a:t>
            </a:r>
            <a:endParaRPr lang="zh-CN" altLang="en-US"/>
          </a:p>
          <a:p>
            <a:pPr marL="285750" indent="-285750">
              <a:buFont typeface="Arial" panose="020B0604020202020204" pitchFamily="34" charset="0"/>
              <a:buChar char="•"/>
            </a:pPr>
            <a:endParaRPr lang="zh-CN" altLang="en-US"/>
          </a:p>
        </p:txBody>
      </p:sp>
      <p:pic>
        <p:nvPicPr>
          <p:cNvPr id="4" name="图片 3"/>
          <p:cNvPicPr>
            <a:picLocks noChangeAspect="1"/>
          </p:cNvPicPr>
          <p:nvPr/>
        </p:nvPicPr>
        <p:blipFill>
          <a:blip r:embed="rId2"/>
          <a:stretch>
            <a:fillRect/>
          </a:stretch>
        </p:blipFill>
        <p:spPr>
          <a:xfrm>
            <a:off x="5782310" y="2988945"/>
            <a:ext cx="5795010" cy="304800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8" name="文本框 7"/>
          <p:cNvSpPr txBox="1"/>
          <p:nvPr/>
        </p:nvSpPr>
        <p:spPr>
          <a:xfrm>
            <a:off x="608330" y="1490345"/>
            <a:ext cx="4956810" cy="2306955"/>
          </a:xfrm>
          <a:prstGeom prst="rect">
            <a:avLst/>
          </a:prstGeom>
          <a:noFill/>
        </p:spPr>
        <p:txBody>
          <a:bodyPr wrap="square" rtlCol="0">
            <a:spAutoFit/>
          </a:bodyPr>
          <a:p>
            <a:r>
              <a:rPr lang="en-US" altLang="zh-CN"/>
              <a:t>L-SIG for VHT(for TX format=VHT):</a:t>
            </a:r>
            <a:endParaRPr lang="en-US" altLang="zh-CN"/>
          </a:p>
          <a:p>
            <a:pPr marL="285750" indent="-285750">
              <a:buFont typeface="Arial" panose="020B0604020202020204" pitchFamily="34" charset="0"/>
              <a:buChar char="•"/>
            </a:pPr>
            <a:r>
              <a:rPr lang="en-US" altLang="zh-CN"/>
              <a:t>LENGTH: </a:t>
            </a:r>
            <a:r>
              <a:rPr lang="zh-CN" altLang="en-US"/>
              <a:t>表示</a:t>
            </a:r>
            <a:r>
              <a:rPr lang="en-US" altLang="zh-CN"/>
              <a:t>从lagacy STA的角度，看收到的包</a:t>
            </a:r>
            <a:r>
              <a:rPr lang="zh-CN" altLang="en-US"/>
              <a:t>（</a:t>
            </a:r>
            <a:r>
              <a:rPr lang="en-US" altLang="zh-CN">
                <a:sym typeface="+mn-ea"/>
              </a:rPr>
              <a:t>VHT portion</a:t>
            </a:r>
            <a:r>
              <a:rPr lang="zh-CN" altLang="en-US"/>
              <a:t>）</a:t>
            </a:r>
            <a:r>
              <a:rPr lang="en-US" altLang="zh-CN"/>
              <a:t>的长度</a:t>
            </a:r>
            <a:r>
              <a:rPr lang="zh-CN" altLang="en-US"/>
              <a:t>，可以粗略反推出</a:t>
            </a:r>
            <a:r>
              <a:rPr lang="en-US" altLang="zh-CN">
                <a:sym typeface="+mn-ea"/>
              </a:rPr>
              <a:t>VHT portion</a:t>
            </a:r>
            <a:r>
              <a:rPr lang="zh-CN" altLang="en-US">
                <a:sym typeface="+mn-ea"/>
              </a:rPr>
              <a:t>时间长度</a:t>
            </a:r>
            <a:r>
              <a:rPr lang="zh-CN" altLang="en-US"/>
              <a:t>；</a:t>
            </a:r>
            <a:endParaRPr lang="zh-CN" altLang="en-US"/>
          </a:p>
          <a:p>
            <a:pPr marL="285750" indent="-285750">
              <a:buFont typeface="Arial" panose="020B0604020202020204" pitchFamily="34" charset="0"/>
              <a:buChar char="•"/>
            </a:pPr>
            <a:r>
              <a:rPr lang="en-US" altLang="zh-CN"/>
              <a:t>Nops</a:t>
            </a:r>
            <a:endParaRPr lang="en-US" altLang="zh-CN"/>
          </a:p>
          <a:p>
            <a:pPr marL="742950" lvl="1" indent="-285750">
              <a:buFont typeface="Arial" panose="020B0604020202020204" pitchFamily="34" charset="0"/>
              <a:buChar char="•"/>
            </a:pPr>
            <a:r>
              <a:rPr lang="en-US" altLang="zh-CN"/>
              <a:t>for 6MBit/s</a:t>
            </a:r>
            <a:r>
              <a:rPr lang="zh-CN" altLang="en-US"/>
              <a:t>：</a:t>
            </a:r>
            <a:r>
              <a:rPr lang="en-US" altLang="zh-CN"/>
              <a:t> Nops = (6*1000*1000bit)/(1000*1000us) =6bit/us=24bit/4us=3 octes/symbol</a:t>
            </a:r>
            <a:endParaRPr lang="en-US" altLang="zh-CN"/>
          </a:p>
        </p:txBody>
      </p:sp>
      <p:pic>
        <p:nvPicPr>
          <p:cNvPr id="5" name="图片 4"/>
          <p:cNvPicPr>
            <a:picLocks noChangeAspect="1"/>
          </p:cNvPicPr>
          <p:nvPr/>
        </p:nvPicPr>
        <p:blipFill>
          <a:blip r:embed="rId1"/>
          <a:stretch>
            <a:fillRect/>
          </a:stretch>
        </p:blipFill>
        <p:spPr>
          <a:xfrm>
            <a:off x="5658485" y="1490345"/>
            <a:ext cx="5391150" cy="4642485"/>
          </a:xfrm>
          <a:prstGeom prst="rect">
            <a:avLst/>
          </a:prstGeom>
        </p:spPr>
      </p:pic>
      <p:pic>
        <p:nvPicPr>
          <p:cNvPr id="6" name="图片 5"/>
          <p:cNvPicPr>
            <a:picLocks noChangeAspect="1"/>
          </p:cNvPicPr>
          <p:nvPr/>
        </p:nvPicPr>
        <p:blipFill>
          <a:blip r:embed="rId2"/>
          <a:stretch>
            <a:fillRect/>
          </a:stretch>
        </p:blipFill>
        <p:spPr>
          <a:xfrm>
            <a:off x="608330" y="4242435"/>
            <a:ext cx="4709160" cy="1445895"/>
          </a:xfrm>
          <a:prstGeom prst="rect">
            <a:avLst/>
          </a:prstGeom>
        </p:spPr>
      </p:pic>
      <p:cxnSp>
        <p:nvCxnSpPr>
          <p:cNvPr id="9" name="直接箭头连接符 8"/>
          <p:cNvCxnSpPr/>
          <p:nvPr/>
        </p:nvCxnSpPr>
        <p:spPr>
          <a:xfrm flipH="1" flipV="1">
            <a:off x="2424430" y="5151755"/>
            <a:ext cx="3404235" cy="69850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a:xfrm flipH="1">
            <a:off x="2121535" y="3706495"/>
            <a:ext cx="1374140" cy="140335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flipH="1">
            <a:off x="6492240" y="2712085"/>
            <a:ext cx="53340" cy="310324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6" name="图片 5"/>
          <p:cNvPicPr>
            <a:picLocks noChangeAspect="1"/>
          </p:cNvPicPr>
          <p:nvPr/>
        </p:nvPicPr>
        <p:blipFill>
          <a:blip r:embed="rId1"/>
          <a:stretch>
            <a:fillRect/>
          </a:stretch>
        </p:blipFill>
        <p:spPr>
          <a:xfrm>
            <a:off x="5798820" y="1022350"/>
            <a:ext cx="5778500" cy="3536315"/>
          </a:xfrm>
          <a:prstGeom prst="rect">
            <a:avLst/>
          </a:prstGeom>
        </p:spPr>
      </p:pic>
      <p:sp>
        <p:nvSpPr>
          <p:cNvPr id="4" name="文本框 3"/>
          <p:cNvSpPr txBox="1"/>
          <p:nvPr/>
        </p:nvSpPr>
        <p:spPr>
          <a:xfrm>
            <a:off x="783590" y="1490345"/>
            <a:ext cx="4345940" cy="6185535"/>
          </a:xfrm>
          <a:prstGeom prst="rect">
            <a:avLst/>
          </a:prstGeom>
          <a:noFill/>
        </p:spPr>
        <p:txBody>
          <a:bodyPr wrap="square" rtlCol="0">
            <a:spAutoFit/>
          </a:bodyPr>
          <a:p>
            <a:r>
              <a:rPr lang="en-US" altLang="zh-CN"/>
              <a:t>VHT-SIG-A:</a:t>
            </a:r>
            <a:endParaRPr lang="en-US" altLang="zh-CN"/>
          </a:p>
          <a:p>
            <a:pPr marL="285750" indent="-285750">
              <a:buFont typeface="Arial" panose="020B0604020202020204" pitchFamily="34" charset="0"/>
              <a:buChar char="•"/>
            </a:pPr>
            <a:r>
              <a:rPr lang="en-US" altLang="zh-CN"/>
              <a:t>2symbols, VHT-SIG-A1 and VHT-SIG-A2, </a:t>
            </a:r>
            <a:endParaRPr lang="en-US" altLang="zh-CN"/>
          </a:p>
          <a:p>
            <a:pPr marL="285750" indent="-285750">
              <a:buFont typeface="Arial" panose="020B0604020202020204" pitchFamily="34" charset="0"/>
              <a:buChar char="•"/>
            </a:pPr>
            <a:r>
              <a:rPr lang="zh-CN" altLang="en-US"/>
              <a:t>每个</a:t>
            </a:r>
            <a:r>
              <a:rPr lang="en-US" altLang="zh-CN"/>
              <a:t>symbols 24bits</a:t>
            </a:r>
            <a:r>
              <a:rPr lang="zh-CN" altLang="en-US"/>
              <a:t>信息</a:t>
            </a:r>
            <a:endParaRPr lang="zh-CN" altLang="en-US"/>
          </a:p>
          <a:p>
            <a:pPr marL="285750" indent="-285750">
              <a:buFont typeface="Arial" panose="020B0604020202020204" pitchFamily="34" charset="0"/>
              <a:buChar char="•"/>
            </a:pPr>
            <a:r>
              <a:rPr lang="zh-CN" altLang="en-US"/>
              <a:t>有两种可能的格式</a:t>
            </a:r>
            <a:r>
              <a:rPr lang="en-US" altLang="zh-CN"/>
              <a:t>, </a:t>
            </a:r>
            <a:r>
              <a:rPr lang="zh-CN" altLang="en-US"/>
              <a:t>依据</a:t>
            </a:r>
            <a:r>
              <a:rPr lang="en-US" altLang="zh-CN"/>
              <a:t>Group ID</a:t>
            </a:r>
            <a:r>
              <a:rPr lang="zh-CN" altLang="en-US"/>
              <a:t>判断</a:t>
            </a:r>
            <a:endParaRPr lang="zh-CN" altLang="en-US"/>
          </a:p>
          <a:p>
            <a:pPr marL="742950" lvl="1" indent="-285750">
              <a:buFont typeface="Arial" panose="020B0604020202020204" pitchFamily="34" charset="0"/>
              <a:buChar char="•"/>
            </a:pPr>
            <a:r>
              <a:rPr lang="en-US" altLang="zh-CN"/>
              <a:t>Group ID=0, 63: SU PPDU</a:t>
            </a:r>
            <a:endParaRPr lang="en-US" altLang="zh-CN"/>
          </a:p>
          <a:p>
            <a:pPr marL="742950" lvl="1" indent="-285750">
              <a:buFont typeface="Arial" panose="020B0604020202020204" pitchFamily="34" charset="0"/>
              <a:buChar char="•"/>
            </a:pPr>
            <a:r>
              <a:rPr lang="en-US" altLang="zh-CN"/>
              <a:t>Group ID=1-62: MU PPDU</a:t>
            </a:r>
            <a:endParaRPr lang="en-US" altLang="zh-CN"/>
          </a:p>
          <a:p>
            <a:pPr marL="285750" lvl="0" indent="-285750">
              <a:buFont typeface="Arial" panose="020B0604020202020204" pitchFamily="34" charset="0"/>
              <a:buChar char="•"/>
            </a:pPr>
            <a:r>
              <a:rPr lang="en-US" altLang="zh-CN"/>
              <a:t>CRC: bits 0-23 of VHT-SIG-A1 and bits 0-9 of VHT-SIG-A2</a:t>
            </a:r>
            <a:endParaRPr lang="en-US" altLang="zh-CN"/>
          </a:p>
          <a:p>
            <a:pPr marL="285750" lvl="0" indent="-285750">
              <a:buFont typeface="Arial" panose="020B0604020202020204" pitchFamily="34" charset="0"/>
              <a:buChar char="•"/>
            </a:pPr>
            <a:r>
              <a:rPr lang="zh-CN" altLang="en-US">
                <a:sym typeface="+mn-ea"/>
              </a:rPr>
              <a:t>encoding</a:t>
            </a:r>
            <a:r>
              <a:rPr lang="en-US" altLang="zh-CN">
                <a:sym typeface="+mn-ea"/>
              </a:rPr>
              <a:t>: </a:t>
            </a:r>
            <a:endParaRPr lang="en-US" altLang="zh-CN">
              <a:sym typeface="+mn-ea"/>
            </a:endParaRPr>
          </a:p>
          <a:p>
            <a:pPr marL="742950" lvl="1" indent="-285750">
              <a:buFont typeface="Arial" panose="020B0604020202020204" pitchFamily="34" charset="0"/>
              <a:buChar char="•"/>
            </a:pPr>
            <a:r>
              <a:rPr lang="en-US" altLang="zh-CN">
                <a:sym typeface="+mn-ea"/>
              </a:rPr>
              <a:t>VHT-SIG-A1:</a:t>
            </a:r>
            <a:r>
              <a:rPr lang="zh-CN" altLang="en-US">
                <a:sym typeface="+mn-ea"/>
              </a:rPr>
              <a:t>OFDM </a:t>
            </a:r>
            <a:r>
              <a:rPr lang="en-US" altLang="zh-CN">
                <a:sym typeface="+mn-ea"/>
              </a:rPr>
              <a:t>+</a:t>
            </a:r>
            <a:r>
              <a:rPr lang="zh-CN" altLang="en-US">
                <a:sym typeface="+mn-ea"/>
              </a:rPr>
              <a:t> BPSK </a:t>
            </a:r>
            <a:r>
              <a:rPr lang="en-US" altLang="zh-CN">
                <a:sym typeface="+mn-ea"/>
              </a:rPr>
              <a:t>+</a:t>
            </a:r>
            <a:r>
              <a:rPr lang="zh-CN" altLang="en-US">
                <a:sym typeface="+mn-ea"/>
              </a:rPr>
              <a:t> </a:t>
            </a:r>
            <a:r>
              <a:rPr lang="en-US" altLang="zh-CN">
                <a:sym typeface="+mn-ea"/>
              </a:rPr>
              <a:t>BCC </a:t>
            </a:r>
            <a:r>
              <a:rPr lang="zh-CN" altLang="en-US">
                <a:sym typeface="+mn-ea"/>
              </a:rPr>
              <a:t>R1/2</a:t>
            </a:r>
            <a:endParaRPr lang="zh-CN" altLang="en-US">
              <a:sym typeface="+mn-ea"/>
            </a:endParaRPr>
          </a:p>
          <a:p>
            <a:pPr marL="742950" lvl="1" indent="-285750">
              <a:buFont typeface="Arial" panose="020B0604020202020204" pitchFamily="34" charset="0"/>
              <a:buChar char="•"/>
            </a:pPr>
            <a:r>
              <a:rPr lang="en-US" altLang="zh-CN">
                <a:sym typeface="+mn-ea"/>
              </a:rPr>
              <a:t>VHT-SIG-A2:</a:t>
            </a:r>
            <a:r>
              <a:rPr lang="zh-CN" altLang="en-US">
                <a:sym typeface="+mn-ea"/>
              </a:rPr>
              <a:t>OFDM </a:t>
            </a:r>
            <a:r>
              <a:rPr lang="en-US" altLang="zh-CN">
                <a:sym typeface="+mn-ea"/>
              </a:rPr>
              <a:t>+</a:t>
            </a:r>
            <a:r>
              <a:rPr lang="zh-CN" altLang="en-US">
                <a:sym typeface="+mn-ea"/>
              </a:rPr>
              <a:t> </a:t>
            </a:r>
            <a:r>
              <a:rPr lang="en-US" altLang="zh-CN">
                <a:sym typeface="+mn-ea"/>
              </a:rPr>
              <a:t>Q</a:t>
            </a:r>
            <a:r>
              <a:rPr lang="zh-CN" altLang="en-US">
                <a:sym typeface="+mn-ea"/>
              </a:rPr>
              <a:t>BPSK </a:t>
            </a:r>
            <a:r>
              <a:rPr lang="en-US" altLang="zh-CN">
                <a:sym typeface="+mn-ea"/>
              </a:rPr>
              <a:t>+</a:t>
            </a:r>
            <a:r>
              <a:rPr lang="zh-CN" altLang="en-US">
                <a:sym typeface="+mn-ea"/>
              </a:rPr>
              <a:t> </a:t>
            </a:r>
            <a:r>
              <a:rPr lang="en-US" altLang="zh-CN">
                <a:sym typeface="+mn-ea"/>
              </a:rPr>
              <a:t>BCC </a:t>
            </a:r>
            <a:r>
              <a:rPr lang="zh-CN" altLang="en-US">
                <a:sym typeface="+mn-ea"/>
              </a:rPr>
              <a:t>R1/2</a:t>
            </a:r>
            <a:endParaRPr lang="zh-CN" altLang="en-US">
              <a:sym typeface="+mn-ea"/>
            </a:endParaRPr>
          </a:p>
          <a:p>
            <a:pPr lvl="1" indent="0">
              <a:buFont typeface="Arial" panose="020B0604020202020204" pitchFamily="34" charset="0"/>
              <a:buNone/>
            </a:pPr>
            <a:endParaRPr lang="en-US" altLang="zh-CN">
              <a:sym typeface="+mn-ea"/>
            </a:endParaRPr>
          </a:p>
          <a:p>
            <a:pPr lvl="0" indent="0">
              <a:buFont typeface="Arial" panose="020B0604020202020204" pitchFamily="34" charset="0"/>
              <a:buNone/>
            </a:pPr>
            <a:r>
              <a:rPr lang="en-US" altLang="zh-CN">
                <a:sym typeface="+mn-ea"/>
              </a:rPr>
              <a:t>NOTE: </a:t>
            </a:r>
            <a:r>
              <a:rPr lang="en-US" altLang="zh-CN">
                <a:solidFill>
                  <a:srgbClr val="FF0000"/>
                </a:solidFill>
                <a:sym typeface="+mn-ea"/>
              </a:rPr>
              <a:t>Q</a:t>
            </a:r>
            <a:r>
              <a:rPr lang="zh-CN" altLang="en-US">
                <a:solidFill>
                  <a:srgbClr val="FF0000"/>
                </a:solidFill>
                <a:sym typeface="+mn-ea"/>
              </a:rPr>
              <a:t>BPSK</a:t>
            </a:r>
            <a:r>
              <a:rPr lang="en-US" altLang="zh-CN">
                <a:solidFill>
                  <a:srgbClr val="FF0000"/>
                </a:solidFill>
                <a:sym typeface="+mn-ea"/>
              </a:rPr>
              <a:t>:</a:t>
            </a:r>
            <a:r>
              <a:rPr lang="zh-CN" altLang="en-US">
                <a:solidFill>
                  <a:srgbClr val="FF0000"/>
                </a:solidFill>
                <a:sym typeface="+mn-ea"/>
              </a:rPr>
              <a:t>一种二进制相移键控调制，其中二进制数据被映射到虚(Q)轴上</a:t>
            </a:r>
            <a:endParaRPr lang="zh-CN" altLang="en-US">
              <a:sym typeface="+mn-ea"/>
            </a:endParaRPr>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endParaRPr lang="en-US" altLang="zh-CN"/>
          </a:p>
        </p:txBody>
      </p:sp>
      <p:pic>
        <p:nvPicPr>
          <p:cNvPr id="5" name="图片 4"/>
          <p:cNvPicPr>
            <a:picLocks noChangeAspect="1"/>
          </p:cNvPicPr>
          <p:nvPr/>
        </p:nvPicPr>
        <p:blipFill>
          <a:blip r:embed="rId2"/>
          <a:stretch>
            <a:fillRect/>
          </a:stretch>
        </p:blipFill>
        <p:spPr>
          <a:xfrm>
            <a:off x="6291580" y="4986655"/>
            <a:ext cx="4996815" cy="1548765"/>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6309360" y="1258570"/>
            <a:ext cx="5267960" cy="2973705"/>
          </a:xfrm>
          <a:prstGeom prst="rect">
            <a:avLst/>
          </a:prstGeom>
        </p:spPr>
      </p:pic>
      <p:sp>
        <p:nvSpPr>
          <p:cNvPr id="7" name="文本框 6"/>
          <p:cNvSpPr txBox="1"/>
          <p:nvPr/>
        </p:nvSpPr>
        <p:spPr>
          <a:xfrm>
            <a:off x="488950" y="1476375"/>
            <a:ext cx="5821045" cy="2306955"/>
          </a:xfrm>
          <a:prstGeom prst="rect">
            <a:avLst/>
          </a:prstGeom>
          <a:noFill/>
        </p:spPr>
        <p:txBody>
          <a:bodyPr wrap="square" rtlCol="0">
            <a:spAutoFit/>
          </a:bodyPr>
          <a:p>
            <a:r>
              <a:rPr lang="en-US" altLang="zh-CN"/>
              <a:t>VHT-SIG-B:</a:t>
            </a:r>
            <a:endParaRPr lang="en-US" altLang="zh-CN"/>
          </a:p>
          <a:p>
            <a:pPr marL="285750" indent="-285750" algn="l">
              <a:buFont typeface="Arial" panose="020B0604020202020204" pitchFamily="34" charset="0"/>
              <a:buChar char="•"/>
            </a:pPr>
            <a:r>
              <a:rPr lang="en-US" altLang="zh-CN"/>
              <a:t>1 symbol only;</a:t>
            </a:r>
            <a:endParaRPr lang="en-US" altLang="zh-CN"/>
          </a:p>
          <a:p>
            <a:pPr marL="285750" indent="-285750">
              <a:buFont typeface="Arial" panose="020B0604020202020204" pitchFamily="34" charset="0"/>
              <a:buChar char="•"/>
            </a:pPr>
            <a:r>
              <a:rPr lang="zh-CN" altLang="en-US"/>
              <a:t>对于</a:t>
            </a:r>
            <a:r>
              <a:rPr lang="en-US" altLang="zh-CN"/>
              <a:t>MU PPDU, </a:t>
            </a:r>
            <a:r>
              <a:rPr lang="zh-CN" altLang="en-US"/>
              <a:t>每个</a:t>
            </a:r>
            <a:r>
              <a:rPr lang="en-US" altLang="zh-CN"/>
              <a:t>STA</a:t>
            </a:r>
            <a:r>
              <a:rPr lang="zh-CN" altLang="en-US"/>
              <a:t>都有各自的</a:t>
            </a:r>
            <a:r>
              <a:rPr lang="en-US" altLang="zh-CN"/>
              <a:t>VHT-SIG-B</a:t>
            </a:r>
            <a:r>
              <a:rPr lang="zh-CN" altLang="en-US"/>
              <a:t>字段</a:t>
            </a:r>
            <a:endParaRPr lang="zh-CN" altLang="en-US"/>
          </a:p>
          <a:p>
            <a:pPr marL="285750" indent="-285750">
              <a:buFont typeface="Arial" panose="020B0604020202020204" pitchFamily="34" charset="0"/>
              <a:buChar char="•"/>
            </a:pPr>
            <a:r>
              <a:rPr lang="en-US" altLang="zh-CN"/>
              <a:t>VHT-SIG-B</a:t>
            </a:r>
            <a:r>
              <a:rPr lang="zh-CN" altLang="en-US"/>
              <a:t>字段内没有对自身的</a:t>
            </a:r>
            <a:r>
              <a:rPr lang="en-US" altLang="zh-CN"/>
              <a:t>CRC</a:t>
            </a:r>
            <a:r>
              <a:rPr lang="zh-CN" altLang="en-US"/>
              <a:t>校验</a:t>
            </a:r>
            <a:r>
              <a:rPr lang="en-US" altLang="zh-CN"/>
              <a:t>bit, VHT-SIG-B</a:t>
            </a:r>
            <a:r>
              <a:rPr lang="zh-CN" altLang="en-US"/>
              <a:t>字段的</a:t>
            </a:r>
            <a:r>
              <a:rPr lang="en-US" altLang="zh-CN"/>
              <a:t>CRC</a:t>
            </a:r>
            <a:r>
              <a:rPr lang="zh-CN" altLang="en-US"/>
              <a:t>校验</a:t>
            </a:r>
            <a:r>
              <a:rPr lang="en-US" altLang="zh-CN"/>
              <a:t>bit</a:t>
            </a:r>
            <a:r>
              <a:rPr lang="zh-CN" altLang="en-US"/>
              <a:t>在</a:t>
            </a:r>
            <a:r>
              <a:rPr lang="en-US" altLang="zh-CN"/>
              <a:t>data</a:t>
            </a:r>
            <a:r>
              <a:rPr lang="zh-CN" altLang="en-US"/>
              <a:t>域</a:t>
            </a:r>
            <a:r>
              <a:rPr lang="en-US" altLang="zh-CN"/>
              <a:t>;</a:t>
            </a:r>
            <a:endParaRPr lang="en-US" altLang="zh-CN"/>
          </a:p>
          <a:p>
            <a:pPr marL="285750" indent="-285750">
              <a:buFont typeface="Arial" panose="020B0604020202020204" pitchFamily="34" charset="0"/>
              <a:buChar char="•"/>
            </a:pPr>
            <a:r>
              <a:rPr lang="en-US" altLang="zh-CN"/>
              <a:t>VHT-SIG-B Length: </a:t>
            </a:r>
            <a:r>
              <a:rPr lang="zh-CN" altLang="en-US"/>
              <a:t>粗略的表示后续</a:t>
            </a:r>
            <a:r>
              <a:rPr lang="en-US" altLang="zh-CN"/>
              <a:t>PSDU</a:t>
            </a:r>
            <a:r>
              <a:rPr lang="zh-CN" altLang="en-US"/>
              <a:t>的长度</a:t>
            </a:r>
            <a:r>
              <a:rPr lang="en-US" altLang="zh-CN"/>
              <a:t>;</a:t>
            </a:r>
            <a:endParaRPr lang="en-US" altLang="zh-CN"/>
          </a:p>
          <a:p>
            <a:pPr marL="0" lvl="1"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endParaRPr lang="en-US" altLang="zh-CN"/>
          </a:p>
        </p:txBody>
      </p:sp>
      <p:pic>
        <p:nvPicPr>
          <p:cNvPr id="6" name="图片 5"/>
          <p:cNvPicPr>
            <a:picLocks noChangeAspect="1"/>
          </p:cNvPicPr>
          <p:nvPr>
            <p:custDataLst>
              <p:tags r:id="rId3"/>
            </p:custDataLst>
          </p:nvPr>
        </p:nvPicPr>
        <p:blipFill>
          <a:blip r:embed="rId4"/>
          <a:stretch>
            <a:fillRect/>
          </a:stretch>
        </p:blipFill>
        <p:spPr>
          <a:xfrm>
            <a:off x="6142990" y="4556760"/>
            <a:ext cx="5434330" cy="1136015"/>
          </a:xfrm>
          <a:prstGeom prst="rect">
            <a:avLst/>
          </a:prstGeom>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4" name="图片 3"/>
          <p:cNvPicPr>
            <a:picLocks noChangeAspect="1"/>
          </p:cNvPicPr>
          <p:nvPr/>
        </p:nvPicPr>
        <p:blipFill>
          <a:blip r:embed="rId1"/>
          <a:stretch>
            <a:fillRect/>
          </a:stretch>
        </p:blipFill>
        <p:spPr>
          <a:xfrm>
            <a:off x="6309360" y="1258570"/>
            <a:ext cx="5267960" cy="2973705"/>
          </a:xfrm>
          <a:prstGeom prst="rect">
            <a:avLst/>
          </a:prstGeom>
        </p:spPr>
      </p:pic>
      <p:pic>
        <p:nvPicPr>
          <p:cNvPr id="5" name="图片 4"/>
          <p:cNvPicPr>
            <a:picLocks noChangeAspect="1"/>
          </p:cNvPicPr>
          <p:nvPr/>
        </p:nvPicPr>
        <p:blipFill>
          <a:blip r:embed="rId2"/>
          <a:stretch>
            <a:fillRect/>
          </a:stretch>
        </p:blipFill>
        <p:spPr>
          <a:xfrm>
            <a:off x="6375400" y="4678680"/>
            <a:ext cx="5135245" cy="1403350"/>
          </a:xfrm>
          <a:prstGeom prst="rect">
            <a:avLst/>
          </a:prstGeom>
        </p:spPr>
      </p:pic>
      <p:sp>
        <p:nvSpPr>
          <p:cNvPr id="7" name="文本框 6"/>
          <p:cNvSpPr txBox="1"/>
          <p:nvPr/>
        </p:nvSpPr>
        <p:spPr>
          <a:xfrm>
            <a:off x="488950" y="1476375"/>
            <a:ext cx="5821045" cy="4246245"/>
          </a:xfrm>
          <a:prstGeom prst="rect">
            <a:avLst/>
          </a:prstGeom>
          <a:noFill/>
        </p:spPr>
        <p:txBody>
          <a:bodyPr wrap="square" rtlCol="0">
            <a:spAutoFit/>
          </a:bodyPr>
          <a:p>
            <a:r>
              <a:rPr lang="en-US" altLang="zh-CN"/>
              <a:t>VHT-SIG-B:</a:t>
            </a:r>
            <a:endParaRPr lang="en-US" altLang="zh-CN"/>
          </a:p>
          <a:p>
            <a:pPr marL="285750" indent="-285750">
              <a:buFont typeface="Arial" panose="020B0604020202020204" pitchFamily="34" charset="0"/>
              <a:buChar char="•"/>
            </a:pPr>
            <a:r>
              <a:rPr lang="en-US" altLang="zh-CN"/>
              <a:t>VHT-SIG-B field</a:t>
            </a:r>
            <a:r>
              <a:rPr lang="zh-CN" altLang="en-US"/>
              <a:t>没有自身的</a:t>
            </a:r>
            <a:r>
              <a:rPr lang="en-US" altLang="zh-CN"/>
              <a:t>CRC</a:t>
            </a:r>
            <a:r>
              <a:rPr lang="zh-CN" altLang="en-US"/>
              <a:t>校验字段，</a:t>
            </a:r>
            <a:r>
              <a:rPr lang="en-US" altLang="zh-CN"/>
              <a:t> VHT-SIG-B</a:t>
            </a:r>
            <a:r>
              <a:rPr lang="zh-CN" altLang="en-US"/>
              <a:t>的</a:t>
            </a:r>
            <a:r>
              <a:rPr lang="en-US" altLang="zh-CN"/>
              <a:t>CRC</a:t>
            </a:r>
            <a:r>
              <a:rPr lang="zh-CN" altLang="en-US"/>
              <a:t>校验字段在后续的</a:t>
            </a:r>
            <a:r>
              <a:rPr lang="en-US" altLang="zh-CN"/>
              <a:t>Data field</a:t>
            </a:r>
            <a:r>
              <a:rPr lang="zh-CN" altLang="en-US"/>
              <a:t>中的</a:t>
            </a:r>
            <a:r>
              <a:rPr lang="en-US" altLang="zh-CN"/>
              <a:t>SERVICE</a:t>
            </a:r>
            <a:r>
              <a:rPr lang="zh-CN" altLang="en-US"/>
              <a:t>字段内</a:t>
            </a:r>
            <a:r>
              <a:rPr lang="en-US" altLang="zh-CN"/>
              <a:t>(</a:t>
            </a:r>
            <a:r>
              <a:rPr lang="zh-CN" altLang="en-US">
                <a:sym typeface="+mn-ea"/>
              </a:rPr>
              <a:t>除</a:t>
            </a:r>
            <a:r>
              <a:rPr lang="en-US" altLang="zh-CN">
                <a:sym typeface="+mn-ea"/>
              </a:rPr>
              <a:t>NDP</a:t>
            </a:r>
            <a:r>
              <a:rPr lang="zh-CN" altLang="en-US">
                <a:sym typeface="+mn-ea"/>
              </a:rPr>
              <a:t>外</a:t>
            </a:r>
            <a:r>
              <a:rPr lang="en-US" altLang="zh-CN"/>
              <a:t>);</a:t>
            </a:r>
            <a:endParaRPr lang="en-US" altLang="zh-CN"/>
          </a:p>
          <a:p>
            <a:pPr marL="285750" indent="-285750">
              <a:buFont typeface="Arial" panose="020B0604020202020204" pitchFamily="34" charset="0"/>
              <a:buChar char="•"/>
            </a:pPr>
            <a:r>
              <a:rPr lang="zh-CN" altLang="en-US"/>
              <a:t>对于</a:t>
            </a:r>
            <a:r>
              <a:rPr lang="en-US" altLang="zh-CN"/>
              <a:t>NDP, </a:t>
            </a:r>
            <a:r>
              <a:rPr lang="zh-CN" altLang="en-US"/>
              <a:t>协议有特殊要求</a:t>
            </a:r>
            <a:r>
              <a:rPr lang="en-US" altLang="zh-CN"/>
              <a:t>, </a:t>
            </a:r>
            <a:r>
              <a:rPr lang="zh-CN" altLang="en-US"/>
              <a:t>见</a:t>
            </a:r>
            <a:r>
              <a:rPr lang="en-US" altLang="zh-CN"/>
              <a:t>Table 21-15;</a:t>
            </a:r>
            <a:endParaRPr lang="en-US" altLang="zh-CN"/>
          </a:p>
          <a:p>
            <a:pPr marL="742950" lvl="1" indent="-285750">
              <a:buFont typeface="Arial" panose="020B0604020202020204" pitchFamily="34" charset="0"/>
              <a:buChar char="•"/>
            </a:pPr>
            <a:r>
              <a:rPr lang="zh-CN" altLang="en-US">
                <a:sym typeface="+mn-ea"/>
              </a:rPr>
              <a:t>通过</a:t>
            </a:r>
            <a:r>
              <a:rPr lang="en-US" altLang="zh-CN">
                <a:sym typeface="+mn-ea"/>
              </a:rPr>
              <a:t>L-SIG</a:t>
            </a:r>
            <a:r>
              <a:rPr lang="zh-CN" altLang="en-US">
                <a:sym typeface="+mn-ea"/>
              </a:rPr>
              <a:t>中的</a:t>
            </a:r>
            <a:r>
              <a:rPr lang="en-US" altLang="zh-CN">
                <a:sym typeface="+mn-ea"/>
              </a:rPr>
              <a:t>LENGTH</a:t>
            </a:r>
            <a:r>
              <a:rPr lang="zh-CN" altLang="en-US">
                <a:sym typeface="+mn-ea"/>
              </a:rPr>
              <a:t>域推算出</a:t>
            </a:r>
            <a:r>
              <a:rPr lang="en-US" altLang="zh-CN">
                <a:sym typeface="+mn-ea"/>
              </a:rPr>
              <a:t>Data</a:t>
            </a:r>
            <a:r>
              <a:rPr lang="zh-CN" altLang="en-US">
                <a:sym typeface="+mn-ea"/>
              </a:rPr>
              <a:t>域长度为</a:t>
            </a:r>
            <a:r>
              <a:rPr lang="en-US" altLang="zh-CN">
                <a:sym typeface="+mn-ea"/>
              </a:rPr>
              <a:t>0, </a:t>
            </a:r>
            <a:r>
              <a:rPr lang="zh-CN" altLang="en-US">
                <a:sym typeface="+mn-ea"/>
              </a:rPr>
              <a:t>但是</a:t>
            </a:r>
            <a:r>
              <a:rPr lang="en-US" altLang="zh-CN">
                <a:sym typeface="+mn-ea"/>
              </a:rPr>
              <a:t>L-SIG</a:t>
            </a:r>
            <a:r>
              <a:rPr lang="zh-CN" altLang="en-US">
                <a:sym typeface="+mn-ea"/>
              </a:rPr>
              <a:t>中只有</a:t>
            </a:r>
            <a:r>
              <a:rPr lang="en-US" altLang="zh-CN">
                <a:sym typeface="+mn-ea"/>
              </a:rPr>
              <a:t>1bit</a:t>
            </a:r>
            <a:r>
              <a:rPr lang="zh-CN" altLang="en-US">
                <a:sym typeface="+mn-ea"/>
              </a:rPr>
              <a:t>的奇偶校验位用于校验</a:t>
            </a:r>
            <a:r>
              <a:rPr lang="en-US" altLang="zh-CN">
                <a:sym typeface="+mn-ea"/>
              </a:rPr>
              <a:t>L-SIG field</a:t>
            </a:r>
            <a:r>
              <a:rPr lang="zh-CN" altLang="en-US">
                <a:sym typeface="+mn-ea"/>
              </a:rPr>
              <a:t>的对错</a:t>
            </a:r>
            <a:r>
              <a:rPr lang="en-US" altLang="zh-CN">
                <a:sym typeface="+mn-ea"/>
              </a:rPr>
              <a:t>, </a:t>
            </a:r>
            <a:r>
              <a:rPr lang="zh-CN" altLang="en-US">
                <a:sym typeface="+mn-ea"/>
              </a:rPr>
              <a:t>误码率高</a:t>
            </a:r>
            <a:r>
              <a:rPr lang="en-US" altLang="zh-CN">
                <a:sym typeface="+mn-ea"/>
              </a:rPr>
              <a:t>;</a:t>
            </a:r>
            <a:endParaRPr lang="en-US" altLang="zh-CN"/>
          </a:p>
          <a:p>
            <a:pPr marL="742950" lvl="1" indent="-285750">
              <a:buFont typeface="Arial" panose="020B0604020202020204" pitchFamily="34" charset="0"/>
              <a:buChar char="•"/>
            </a:pPr>
            <a:r>
              <a:rPr lang="en-US" altLang="zh-CN"/>
              <a:t>NDP</a:t>
            </a:r>
            <a:r>
              <a:rPr lang="zh-CN" altLang="en-US"/>
              <a:t>帧</a:t>
            </a:r>
            <a:r>
              <a:rPr lang="en-US" altLang="zh-CN"/>
              <a:t>, </a:t>
            </a:r>
            <a:r>
              <a:rPr lang="zh-CN" altLang="en-US"/>
              <a:t>没有</a:t>
            </a:r>
            <a:r>
              <a:rPr lang="en-US" altLang="zh-CN"/>
              <a:t>CRC</a:t>
            </a:r>
            <a:r>
              <a:rPr lang="zh-CN" altLang="en-US"/>
              <a:t>校验给</a:t>
            </a:r>
            <a:r>
              <a:rPr lang="en-US" altLang="zh-CN"/>
              <a:t>NDP</a:t>
            </a:r>
            <a:r>
              <a:rPr lang="zh-CN" altLang="en-US"/>
              <a:t>的</a:t>
            </a:r>
            <a:r>
              <a:rPr lang="en-US" altLang="zh-CN"/>
              <a:t>VHT-SIG-B</a:t>
            </a:r>
            <a:r>
              <a:rPr lang="zh-CN" altLang="en-US"/>
              <a:t>用</a:t>
            </a:r>
            <a:r>
              <a:rPr lang="en-US" altLang="zh-CN"/>
              <a:t>,</a:t>
            </a:r>
            <a:r>
              <a:rPr lang="zh-CN" altLang="en-US"/>
              <a:t>如果使用全</a:t>
            </a:r>
            <a:r>
              <a:rPr lang="en-US" altLang="zh-CN"/>
              <a:t>0bit, </a:t>
            </a:r>
            <a:r>
              <a:rPr lang="zh-CN" altLang="en-US"/>
              <a:t>误码后无法校验</a:t>
            </a:r>
            <a:r>
              <a:rPr lang="en-US" altLang="zh-CN"/>
              <a:t>.</a:t>
            </a:r>
            <a:endParaRPr lang="en-US" altLang="zh-CN"/>
          </a:p>
          <a:p>
            <a:pPr marL="742950" lvl="1" indent="-285750">
              <a:buFont typeface="Arial" panose="020B0604020202020204" pitchFamily="34" charset="0"/>
              <a:buChar char="•"/>
            </a:pPr>
            <a:r>
              <a:rPr lang="zh-CN" altLang="en-US"/>
              <a:t>对于</a:t>
            </a:r>
            <a:r>
              <a:rPr lang="en-US" altLang="zh-CN"/>
              <a:t>NDP</a:t>
            </a:r>
            <a:r>
              <a:rPr lang="zh-CN" altLang="en-US"/>
              <a:t>帧的检测需要同时基于</a:t>
            </a:r>
            <a:r>
              <a:rPr lang="en-US" altLang="zh-CN"/>
              <a:t>L-SIG</a:t>
            </a:r>
            <a:r>
              <a:rPr lang="zh-CN" altLang="en-US"/>
              <a:t>中的</a:t>
            </a:r>
            <a:r>
              <a:rPr lang="en-US" altLang="zh-CN"/>
              <a:t>LENGTH, VHT-SIG-A</a:t>
            </a:r>
            <a:r>
              <a:rPr lang="zh-CN" altLang="en-US"/>
              <a:t>中的</a:t>
            </a:r>
            <a:r>
              <a:rPr lang="en-US" altLang="zh-CN"/>
              <a:t>group</a:t>
            </a:r>
            <a:r>
              <a:rPr lang="zh-CN" altLang="en-US"/>
              <a:t>和</a:t>
            </a:r>
            <a:r>
              <a:rPr lang="en-US" altLang="zh-CN"/>
              <a:t>partial AID</a:t>
            </a:r>
            <a:r>
              <a:rPr lang="zh-CN" altLang="en-US"/>
              <a:t>再加上</a:t>
            </a:r>
            <a:r>
              <a:rPr lang="en-US" altLang="zh-CN"/>
              <a:t>VHT-SIG-B</a:t>
            </a:r>
            <a:r>
              <a:rPr lang="zh-CN" altLang="en-US"/>
              <a:t>的</a:t>
            </a:r>
            <a:r>
              <a:rPr lang="en-US" altLang="zh-CN"/>
              <a:t>bit</a:t>
            </a:r>
            <a:r>
              <a:rPr lang="zh-CN" altLang="en-US"/>
              <a:t>序列</a:t>
            </a:r>
            <a:r>
              <a:rPr lang="en-US" altLang="zh-CN"/>
              <a:t>;</a:t>
            </a:r>
            <a:endParaRPr lang="en-US" altLang="zh-CN"/>
          </a:p>
          <a:p>
            <a:pPr marL="0" lvl="1"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endParaRPr lang="en-US" altLang="zh-CN"/>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7" name="文本框 6"/>
          <p:cNvSpPr txBox="1"/>
          <p:nvPr/>
        </p:nvSpPr>
        <p:spPr>
          <a:xfrm>
            <a:off x="488950" y="1476375"/>
            <a:ext cx="11014710" cy="1753235"/>
          </a:xfrm>
          <a:prstGeom prst="rect">
            <a:avLst/>
          </a:prstGeom>
          <a:noFill/>
        </p:spPr>
        <p:txBody>
          <a:bodyPr wrap="square" rtlCol="0">
            <a:spAutoFit/>
          </a:bodyPr>
          <a:p>
            <a:pPr algn="l"/>
            <a:r>
              <a:rPr lang="en-US" altLang="zh-CN"/>
              <a:t>VHT-SIG-B:</a:t>
            </a:r>
            <a:endParaRPr lang="en-US" altLang="zh-CN"/>
          </a:p>
          <a:p>
            <a:pPr marL="285750" lvl="1" indent="-285750" algn="l">
              <a:buFont typeface="Arial" panose="020B0604020202020204" pitchFamily="34" charset="0"/>
              <a:buChar char="•"/>
            </a:pPr>
            <a:r>
              <a:rPr lang="en-US" altLang="zh-CN">
                <a:sym typeface="+mn-ea"/>
              </a:rPr>
              <a:t>encoding: </a:t>
            </a:r>
            <a:r>
              <a:rPr lang="zh-CN" altLang="en-US">
                <a:sym typeface="+mn-ea"/>
              </a:rPr>
              <a:t>OFDM </a:t>
            </a:r>
            <a:r>
              <a:rPr lang="en-US" altLang="zh-CN">
                <a:sym typeface="+mn-ea"/>
              </a:rPr>
              <a:t>+</a:t>
            </a:r>
            <a:r>
              <a:rPr lang="zh-CN" altLang="en-US">
                <a:sym typeface="+mn-ea"/>
              </a:rPr>
              <a:t> BPSK </a:t>
            </a:r>
            <a:r>
              <a:rPr lang="en-US" altLang="zh-CN">
                <a:sym typeface="+mn-ea"/>
              </a:rPr>
              <a:t>+</a:t>
            </a:r>
            <a:r>
              <a:rPr lang="zh-CN" altLang="en-US">
                <a:sym typeface="+mn-ea"/>
              </a:rPr>
              <a:t> </a:t>
            </a:r>
            <a:r>
              <a:rPr lang="en-US" altLang="zh-CN">
                <a:sym typeface="+mn-ea"/>
              </a:rPr>
              <a:t>BCC </a:t>
            </a:r>
            <a:r>
              <a:rPr lang="zh-CN" altLang="en-US">
                <a:sym typeface="+mn-ea"/>
              </a:rPr>
              <a:t>R1/2</a:t>
            </a:r>
            <a:endParaRPr lang="zh-CN" altLang="en-US">
              <a:sym typeface="+mn-ea"/>
            </a:endParaRPr>
          </a:p>
          <a:p>
            <a:pPr marL="285750" indent="-285750" algn="l">
              <a:buFont typeface="Arial" panose="020B0604020202020204" pitchFamily="34" charset="0"/>
              <a:buChar char="•"/>
            </a:pPr>
            <a:r>
              <a:rPr lang="zh-CN" altLang="en-US">
                <a:sym typeface="+mn-ea"/>
              </a:rPr>
              <a:t>在整个带宽内发送</a:t>
            </a:r>
            <a:r>
              <a:rPr lang="en-US" altLang="zh-CN">
                <a:sym typeface="+mn-ea"/>
              </a:rPr>
              <a:t>, </a:t>
            </a:r>
            <a:r>
              <a:rPr lang="zh-CN" altLang="en-US">
                <a:sym typeface="+mn-ea"/>
              </a:rPr>
              <a:t>不同的带宽</a:t>
            </a:r>
            <a:r>
              <a:rPr lang="en-US" altLang="zh-CN">
                <a:sym typeface="+mn-ea"/>
              </a:rPr>
              <a:t>, </a:t>
            </a:r>
            <a:r>
              <a:rPr lang="zh-CN" altLang="en-US">
                <a:sym typeface="+mn-ea"/>
              </a:rPr>
              <a:t>如</a:t>
            </a:r>
            <a:r>
              <a:rPr lang="en-US" altLang="zh-CN">
                <a:sym typeface="+mn-ea"/>
              </a:rPr>
              <a:t>20M, 40M, 80M, 160M, </a:t>
            </a:r>
            <a:r>
              <a:rPr lang="zh-CN" altLang="en-US">
                <a:sym typeface="+mn-ea"/>
              </a:rPr>
              <a:t>整个</a:t>
            </a:r>
            <a:r>
              <a:rPr lang="en-US" altLang="zh-CN">
                <a:sym typeface="+mn-ea"/>
              </a:rPr>
              <a:t>symbol</a:t>
            </a:r>
            <a:r>
              <a:rPr lang="zh-CN" altLang="en-US">
                <a:sym typeface="+mn-ea"/>
              </a:rPr>
              <a:t>上承载的</a:t>
            </a:r>
            <a:r>
              <a:rPr lang="en-US" altLang="zh-CN">
                <a:sym typeface="+mn-ea"/>
              </a:rPr>
              <a:t>bit</a:t>
            </a:r>
            <a:r>
              <a:rPr lang="zh-CN" altLang="en-US">
                <a:sym typeface="+mn-ea"/>
              </a:rPr>
              <a:t>数并非是倍数的增长</a:t>
            </a:r>
            <a:r>
              <a:rPr lang="en-US" altLang="zh-CN">
                <a:sym typeface="+mn-ea"/>
              </a:rPr>
              <a:t>, </a:t>
            </a:r>
            <a:r>
              <a:rPr lang="zh-CN" altLang="en-US">
                <a:sym typeface="+mn-ea"/>
              </a:rPr>
              <a:t>所有</a:t>
            </a:r>
            <a:r>
              <a:rPr lang="en-US" altLang="zh-CN">
                <a:sym typeface="+mn-ea"/>
              </a:rPr>
              <a:t>VHT-SIG-B</a:t>
            </a:r>
            <a:r>
              <a:rPr lang="zh-CN" altLang="en-US">
                <a:sym typeface="+mn-ea"/>
              </a:rPr>
              <a:t>的</a:t>
            </a:r>
            <a:r>
              <a:rPr lang="en-US" altLang="zh-CN">
                <a:sym typeface="+mn-ea"/>
              </a:rPr>
              <a:t>bit</a:t>
            </a:r>
            <a:r>
              <a:rPr lang="zh-CN" altLang="en-US">
                <a:sym typeface="+mn-ea"/>
              </a:rPr>
              <a:t>数不同的带宽略所不同</a:t>
            </a:r>
            <a:r>
              <a:rPr lang="en-US" altLang="zh-CN">
                <a:sym typeface="+mn-ea"/>
              </a:rPr>
              <a:t>;</a:t>
            </a:r>
            <a:endParaRPr lang="en-US" altLang="zh-CN">
              <a:sym typeface="+mn-ea"/>
            </a:endParaRPr>
          </a:p>
          <a:p>
            <a:pPr marL="285750" lvl="1" indent="-285750" algn="l">
              <a:buFont typeface="Arial" panose="020B0604020202020204" pitchFamily="34" charset="0"/>
              <a:buChar char="•"/>
            </a:pPr>
            <a:r>
              <a:rPr lang="zh-CN" altLang="en-US">
                <a:sym typeface="+mn-ea"/>
              </a:rPr>
              <a:t>除</a:t>
            </a:r>
            <a:r>
              <a:rPr lang="en-US" altLang="zh-CN">
                <a:sym typeface="+mn-ea"/>
              </a:rPr>
              <a:t>20M</a:t>
            </a:r>
            <a:r>
              <a:rPr lang="zh-CN" altLang="en-US">
                <a:sym typeface="+mn-ea"/>
              </a:rPr>
              <a:t>带宽以外</a:t>
            </a:r>
            <a:r>
              <a:rPr lang="en-US" altLang="zh-CN">
                <a:sym typeface="+mn-ea"/>
              </a:rPr>
              <a:t>, </a:t>
            </a:r>
            <a:r>
              <a:rPr lang="zh-CN" altLang="en-US">
                <a:sym typeface="+mn-ea"/>
              </a:rPr>
              <a:t>其余的带宽下</a:t>
            </a:r>
            <a:r>
              <a:rPr lang="en-US" altLang="zh-CN">
                <a:sym typeface="+mn-ea"/>
              </a:rPr>
              <a:t>, VHT-SIG-B</a:t>
            </a:r>
            <a:r>
              <a:rPr lang="zh-CN" altLang="en-US">
                <a:sym typeface="+mn-ea"/>
              </a:rPr>
              <a:t>均需要按一定的规则</a:t>
            </a:r>
            <a:r>
              <a:rPr lang="en-US" altLang="zh-CN">
                <a:sym typeface="+mn-ea"/>
              </a:rPr>
              <a:t>repeat</a:t>
            </a:r>
            <a:r>
              <a:rPr lang="zh-CN" altLang="en-US">
                <a:sym typeface="+mn-ea"/>
              </a:rPr>
              <a:t>后组成长的</a:t>
            </a:r>
            <a:r>
              <a:rPr lang="en-US" altLang="zh-CN">
                <a:sym typeface="+mn-ea"/>
              </a:rPr>
              <a:t>bit</a:t>
            </a:r>
            <a:r>
              <a:rPr lang="zh-CN" altLang="en-US">
                <a:sym typeface="+mn-ea"/>
              </a:rPr>
              <a:t>流在对应的全频带上发送</a:t>
            </a:r>
            <a:r>
              <a:rPr lang="en-US" altLang="zh-CN">
                <a:sym typeface="+mn-ea"/>
              </a:rPr>
              <a:t>, </a:t>
            </a:r>
            <a:r>
              <a:rPr lang="zh-CN" altLang="en-US">
                <a:sym typeface="+mn-ea"/>
              </a:rPr>
              <a:t>规则如下图</a:t>
            </a:r>
            <a:r>
              <a:rPr lang="en-US" altLang="zh-CN">
                <a:sym typeface="+mn-ea"/>
              </a:rPr>
              <a:t>;</a:t>
            </a:r>
            <a:endParaRPr lang="en-US" altLang="zh-CN"/>
          </a:p>
        </p:txBody>
      </p:sp>
      <p:pic>
        <p:nvPicPr>
          <p:cNvPr id="6" name="图片 5"/>
          <p:cNvPicPr>
            <a:picLocks noChangeAspect="1"/>
          </p:cNvPicPr>
          <p:nvPr/>
        </p:nvPicPr>
        <p:blipFill>
          <a:blip r:embed="rId1"/>
          <a:stretch>
            <a:fillRect/>
          </a:stretch>
        </p:blipFill>
        <p:spPr>
          <a:xfrm>
            <a:off x="2998470" y="3073400"/>
            <a:ext cx="7261860" cy="344932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PART1: </a:t>
            </a:r>
            <a:r>
              <a:rPr lang="zh-CN" altLang="en-US">
                <a:sym typeface="+mn-ea"/>
              </a:rPr>
              <a:t>下行帧发送前的</a:t>
            </a:r>
            <a:r>
              <a:rPr lang="zh-CN" altLang="en-US">
                <a:sym typeface="+mn-ea"/>
              </a:rPr>
              <a:t>关键信令流程</a:t>
            </a:r>
            <a:endParaRPr lang="zh-CN" altLang="en-US"/>
          </a:p>
        </p:txBody>
      </p:sp>
      <p:sp>
        <p:nvSpPr>
          <p:cNvPr id="3" name="内容占位符 2"/>
          <p:cNvSpPr>
            <a:spLocks noGrp="1"/>
          </p:cNvSpPr>
          <p:nvPr>
            <p:ph idx="1"/>
          </p:nvPr>
        </p:nvSpPr>
        <p:spPr>
          <a:xfrm>
            <a:off x="608330" y="1490345"/>
            <a:ext cx="10968990" cy="2164715"/>
          </a:xfrm>
        </p:spPr>
        <p:txBody>
          <a:bodyPr/>
          <a:p>
            <a:r>
              <a:rPr lang="en-US" altLang="zh-CN">
                <a:sym typeface="+mn-ea"/>
              </a:rPr>
              <a:t>VHT MIMO</a:t>
            </a:r>
            <a:r>
              <a:rPr lang="zh-CN" altLang="en-US">
                <a:sym typeface="+mn-ea"/>
              </a:rPr>
              <a:t>能力配置</a:t>
            </a:r>
            <a:endParaRPr lang="zh-CN" altLang="en-US"/>
          </a:p>
          <a:p>
            <a:r>
              <a:rPr>
                <a:sym typeface="+mn-ea"/>
              </a:rPr>
              <a:t>VHT sounding protocol</a:t>
            </a:r>
            <a:r>
              <a:rPr lang="zh-CN" altLang="en-US">
                <a:solidFill>
                  <a:schemeClr val="tx1"/>
                </a:solidFill>
                <a:sym typeface="+mn-ea"/>
              </a:rPr>
              <a:t>s</a:t>
            </a:r>
            <a:endParaRPr lang="zh-CN" altLang="en-US">
              <a:solidFill>
                <a:schemeClr val="tx1"/>
              </a:solidFill>
              <a:sym typeface="+mn-ea"/>
            </a:endParaRPr>
          </a:p>
          <a:p>
            <a:r>
              <a:rPr>
                <a:sym typeface="+mn-ea"/>
              </a:rPr>
              <a:t>Group ID management operation</a:t>
            </a:r>
            <a:endParaRPr>
              <a:sym typeface="+mn-ea"/>
            </a:endParaRPr>
          </a:p>
          <a:p>
            <a:r>
              <a:rPr lang="en-US">
                <a:sym typeface="+mn-ea"/>
              </a:rPr>
              <a:t>Partial AID</a:t>
            </a:r>
            <a:endParaRPr lang="zh-CN" altLang="en-US"/>
          </a:p>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PPDU format</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108" name="图片 107"/>
          <p:cNvPicPr/>
          <p:nvPr/>
        </p:nvPicPr>
        <p:blipFill>
          <a:blip r:embed="rId1"/>
          <a:stretch>
            <a:fillRect/>
          </a:stretch>
        </p:blipFill>
        <p:spPr>
          <a:xfrm>
            <a:off x="6657340" y="1378585"/>
            <a:ext cx="4645660" cy="1709420"/>
          </a:xfrm>
          <a:prstGeom prst="rect">
            <a:avLst/>
          </a:prstGeom>
          <a:noFill/>
          <a:ln w="9525">
            <a:noFill/>
          </a:ln>
        </p:spPr>
      </p:pic>
      <p:sp>
        <p:nvSpPr>
          <p:cNvPr id="5" name="文本框 4"/>
          <p:cNvSpPr txBox="1"/>
          <p:nvPr/>
        </p:nvSpPr>
        <p:spPr>
          <a:xfrm>
            <a:off x="844550" y="1604010"/>
            <a:ext cx="5339080" cy="3969385"/>
          </a:xfrm>
          <a:prstGeom prst="rect">
            <a:avLst/>
          </a:prstGeom>
          <a:noFill/>
        </p:spPr>
        <p:txBody>
          <a:bodyPr wrap="square" rtlCol="0">
            <a:spAutoFit/>
          </a:bodyPr>
          <a:p>
            <a:pPr algn="l"/>
            <a:r>
              <a:rPr lang="en-US" altLang="zh-CN"/>
              <a:t>VHT Data field:</a:t>
            </a:r>
            <a:endParaRPr lang="en-US" altLang="zh-CN"/>
          </a:p>
          <a:p>
            <a:pPr marL="285750" indent="-285750" algn="l">
              <a:buFont typeface="Arial" panose="020B0604020202020204" pitchFamily="34" charset="0"/>
              <a:buChar char="•"/>
            </a:pPr>
            <a:r>
              <a:rPr lang="en-US" altLang="zh-CN"/>
              <a:t>Service</a:t>
            </a:r>
            <a:r>
              <a:rPr lang="zh-CN" altLang="en-US"/>
              <a:t>字段含有三部分信息</a:t>
            </a:r>
            <a:r>
              <a:rPr lang="en-US" altLang="zh-CN"/>
              <a:t>, 7bit</a:t>
            </a:r>
            <a:r>
              <a:rPr lang="zh-CN" altLang="en-US"/>
              <a:t>扰码信息，</a:t>
            </a:r>
            <a:r>
              <a:rPr lang="en-US" altLang="zh-CN"/>
              <a:t>1bit reserved</a:t>
            </a:r>
            <a:r>
              <a:rPr lang="zh-CN" altLang="en-US"/>
              <a:t>位和</a:t>
            </a:r>
            <a:r>
              <a:rPr lang="en-US" altLang="zh-CN"/>
              <a:t>VHT-SIG-B</a:t>
            </a:r>
            <a:r>
              <a:rPr lang="zh-CN" altLang="en-US"/>
              <a:t>的</a:t>
            </a:r>
            <a:r>
              <a:rPr lang="en-US" altLang="zh-CN"/>
              <a:t>8bit CRC</a:t>
            </a:r>
            <a:r>
              <a:rPr lang="zh-CN" altLang="en-US"/>
              <a:t>信息</a:t>
            </a:r>
            <a:endParaRPr lang="zh-CN" altLang="en-US"/>
          </a:p>
          <a:p>
            <a:pPr marL="285750" indent="-285750" algn="l">
              <a:buFont typeface="Arial" panose="020B0604020202020204" pitchFamily="34" charset="0"/>
              <a:buChar char="•"/>
            </a:pPr>
            <a:r>
              <a:rPr lang="en-US" altLang="zh-CN"/>
              <a:t>PSDU</a:t>
            </a:r>
            <a:r>
              <a:rPr lang="zh-CN" altLang="en-US"/>
              <a:t>字段长度单位为</a:t>
            </a:r>
            <a:r>
              <a:rPr lang="en-US" altLang="zh-CN"/>
              <a:t>bytes</a:t>
            </a:r>
            <a:endParaRPr lang="en-US" altLang="zh-CN"/>
          </a:p>
          <a:p>
            <a:pPr marL="285750" indent="-285750" algn="l">
              <a:buFont typeface="Arial" panose="020B0604020202020204" pitchFamily="34" charset="0"/>
              <a:buChar char="•"/>
            </a:pPr>
            <a:r>
              <a:rPr lang="en-US" altLang="zh-CN"/>
              <a:t>pad</a:t>
            </a:r>
            <a:r>
              <a:rPr lang="zh-CN" altLang="en-US"/>
              <a:t>字段为</a:t>
            </a:r>
            <a:r>
              <a:rPr lang="en-US" altLang="zh-CN"/>
              <a:t>0-7</a:t>
            </a:r>
            <a:r>
              <a:rPr lang="zh-CN" altLang="en-US"/>
              <a:t>个</a:t>
            </a:r>
            <a:r>
              <a:rPr lang="en-US" altLang="zh-CN"/>
              <a:t>bit;</a:t>
            </a:r>
            <a:endParaRPr lang="en-US" altLang="zh-CN"/>
          </a:p>
          <a:p>
            <a:pPr marL="285750" indent="-285750" algn="l">
              <a:buFont typeface="Arial" panose="020B0604020202020204" pitchFamily="34" charset="0"/>
              <a:buChar char="•"/>
            </a:pPr>
            <a:r>
              <a:rPr lang="en-US" altLang="zh-CN"/>
              <a:t>BCC: </a:t>
            </a:r>
            <a:r>
              <a:rPr lang="en-US" altLang="zh-CN">
                <a:sym typeface="+mn-ea"/>
              </a:rPr>
              <a:t>Service + PSDU + PHY_Pad + Tail</a:t>
            </a:r>
            <a:endParaRPr lang="en-US" altLang="zh-CN"/>
          </a:p>
          <a:p>
            <a:pPr marL="285750" indent="-285750" algn="l">
              <a:buFont typeface="Arial" panose="020B0604020202020204" pitchFamily="34" charset="0"/>
              <a:buChar char="•"/>
            </a:pPr>
            <a:r>
              <a:rPr lang="en-US" altLang="zh-CN"/>
              <a:t>LDCP: Service + PSDU + PHY_Pad</a:t>
            </a:r>
            <a:endParaRPr lang="en-US" altLang="zh-CN"/>
          </a:p>
          <a:p>
            <a:pPr marL="285750" indent="-285750" algn="l">
              <a:buFont typeface="Arial" panose="020B0604020202020204" pitchFamily="34" charset="0"/>
              <a:buChar char="•"/>
            </a:pPr>
            <a:r>
              <a:rPr lang="en-US" altLang="zh-CN"/>
              <a:t>Service field</a:t>
            </a:r>
            <a:r>
              <a:rPr lang="zh-CN" altLang="en-US"/>
              <a:t>中含有</a:t>
            </a:r>
            <a:r>
              <a:rPr lang="en-US" altLang="zh-CN"/>
              <a:t>VHT-SIG-B</a:t>
            </a:r>
            <a:r>
              <a:rPr lang="zh-CN" altLang="en-US"/>
              <a:t>除</a:t>
            </a:r>
            <a:r>
              <a:rPr lang="en-US" altLang="zh-CN"/>
              <a:t>T</a:t>
            </a:r>
            <a:r>
              <a:rPr lang="en-US" altLang="zh-CN"/>
              <a:t>ail</a:t>
            </a:r>
            <a:r>
              <a:rPr lang="zh-CN" altLang="en-US"/>
              <a:t>外的部分的</a:t>
            </a:r>
            <a:r>
              <a:rPr lang="en-US" altLang="zh-CN"/>
              <a:t>8bit CRC</a:t>
            </a:r>
            <a:r>
              <a:rPr lang="zh-CN" altLang="en-US"/>
              <a:t>校验位；</a:t>
            </a:r>
            <a:endParaRPr lang="zh-CN" altLang="en-US"/>
          </a:p>
          <a:p>
            <a:pPr marL="285750" indent="-285750" algn="l">
              <a:buFont typeface="Arial" panose="020B0604020202020204" pitchFamily="34" charset="0"/>
              <a:buChar char="•"/>
            </a:pPr>
            <a:r>
              <a:rPr lang="en-US" altLang="zh-CN"/>
              <a:t>7bit</a:t>
            </a:r>
            <a:r>
              <a:rPr lang="zh-CN" altLang="en-US"/>
              <a:t>的</a:t>
            </a:r>
            <a:r>
              <a:rPr lang="en-US" altLang="zh-CN"/>
              <a:t>Scrambler Initialization</a:t>
            </a:r>
            <a:r>
              <a:rPr lang="zh-CN" altLang="en-US"/>
              <a:t>不进行CRC计算与校验，但是如果</a:t>
            </a:r>
            <a:r>
              <a:rPr lang="en-US" altLang="zh-CN">
                <a:sym typeface="+mn-ea"/>
              </a:rPr>
              <a:t>Scrambler Initialization</a:t>
            </a:r>
            <a:r>
              <a:rPr lang="zh-CN" altLang="en-US"/>
              <a:t>字段在传输过程中出现错误，也会导致后面的CRC字段在解扰时出错，所以即使不对scramble seed字段进行CRC校验也是有方法保证其可以被检错的。</a:t>
            </a:r>
            <a:endParaRPr lang="zh-CN" altLang="en-US"/>
          </a:p>
        </p:txBody>
      </p:sp>
      <p:pic>
        <p:nvPicPr>
          <p:cNvPr id="6" name="图片 5"/>
          <p:cNvPicPr>
            <a:picLocks noChangeAspect="1"/>
          </p:cNvPicPr>
          <p:nvPr/>
        </p:nvPicPr>
        <p:blipFill>
          <a:blip r:embed="rId2"/>
          <a:stretch>
            <a:fillRect/>
          </a:stretch>
        </p:blipFill>
        <p:spPr>
          <a:xfrm>
            <a:off x="6657975" y="4288790"/>
            <a:ext cx="5073650" cy="1517015"/>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PHY transmit procedure</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5" name="文本框 4"/>
          <p:cNvSpPr txBox="1"/>
          <p:nvPr/>
        </p:nvSpPr>
        <p:spPr>
          <a:xfrm>
            <a:off x="850900" y="1604010"/>
            <a:ext cx="4088765" cy="4799965"/>
          </a:xfrm>
          <a:prstGeom prst="rect">
            <a:avLst/>
          </a:prstGeom>
          <a:noFill/>
        </p:spPr>
        <p:txBody>
          <a:bodyPr wrap="square" rtlCol="0">
            <a:spAutoFit/>
          </a:bodyPr>
          <a:p>
            <a:pPr algn="l"/>
            <a:r>
              <a:rPr lang="en-US" altLang="zh-CN"/>
              <a:t>PHY transmit procedure:</a:t>
            </a:r>
            <a:endParaRPr lang="en-US" altLang="zh-CN"/>
          </a:p>
          <a:p>
            <a:pPr algn="l"/>
            <a:r>
              <a:rPr lang="en-US" altLang="zh-CN">
                <a:sym typeface="+mn-ea"/>
              </a:rPr>
              <a:t>PHY transmit procedure:</a:t>
            </a:r>
            <a:endParaRPr lang="en-US" altLang="zh-CN"/>
          </a:p>
          <a:p>
            <a:pPr marL="285750" indent="-285750" algn="l">
              <a:buFont typeface="Arial" panose="020B0604020202020204" pitchFamily="34" charset="0"/>
              <a:buChar char="•"/>
            </a:pPr>
            <a:r>
              <a:rPr lang="zh-CN" altLang="en-US">
                <a:sym typeface="+mn-ea"/>
              </a:rPr>
              <a:t>在</a:t>
            </a:r>
            <a:r>
              <a:rPr lang="en-US" altLang="zh-CN">
                <a:sym typeface="+mn-ea"/>
              </a:rPr>
              <a:t>MAC</a:t>
            </a:r>
            <a:r>
              <a:rPr lang="zh-CN" altLang="en-US">
                <a:sym typeface="+mn-ea"/>
              </a:rPr>
              <a:t>发送</a:t>
            </a:r>
            <a:r>
              <a:rPr lang="en-US" altLang="zh-CN">
                <a:sym typeface="+mn-ea"/>
              </a:rPr>
              <a:t> PHY-TXSTART</a:t>
            </a:r>
            <a:r>
              <a:rPr lang="zh-CN" altLang="en-US">
                <a:sym typeface="+mn-ea"/>
              </a:rPr>
              <a:t>之前发送</a:t>
            </a:r>
            <a:r>
              <a:rPr lang="en-US" altLang="zh-CN">
                <a:sym typeface="+mn-ea"/>
              </a:rPr>
              <a:t>‘PLME-TXTIME.request’</a:t>
            </a:r>
            <a:r>
              <a:rPr lang="zh-CN" altLang="en-US">
                <a:sym typeface="+mn-ea"/>
              </a:rPr>
              <a:t>给物理层，</a:t>
            </a:r>
            <a:r>
              <a:rPr lang="en-US" altLang="zh-CN">
                <a:sym typeface="+mn-ea"/>
              </a:rPr>
              <a:t>TXTIME.reques</a:t>
            </a:r>
            <a:r>
              <a:rPr lang="zh-CN" altLang="en-US">
                <a:sym typeface="+mn-ea"/>
              </a:rPr>
              <a:t>带的</a:t>
            </a:r>
            <a:r>
              <a:rPr lang="en-US" altLang="zh-CN">
                <a:sym typeface="+mn-ea"/>
              </a:rPr>
              <a:t>TXVECTOR</a:t>
            </a:r>
            <a:r>
              <a:rPr lang="zh-CN" altLang="en-US">
                <a:sym typeface="+mn-ea"/>
              </a:rPr>
              <a:t>和后续的</a:t>
            </a:r>
            <a:r>
              <a:rPr lang="en-US" altLang="zh-CN">
                <a:sym typeface="+mn-ea"/>
              </a:rPr>
              <a:t>PHY-TXSTART</a:t>
            </a:r>
            <a:r>
              <a:rPr lang="zh-CN" altLang="en-US">
                <a:sym typeface="+mn-ea"/>
              </a:rPr>
              <a:t>带的</a:t>
            </a:r>
            <a:r>
              <a:rPr lang="en-US" altLang="zh-CN">
                <a:sym typeface="+mn-ea"/>
              </a:rPr>
              <a:t>TXVECTOR</a:t>
            </a:r>
            <a:r>
              <a:rPr lang="zh-CN" altLang="en-US">
                <a:sym typeface="+mn-ea"/>
              </a:rPr>
              <a:t>除了</a:t>
            </a:r>
            <a:r>
              <a:rPr lang="en-US" altLang="zh-CN">
                <a:sym typeface="+mn-ea"/>
              </a:rPr>
              <a:t>APEP_LENGTH</a:t>
            </a:r>
            <a:r>
              <a:rPr lang="zh-CN" altLang="en-US">
                <a:sym typeface="+mn-ea"/>
              </a:rPr>
              <a:t>以外基本一样</a:t>
            </a:r>
            <a:r>
              <a:rPr lang="en-US" altLang="zh-CN">
                <a:sym typeface="+mn-ea"/>
              </a:rPr>
              <a:t>.</a:t>
            </a:r>
            <a:endParaRPr lang="en-US" altLang="zh-CN"/>
          </a:p>
          <a:p>
            <a:pPr marL="285750" indent="-285750" algn="l">
              <a:buFont typeface="Arial" panose="020B0604020202020204" pitchFamily="34" charset="0"/>
              <a:buChar char="•"/>
            </a:pPr>
            <a:r>
              <a:rPr lang="zh-CN" altLang="en-US">
                <a:sym typeface="+mn-ea"/>
              </a:rPr>
              <a:t>物理层通过</a:t>
            </a:r>
            <a:r>
              <a:rPr lang="en-US" altLang="zh-CN">
                <a:sym typeface="+mn-ea"/>
              </a:rPr>
              <a:t>‘PLME-TXTIME.confirm’</a:t>
            </a:r>
            <a:r>
              <a:rPr lang="zh-CN">
                <a:sym typeface="+mn-ea"/>
              </a:rPr>
              <a:t>反馈</a:t>
            </a:r>
            <a:r>
              <a:rPr lang="en-US" altLang="zh-CN">
                <a:sym typeface="+mn-ea"/>
              </a:rPr>
              <a:t>TXTIME</a:t>
            </a:r>
            <a:r>
              <a:rPr lang="zh-CN" altLang="en-US">
                <a:sym typeface="+mn-ea"/>
              </a:rPr>
              <a:t>和每个</a:t>
            </a:r>
            <a:r>
              <a:rPr lang="en-US" altLang="zh-CN">
                <a:sym typeface="+mn-ea"/>
              </a:rPr>
              <a:t>STA</a:t>
            </a:r>
            <a:r>
              <a:rPr lang="zh-CN" altLang="en-US">
                <a:sym typeface="+mn-ea"/>
              </a:rPr>
              <a:t>的</a:t>
            </a:r>
            <a:r>
              <a:rPr lang="en-US" altLang="zh-CN">
                <a:sym typeface="+mn-ea"/>
              </a:rPr>
              <a:t>PSDU_LENGTH,</a:t>
            </a:r>
            <a:r>
              <a:rPr lang="zh-CN" altLang="en-US">
                <a:sym typeface="+mn-ea"/>
              </a:rPr>
              <a:t>表明物理层在同样的</a:t>
            </a:r>
            <a:r>
              <a:rPr lang="en-US" altLang="zh-CN">
                <a:sym typeface="+mn-ea"/>
              </a:rPr>
              <a:t>TXTIME</a:t>
            </a:r>
            <a:r>
              <a:rPr lang="zh-CN" altLang="en-US">
                <a:sym typeface="+mn-ea"/>
              </a:rPr>
              <a:t>下</a:t>
            </a:r>
            <a:r>
              <a:rPr lang="en-US" altLang="zh-CN">
                <a:sym typeface="+mn-ea"/>
              </a:rPr>
              <a:t>, </a:t>
            </a:r>
            <a:r>
              <a:rPr lang="zh-CN" altLang="en-US">
                <a:sym typeface="+mn-ea"/>
              </a:rPr>
              <a:t>可以为每个</a:t>
            </a:r>
            <a:r>
              <a:rPr lang="en-US" altLang="zh-CN">
                <a:sym typeface="+mn-ea"/>
              </a:rPr>
              <a:t>STA</a:t>
            </a:r>
            <a:r>
              <a:rPr lang="zh-CN" altLang="en-US">
                <a:sym typeface="+mn-ea"/>
              </a:rPr>
              <a:t>发送的最大数据量</a:t>
            </a:r>
            <a:r>
              <a:rPr lang="en-US" altLang="zh-CN">
                <a:sym typeface="+mn-ea"/>
              </a:rPr>
              <a:t>.</a:t>
            </a:r>
            <a:endParaRPr lang="en-US" altLang="zh-CN">
              <a:sym typeface="+mn-ea"/>
            </a:endParaRPr>
          </a:p>
          <a:p>
            <a:pPr marL="285750" indent="-285750" algn="l">
              <a:buFont typeface="Arial" panose="020B0604020202020204" pitchFamily="34" charset="0"/>
              <a:buChar char="•"/>
            </a:pPr>
            <a:r>
              <a:rPr lang="en-US" altLang="zh-CN">
                <a:sym typeface="+mn-ea"/>
              </a:rPr>
              <a:t>MAC</a:t>
            </a:r>
            <a:r>
              <a:rPr lang="zh-CN" altLang="en-US">
                <a:sym typeface="+mn-ea"/>
              </a:rPr>
              <a:t>层依据</a:t>
            </a:r>
            <a:r>
              <a:rPr lang="en-US" altLang="zh-CN">
                <a:sym typeface="+mn-ea"/>
              </a:rPr>
              <a:t>PSDU_LENGTH</a:t>
            </a:r>
            <a:r>
              <a:rPr lang="zh-CN" altLang="en-US">
                <a:sym typeface="+mn-ea"/>
              </a:rPr>
              <a:t>调整</a:t>
            </a:r>
            <a:r>
              <a:rPr lang="en-US" altLang="zh-CN">
                <a:sym typeface="+mn-ea"/>
              </a:rPr>
              <a:t>AMPDU</a:t>
            </a:r>
            <a:r>
              <a:rPr lang="zh-CN" altLang="en-US">
                <a:sym typeface="+mn-ea"/>
              </a:rPr>
              <a:t>的组包形式</a:t>
            </a:r>
            <a:r>
              <a:rPr lang="en-US" altLang="zh-CN">
                <a:sym typeface="+mn-ea"/>
              </a:rPr>
              <a:t>, </a:t>
            </a:r>
            <a:r>
              <a:rPr lang="zh-CN" altLang="en-US">
                <a:sym typeface="+mn-ea"/>
              </a:rPr>
              <a:t>调整</a:t>
            </a:r>
            <a:r>
              <a:rPr lang="en-US" altLang="zh-CN">
                <a:sym typeface="+mn-ea"/>
              </a:rPr>
              <a:t>PHY-TXSTART</a:t>
            </a:r>
            <a:r>
              <a:rPr lang="zh-CN" altLang="en-US">
                <a:sym typeface="+mn-ea"/>
              </a:rPr>
              <a:t>中的</a:t>
            </a:r>
            <a:r>
              <a:rPr lang="en-US" altLang="zh-CN">
                <a:sym typeface="+mn-ea"/>
              </a:rPr>
              <a:t>APEP_LENGHT.</a:t>
            </a:r>
            <a:endParaRPr lang="en-US" altLang="zh-CN"/>
          </a:p>
          <a:p>
            <a:pPr algn="l"/>
            <a:endParaRPr lang="en-US" altLang="zh-CN"/>
          </a:p>
        </p:txBody>
      </p:sp>
      <p:pic>
        <p:nvPicPr>
          <p:cNvPr id="4" name="图片 3"/>
          <p:cNvPicPr>
            <a:picLocks noChangeAspect="1"/>
          </p:cNvPicPr>
          <p:nvPr>
            <p:custDataLst>
              <p:tags r:id="rId1"/>
            </p:custDataLst>
          </p:nvPr>
        </p:nvPicPr>
        <p:blipFill>
          <a:blip r:embed="rId2"/>
          <a:stretch>
            <a:fillRect/>
          </a:stretch>
        </p:blipFill>
        <p:spPr>
          <a:xfrm>
            <a:off x="5118100" y="2324100"/>
            <a:ext cx="6268085" cy="424370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PHY transmit procedure</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5" name="文本框 4"/>
          <p:cNvSpPr txBox="1"/>
          <p:nvPr/>
        </p:nvSpPr>
        <p:spPr>
          <a:xfrm>
            <a:off x="850900" y="1604010"/>
            <a:ext cx="4088765" cy="1198880"/>
          </a:xfrm>
          <a:prstGeom prst="rect">
            <a:avLst/>
          </a:prstGeom>
          <a:noFill/>
        </p:spPr>
        <p:txBody>
          <a:bodyPr wrap="square" rtlCol="0">
            <a:spAutoFit/>
          </a:bodyPr>
          <a:p>
            <a:pPr algn="l"/>
            <a:r>
              <a:rPr lang="en-US" altLang="zh-CN"/>
              <a:t>PHY transmit procedure:</a:t>
            </a:r>
            <a:endParaRPr lang="en-US" altLang="zh-CN"/>
          </a:p>
          <a:p>
            <a:pPr algn="l"/>
            <a:endParaRPr lang="en-US" altLang="zh-CN"/>
          </a:p>
          <a:p>
            <a:pPr algn="l"/>
            <a:r>
              <a:rPr lang="en-US" altLang="zh-CN"/>
              <a:t>Q: MU PPDU</a:t>
            </a:r>
            <a:r>
              <a:rPr lang="zh-CN" altLang="en-US"/>
              <a:t>时</a:t>
            </a:r>
            <a:r>
              <a:rPr lang="en-US" altLang="zh-CN"/>
              <a:t> PHY-DATA.request</a:t>
            </a:r>
            <a:r>
              <a:rPr lang="zh-CN" altLang="en-US"/>
              <a:t>怎么发</a:t>
            </a:r>
            <a:r>
              <a:rPr lang="en-US" altLang="zh-CN"/>
              <a:t>, </a:t>
            </a:r>
            <a:r>
              <a:rPr lang="zh-CN" altLang="en-US"/>
              <a:t>每个</a:t>
            </a:r>
            <a:r>
              <a:rPr lang="en-US" altLang="zh-CN"/>
              <a:t>STA</a:t>
            </a:r>
            <a:r>
              <a:rPr lang="zh-CN" altLang="en-US"/>
              <a:t>的数据轮流发</a:t>
            </a:r>
            <a:r>
              <a:rPr lang="en-US" altLang="zh-CN"/>
              <a:t>?</a:t>
            </a:r>
            <a:endParaRPr lang="en-US" altLang="zh-CN"/>
          </a:p>
        </p:txBody>
      </p:sp>
      <p:pic>
        <p:nvPicPr>
          <p:cNvPr id="6" name="图片 5"/>
          <p:cNvPicPr>
            <a:picLocks noChangeAspect="1"/>
          </p:cNvPicPr>
          <p:nvPr/>
        </p:nvPicPr>
        <p:blipFill>
          <a:blip r:embed="rId1"/>
          <a:stretch>
            <a:fillRect/>
          </a:stretch>
        </p:blipFill>
        <p:spPr>
          <a:xfrm>
            <a:off x="7973060" y="608330"/>
            <a:ext cx="3910965" cy="582358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PHY receive procedure</a:t>
            </a: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5" name="文本框 4"/>
          <p:cNvSpPr txBox="1"/>
          <p:nvPr/>
        </p:nvSpPr>
        <p:spPr>
          <a:xfrm>
            <a:off x="850900" y="1604010"/>
            <a:ext cx="4088765" cy="3138170"/>
          </a:xfrm>
          <a:prstGeom prst="rect">
            <a:avLst/>
          </a:prstGeom>
          <a:noFill/>
        </p:spPr>
        <p:txBody>
          <a:bodyPr wrap="square" rtlCol="0">
            <a:spAutoFit/>
          </a:bodyPr>
          <a:p>
            <a:pPr algn="l"/>
            <a:r>
              <a:rPr lang="en-US" altLang="zh-CN">
                <a:sym typeface="+mn-ea"/>
              </a:rPr>
              <a:t>PHY receive procedure:</a:t>
            </a:r>
            <a:endParaRPr lang="en-US" altLang="zh-CN"/>
          </a:p>
          <a:p>
            <a:pPr marL="285750" indent="-285750" algn="l">
              <a:buFont typeface="Arial" panose="020B0604020202020204" pitchFamily="34" charset="0"/>
              <a:buChar char="•"/>
            </a:pPr>
            <a:r>
              <a:rPr lang="en-US" altLang="zh-CN"/>
              <a:t>The PHY shall not issue a PHY-RXSTART.indication primitive in response to a PPDU that does not overlap the primary 20 MHz channel.</a:t>
            </a:r>
            <a:endParaRPr lang="en-US" altLang="zh-CN"/>
          </a:p>
          <a:p>
            <a:pPr algn="l"/>
            <a:endParaRPr lang="en-US" altLang="zh-CN"/>
          </a:p>
          <a:p>
            <a:pPr algn="l"/>
            <a:endParaRPr lang="en-US" altLang="zh-CN"/>
          </a:p>
          <a:p>
            <a:pPr algn="l"/>
            <a:r>
              <a:rPr lang="en-US" altLang="zh-CN"/>
              <a:t>Q: VHT-SIG-A</a:t>
            </a:r>
            <a:r>
              <a:rPr lang="zh-CN" altLang="en-US"/>
              <a:t>为什么要发给</a:t>
            </a:r>
            <a:r>
              <a:rPr lang="en-US" altLang="zh-CN"/>
              <a:t>MAC? </a:t>
            </a:r>
            <a:r>
              <a:rPr lang="zh-CN" altLang="en-US"/>
              <a:t>发送</a:t>
            </a:r>
            <a:r>
              <a:rPr lang="en-US" altLang="zh-CN"/>
              <a:t>partial-AID?</a:t>
            </a:r>
            <a:endParaRPr lang="en-US" altLang="zh-CN"/>
          </a:p>
          <a:p>
            <a:pPr algn="l"/>
            <a:endParaRPr lang="en-US" altLang="zh-CN"/>
          </a:p>
        </p:txBody>
      </p:sp>
      <p:pic>
        <p:nvPicPr>
          <p:cNvPr id="6" name="图片 5"/>
          <p:cNvPicPr>
            <a:picLocks noChangeAspect="1"/>
          </p:cNvPicPr>
          <p:nvPr/>
        </p:nvPicPr>
        <p:blipFill>
          <a:blip r:embed="rId1"/>
          <a:stretch>
            <a:fillRect/>
          </a:stretch>
        </p:blipFill>
        <p:spPr>
          <a:xfrm>
            <a:off x="4939665" y="2022475"/>
            <a:ext cx="6417310" cy="43326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a:t>
            </a:r>
            <a:r>
              <a:rPr>
                <a:sym typeface="+mn-ea"/>
              </a:rPr>
              <a:t>PHY receive procedure</a:t>
            </a:r>
            <a:endParaRPr>
              <a:sym typeface="+mn-ea"/>
            </a:endParaRPr>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5" name="文本框 4"/>
          <p:cNvSpPr txBox="1"/>
          <p:nvPr/>
        </p:nvSpPr>
        <p:spPr>
          <a:xfrm>
            <a:off x="850900" y="1604010"/>
            <a:ext cx="4088765" cy="1198880"/>
          </a:xfrm>
          <a:prstGeom prst="rect">
            <a:avLst/>
          </a:prstGeom>
          <a:noFill/>
        </p:spPr>
        <p:txBody>
          <a:bodyPr wrap="square" rtlCol="0">
            <a:spAutoFit/>
          </a:bodyPr>
          <a:p>
            <a:pPr algn="l"/>
            <a:r>
              <a:rPr lang="en-US" altLang="zh-CN">
                <a:sym typeface="+mn-ea"/>
              </a:rPr>
              <a:t>PHY receive procedure:</a:t>
            </a:r>
            <a:endParaRPr lang="en-US" altLang="zh-CN"/>
          </a:p>
          <a:p>
            <a:pPr algn="l"/>
            <a:endParaRPr lang="en-US" altLang="zh-CN"/>
          </a:p>
          <a:p>
            <a:pPr algn="l"/>
            <a:r>
              <a:rPr lang="en-US" altLang="zh-CN"/>
              <a:t>Q: MU PPDU</a:t>
            </a:r>
            <a:r>
              <a:rPr lang="zh-CN" altLang="en-US"/>
              <a:t>时</a:t>
            </a:r>
            <a:r>
              <a:rPr lang="en-US" altLang="zh-CN"/>
              <a:t> PHY-DATA.indication</a:t>
            </a:r>
            <a:r>
              <a:rPr lang="zh-CN" altLang="en-US"/>
              <a:t>怎么发</a:t>
            </a:r>
            <a:r>
              <a:rPr lang="en-US" altLang="zh-CN"/>
              <a:t>, </a:t>
            </a:r>
            <a:r>
              <a:rPr lang="zh-CN" altLang="en-US"/>
              <a:t>每个</a:t>
            </a:r>
            <a:r>
              <a:rPr lang="en-US" altLang="zh-CN"/>
              <a:t>STA</a:t>
            </a:r>
            <a:r>
              <a:rPr lang="zh-CN" altLang="en-US"/>
              <a:t>的数据轮流发</a:t>
            </a:r>
            <a:r>
              <a:rPr lang="en-US" altLang="zh-CN"/>
              <a:t>?</a:t>
            </a:r>
            <a:endParaRPr lang="en-US" altLang="zh-CN"/>
          </a:p>
        </p:txBody>
      </p:sp>
      <p:pic>
        <p:nvPicPr>
          <p:cNvPr id="4" name="图片 3"/>
          <p:cNvPicPr>
            <a:picLocks noChangeAspect="1"/>
          </p:cNvPicPr>
          <p:nvPr/>
        </p:nvPicPr>
        <p:blipFill>
          <a:blip r:embed="rId1"/>
          <a:stretch>
            <a:fillRect/>
          </a:stretch>
        </p:blipFill>
        <p:spPr>
          <a:xfrm>
            <a:off x="7799705" y="223520"/>
            <a:ext cx="3962400" cy="626173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下行帧发送前的</a:t>
            </a:r>
            <a:r>
              <a:rPr lang="zh-CN" altLang="en-US">
                <a:sym typeface="+mn-ea"/>
              </a:rPr>
              <a:t>关键信令流程示意图</a:t>
            </a:r>
            <a:endParaRPr lang="zh-CN" altLang="en-US"/>
          </a:p>
        </p:txBody>
      </p:sp>
      <p:pic>
        <p:nvPicPr>
          <p:cNvPr id="6" name="图片 5"/>
          <p:cNvPicPr>
            <a:picLocks noChangeAspect="1"/>
          </p:cNvPicPr>
          <p:nvPr/>
        </p:nvPicPr>
        <p:blipFill>
          <a:blip r:embed="rId1"/>
          <a:stretch>
            <a:fillRect/>
          </a:stretch>
        </p:blipFill>
        <p:spPr>
          <a:xfrm>
            <a:off x="568325" y="1465580"/>
            <a:ext cx="4501515" cy="433705"/>
          </a:xfrm>
          <a:prstGeom prst="rect">
            <a:avLst/>
          </a:prstGeom>
        </p:spPr>
      </p:pic>
      <p:pic>
        <p:nvPicPr>
          <p:cNvPr id="11" name="图片 10"/>
          <p:cNvPicPr>
            <a:picLocks noChangeAspect="1"/>
          </p:cNvPicPr>
          <p:nvPr/>
        </p:nvPicPr>
        <p:blipFill>
          <a:blip r:embed="rId2"/>
          <a:stretch>
            <a:fillRect/>
          </a:stretch>
        </p:blipFill>
        <p:spPr>
          <a:xfrm>
            <a:off x="5404485" y="1313815"/>
            <a:ext cx="5220970" cy="52578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802.11 VHT MIMO</a:t>
            </a:r>
            <a:r>
              <a:rPr lang="zh-CN" altLang="en-US"/>
              <a:t>能力配置</a:t>
            </a:r>
            <a:r>
              <a:rPr lang="en-US" altLang="zh-CN"/>
              <a:t>----</a:t>
            </a:r>
            <a:r>
              <a:rPr lang="zh-CN" altLang="en-US"/>
              <a:t>管理</a:t>
            </a:r>
            <a:r>
              <a:rPr lang="zh-CN" altLang="en-US"/>
              <a:t>帧</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5" name="图片 4"/>
          <p:cNvPicPr>
            <a:picLocks noChangeAspect="1"/>
          </p:cNvPicPr>
          <p:nvPr>
            <p:custDataLst>
              <p:tags r:id="rId1"/>
            </p:custDataLst>
          </p:nvPr>
        </p:nvPicPr>
        <p:blipFill>
          <a:blip r:embed="rId2"/>
          <a:stretch>
            <a:fillRect/>
          </a:stretch>
        </p:blipFill>
        <p:spPr>
          <a:xfrm>
            <a:off x="4669155" y="1519555"/>
            <a:ext cx="6515735" cy="149796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4880610" y="3394710"/>
            <a:ext cx="6511290" cy="1521460"/>
          </a:xfrm>
          <a:prstGeom prst="rect">
            <a:avLst/>
          </a:prstGeom>
        </p:spPr>
      </p:pic>
      <p:pic>
        <p:nvPicPr>
          <p:cNvPr id="9" name="图片 8"/>
          <p:cNvPicPr>
            <a:picLocks noChangeAspect="1"/>
          </p:cNvPicPr>
          <p:nvPr/>
        </p:nvPicPr>
        <p:blipFill>
          <a:blip r:embed="rId5"/>
          <a:stretch>
            <a:fillRect/>
          </a:stretch>
        </p:blipFill>
        <p:spPr>
          <a:xfrm>
            <a:off x="5120640" y="5293360"/>
            <a:ext cx="6512560" cy="1495425"/>
          </a:xfrm>
          <a:prstGeom prst="rect">
            <a:avLst/>
          </a:prstGeom>
        </p:spPr>
      </p:pic>
      <p:sp>
        <p:nvSpPr>
          <p:cNvPr id="10" name="文本框 9"/>
          <p:cNvSpPr txBox="1"/>
          <p:nvPr/>
        </p:nvSpPr>
        <p:spPr>
          <a:xfrm>
            <a:off x="695960" y="1519555"/>
            <a:ext cx="3973195" cy="3138170"/>
          </a:xfrm>
          <a:prstGeom prst="rect">
            <a:avLst/>
          </a:prstGeom>
          <a:noFill/>
        </p:spPr>
        <p:txBody>
          <a:bodyPr wrap="square" rtlCol="0">
            <a:spAutoFit/>
          </a:bodyPr>
          <a:p>
            <a:pPr algn="l"/>
            <a:r>
              <a:rPr lang="en-US" altLang="zh-CN"/>
              <a:t>MIMO</a:t>
            </a:r>
            <a:r>
              <a:rPr lang="zh-CN" altLang="en-US"/>
              <a:t>能力配置通过如下</a:t>
            </a:r>
            <a:r>
              <a:rPr lang="en-US" altLang="zh-CN"/>
              <a:t>element</a:t>
            </a:r>
            <a:r>
              <a:rPr lang="zh-CN" altLang="en-US"/>
              <a:t>配置：</a:t>
            </a:r>
            <a:endParaRPr lang="zh-CN" altLang="en-US"/>
          </a:p>
          <a:p>
            <a:pPr marL="285750" lvl="0" indent="-285750" algn="l">
              <a:buFont typeface="Arial" panose="020B0604020202020204" pitchFamily="34" charset="0"/>
              <a:buChar char="•"/>
            </a:pPr>
            <a:r>
              <a:rPr lang="zh-CN" altLang="en-US">
                <a:solidFill>
                  <a:schemeClr val="tx1"/>
                </a:solidFill>
              </a:rPr>
              <a:t>VHT Capabilities</a:t>
            </a:r>
            <a:endParaRPr lang="zh-CN" altLang="en-US">
              <a:solidFill>
                <a:schemeClr val="tx1"/>
              </a:solidFill>
            </a:endParaRPr>
          </a:p>
          <a:p>
            <a:pPr marL="285750" lvl="0" indent="-285750" algn="l">
              <a:buFont typeface="Arial" panose="020B0604020202020204" pitchFamily="34" charset="0"/>
              <a:buChar char="•"/>
            </a:pPr>
            <a:endParaRPr lang="zh-CN" altLang="en-US">
              <a:solidFill>
                <a:schemeClr val="tx1"/>
              </a:solidFill>
            </a:endParaRPr>
          </a:p>
          <a:p>
            <a:pPr lvl="0" indent="0" algn="l">
              <a:buFont typeface="Arial" panose="020B0604020202020204" pitchFamily="34" charset="0"/>
              <a:buNone/>
            </a:pPr>
            <a:r>
              <a:rPr lang="zh-CN" altLang="en-US">
                <a:solidFill>
                  <a:schemeClr val="tx1"/>
                </a:solidFill>
              </a:rPr>
              <a:t>这些</a:t>
            </a:r>
            <a:r>
              <a:rPr lang="en-US" altLang="zh-CN">
                <a:solidFill>
                  <a:schemeClr val="tx1"/>
                </a:solidFill>
              </a:rPr>
              <a:t>element</a:t>
            </a:r>
            <a:r>
              <a:rPr lang="zh-CN" altLang="en-US">
                <a:solidFill>
                  <a:schemeClr val="tx1"/>
                </a:solidFill>
              </a:rPr>
              <a:t>可能包含在下列管理帧中：</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Beacon</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Association Request</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Association</a:t>
            </a:r>
            <a:r>
              <a:rPr lang="en-US" altLang="zh-CN">
                <a:solidFill>
                  <a:schemeClr val="tx1"/>
                </a:solidFill>
              </a:rPr>
              <a:t> </a:t>
            </a:r>
            <a:r>
              <a:rPr lang="zh-CN" altLang="en-US">
                <a:solidFill>
                  <a:schemeClr val="tx1"/>
                </a:solidFill>
              </a:rPr>
              <a:t>Response</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Reassociation Request</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Reassociation Response</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Probe Request</a:t>
            </a:r>
            <a:endParaRPr lang="zh-CN" altLang="en-US">
              <a:solidFill>
                <a:schemeClr val="tx1"/>
              </a:solidFill>
            </a:endParaRPr>
          </a:p>
          <a:p>
            <a:pPr marL="285750" lvl="0" indent="-285750" algn="l">
              <a:buFont typeface="Arial" panose="020B0604020202020204" pitchFamily="34" charset="0"/>
              <a:buChar char="•"/>
            </a:pPr>
            <a:r>
              <a:rPr lang="zh-CN" altLang="en-US">
                <a:solidFill>
                  <a:schemeClr val="tx1"/>
                </a:solidFill>
              </a:rPr>
              <a:t>Probe Response</a:t>
            </a:r>
            <a:endParaRPr lang="zh-CN" altLang="en-US">
              <a:solidFill>
                <a:schemeClr val="tx1"/>
              </a:solidFill>
            </a:endParaRPr>
          </a:p>
        </p:txBody>
      </p:sp>
      <p:cxnSp>
        <p:nvCxnSpPr>
          <p:cNvPr id="4" name="直接箭头连接符 3"/>
          <p:cNvCxnSpPr/>
          <p:nvPr/>
        </p:nvCxnSpPr>
        <p:spPr>
          <a:xfrm>
            <a:off x="5304155" y="2301240"/>
            <a:ext cx="53340" cy="1361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p:nvPr/>
        </p:nvCxnSpPr>
        <p:spPr>
          <a:xfrm>
            <a:off x="5992495" y="2301240"/>
            <a:ext cx="5193030" cy="13950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7" name="直接箭头连接符 6"/>
          <p:cNvCxnSpPr/>
          <p:nvPr/>
        </p:nvCxnSpPr>
        <p:spPr>
          <a:xfrm flipH="1">
            <a:off x="5169535" y="4245610"/>
            <a:ext cx="822960" cy="14357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a:xfrm flipH="1">
            <a:off x="6169025" y="4245610"/>
            <a:ext cx="406400" cy="143573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a:xfrm>
            <a:off x="7158355" y="4245610"/>
            <a:ext cx="1283970" cy="14020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6575425" y="4279265"/>
            <a:ext cx="713740" cy="14020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VHT MIMO</a:t>
            </a:r>
            <a:r>
              <a:rPr lang="zh-CN" altLang="en-US">
                <a:sym typeface="+mn-ea"/>
              </a:rPr>
              <a:t>能力配置</a:t>
            </a:r>
            <a:r>
              <a:rPr lang="en-US" altLang="zh-CN"/>
              <a:t>----V</a:t>
            </a:r>
            <a:r>
              <a:rPr lang="zh-CN" altLang="en-US">
                <a:solidFill>
                  <a:schemeClr val="tx1"/>
                </a:solidFill>
                <a:sym typeface="+mn-ea"/>
              </a:rPr>
              <a:t>HT Capabilities（</a:t>
            </a:r>
            <a:r>
              <a:rPr lang="en-US" altLang="zh-CN">
                <a:solidFill>
                  <a:schemeClr val="tx1"/>
                </a:solidFill>
                <a:sym typeface="+mn-ea"/>
              </a:rPr>
              <a:t>part1</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4458970" cy="2584450"/>
          </a:xfrm>
          <a:prstGeom prst="rect">
            <a:avLst/>
          </a:prstGeom>
          <a:noFill/>
        </p:spPr>
        <p:txBody>
          <a:bodyPr wrap="square" rtlCol="0">
            <a:spAutoFit/>
          </a:bodyPr>
          <a:p>
            <a:pPr marL="285750" lvl="0" indent="-285750" algn="l">
              <a:buFont typeface="Arial" panose="020B0604020202020204" pitchFamily="34" charset="0"/>
              <a:buChar char="•"/>
            </a:pPr>
            <a:r>
              <a:rPr lang="en-US" altLang="zh-CN">
                <a:solidFill>
                  <a:schemeClr val="tx1"/>
                </a:solidFill>
              </a:rPr>
              <a:t>Element ID=191</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Length=14 octets</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SU Beamformer Capable</a:t>
            </a:r>
            <a:r>
              <a:rPr lang="zh-CN" altLang="en-US">
                <a:solidFill>
                  <a:schemeClr val="tx1"/>
                </a:solidFill>
              </a:rPr>
              <a:t>：</a:t>
            </a:r>
            <a:endParaRPr lang="zh-CN" altLang="en-US">
              <a:solidFill>
                <a:schemeClr val="tx1"/>
              </a:solidFill>
            </a:endParaRPr>
          </a:p>
          <a:p>
            <a:pPr marL="285750" lvl="0" indent="-285750" algn="l">
              <a:buFont typeface="Arial" panose="020B0604020202020204" pitchFamily="34" charset="0"/>
              <a:buChar char="•"/>
            </a:pPr>
            <a:r>
              <a:rPr lang="en-US" altLang="zh-CN">
                <a:solidFill>
                  <a:schemeClr val="tx1"/>
                </a:solidFill>
              </a:rPr>
              <a:t>SU Beamformee Capable</a:t>
            </a:r>
            <a:r>
              <a:rPr lang="zh-CN" altLang="en-US">
                <a:solidFill>
                  <a:schemeClr val="tx1"/>
                </a:solidFill>
              </a:rPr>
              <a: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Beamformee STS Capability</a:t>
            </a:r>
            <a:r>
              <a:rPr lang="zh-CN" altLang="en-US">
                <a:solidFill>
                  <a:schemeClr val="tx1"/>
                </a:solidFill>
              </a:rPr>
              <a: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Number of Sounding Dimensions</a:t>
            </a:r>
            <a:r>
              <a:rPr lang="zh-CN" altLang="en-US">
                <a:solidFill>
                  <a:schemeClr val="tx1"/>
                </a:solidFill>
              </a:rPr>
              <a: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MU Beamformer Capable</a:t>
            </a:r>
            <a:r>
              <a:rPr lang="zh-CN" altLang="en-US">
                <a:solidFill>
                  <a:schemeClr val="tx1"/>
                </a:solidFill>
              </a:rPr>
              <a: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MU Beamformee Capable</a:t>
            </a:r>
            <a:r>
              <a:rPr lang="zh-CN" altLang="en-US">
                <a:solidFill>
                  <a:schemeClr val="tx1"/>
                </a:solidFill>
              </a:rPr>
              <a:t>：</a:t>
            </a:r>
            <a:endParaRPr lang="en-US" altLang="zh-CN">
              <a:solidFill>
                <a:schemeClr val="tx1"/>
              </a:solidFill>
            </a:endParaRPr>
          </a:p>
          <a:p>
            <a:pPr marL="285750" lvl="0" indent="-285750" algn="l">
              <a:buFont typeface="Arial" panose="020B0604020202020204" pitchFamily="34" charset="0"/>
              <a:buChar char="•"/>
            </a:pPr>
            <a:r>
              <a:rPr lang="en-US" altLang="zh-CN">
                <a:solidFill>
                  <a:schemeClr val="tx1"/>
                </a:solidFill>
              </a:rPr>
              <a:t>Extended NSS BW Support: </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5267960" y="1490345"/>
            <a:ext cx="6704965" cy="1524000"/>
          </a:xfrm>
          <a:prstGeom prst="rect">
            <a:avLst/>
          </a:prstGeom>
        </p:spPr>
      </p:pic>
      <p:pic>
        <p:nvPicPr>
          <p:cNvPr id="6" name="图片 5"/>
          <p:cNvPicPr>
            <a:picLocks noChangeAspect="1"/>
          </p:cNvPicPr>
          <p:nvPr/>
        </p:nvPicPr>
        <p:blipFill>
          <a:blip r:embed="rId2"/>
          <a:stretch>
            <a:fillRect/>
          </a:stretch>
        </p:blipFill>
        <p:spPr>
          <a:xfrm>
            <a:off x="5059680" y="3411220"/>
            <a:ext cx="6913245" cy="331597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VHT MIMO</a:t>
            </a:r>
            <a:r>
              <a:rPr lang="zh-CN" altLang="en-US">
                <a:sym typeface="+mn-ea"/>
              </a:rPr>
              <a:t>能力配置</a:t>
            </a:r>
            <a:r>
              <a:rPr lang="en-US" altLang="zh-CN"/>
              <a:t>----V</a:t>
            </a:r>
            <a:r>
              <a:rPr lang="zh-CN" altLang="en-US">
                <a:solidFill>
                  <a:schemeClr val="tx1"/>
                </a:solidFill>
                <a:sym typeface="+mn-ea"/>
              </a:rPr>
              <a:t>HT Capabilities（</a:t>
            </a:r>
            <a:r>
              <a:rPr lang="en-US" altLang="zh-CN">
                <a:solidFill>
                  <a:schemeClr val="tx1"/>
                </a:solidFill>
                <a:sym typeface="+mn-ea"/>
              </a:rPr>
              <a:t>part2</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pic>
        <p:nvPicPr>
          <p:cNvPr id="5" name="图片 4"/>
          <p:cNvPicPr>
            <a:picLocks noChangeAspect="1"/>
          </p:cNvPicPr>
          <p:nvPr/>
        </p:nvPicPr>
        <p:blipFill>
          <a:blip r:embed="rId1"/>
          <a:stretch>
            <a:fillRect/>
          </a:stretch>
        </p:blipFill>
        <p:spPr>
          <a:xfrm>
            <a:off x="554355" y="1490345"/>
            <a:ext cx="5426075" cy="3761740"/>
          </a:xfrm>
          <a:prstGeom prst="rect">
            <a:avLst/>
          </a:prstGeom>
        </p:spPr>
      </p:pic>
      <p:pic>
        <p:nvPicPr>
          <p:cNvPr id="8" name="图片 7"/>
          <p:cNvPicPr>
            <a:picLocks noChangeAspect="1"/>
          </p:cNvPicPr>
          <p:nvPr/>
        </p:nvPicPr>
        <p:blipFill>
          <a:blip r:embed="rId2"/>
          <a:stretch>
            <a:fillRect/>
          </a:stretch>
        </p:blipFill>
        <p:spPr>
          <a:xfrm>
            <a:off x="554355" y="5172075"/>
            <a:ext cx="5386070" cy="1214755"/>
          </a:xfrm>
          <a:prstGeom prst="rect">
            <a:avLst/>
          </a:prstGeom>
        </p:spPr>
      </p:pic>
      <p:graphicFrame>
        <p:nvGraphicFramePr>
          <p:cNvPr id="4" name="对象 3"/>
          <p:cNvGraphicFramePr/>
          <p:nvPr/>
        </p:nvGraphicFramePr>
        <p:xfrm>
          <a:off x="6628765" y="1313815"/>
          <a:ext cx="4755515" cy="5132070"/>
        </p:xfrm>
        <a:graphic>
          <a:graphicData uri="http://schemas.openxmlformats.org/presentationml/2006/ole">
            <mc:AlternateContent xmlns:mc="http://schemas.openxmlformats.org/markup-compatibility/2006">
              <mc:Choice xmlns:v="urn:schemas-microsoft-com:vml" Requires="v">
                <p:oleObj spid="_x0000_s6" name="" r:id="rId3" imgW="9696450" imgH="8972550" progId="Paint.Picture">
                  <p:embed/>
                </p:oleObj>
              </mc:Choice>
              <mc:Fallback>
                <p:oleObj name="" r:id="rId3" imgW="9696450" imgH="8972550" progId="Paint.Picture">
                  <p:embed/>
                  <p:pic>
                    <p:nvPicPr>
                      <p:cNvPr id="0" name="图片 5"/>
                      <p:cNvPicPr/>
                      <p:nvPr/>
                    </p:nvPicPr>
                    <p:blipFill>
                      <a:blip r:embed="rId4"/>
                      <a:stretch>
                        <a:fillRect/>
                      </a:stretch>
                    </p:blipFill>
                    <p:spPr>
                      <a:xfrm>
                        <a:off x="6628765" y="1313815"/>
                        <a:ext cx="4755515" cy="5132070"/>
                      </a:xfrm>
                      <a:prstGeom prst="rect">
                        <a:avLst/>
                      </a:prstGeom>
                    </p:spPr>
                  </p:pic>
                </p:oleObj>
              </mc:Fallback>
            </mc:AlternateContent>
          </a:graphicData>
        </a:graphic>
      </p:graphicFrame>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11151870" cy="1476375"/>
          </a:xfrm>
          <a:prstGeom prst="rect">
            <a:avLst/>
          </a:prstGeom>
          <a:noFill/>
        </p:spPr>
        <p:txBody>
          <a:bodyPr wrap="square" rtlCol="0">
            <a:spAutoFit/>
          </a:bodyPr>
          <a:p>
            <a:pPr marL="285750" lvl="0" indent="-285750" algn="l">
              <a:buFont typeface="Arial" panose="020B0604020202020204" pitchFamily="34" charset="0"/>
              <a:buChar char="•"/>
            </a:pPr>
            <a:r>
              <a:rPr lang="zh-CN" altLang="en-US">
                <a:solidFill>
                  <a:schemeClr val="tx1"/>
                </a:solidFill>
              </a:rPr>
              <a:t>概述：使用波束赋形发送数据之前发送端需要知道发送端与各个接收端的信道条件从而确定使用的steering matrix使得接收端能更好的接收数据。</a:t>
            </a:r>
            <a:r>
              <a:rPr lang="en-US" altLang="zh-CN">
                <a:solidFill>
                  <a:schemeClr val="tx1"/>
                </a:solidFill>
              </a:rPr>
              <a:t>‘VHT sounding protocol’ </a:t>
            </a:r>
            <a:r>
              <a:rPr lang="zh-CN" altLang="en-US">
                <a:solidFill>
                  <a:schemeClr val="tx1"/>
                </a:solidFill>
              </a:rPr>
              <a:t>流程让每个</a:t>
            </a:r>
            <a:r>
              <a:rPr lang="en-US" altLang="zh-CN">
                <a:solidFill>
                  <a:schemeClr val="tx1"/>
                </a:solidFill>
              </a:rPr>
              <a:t>b</a:t>
            </a:r>
            <a:r>
              <a:rPr lang="en-US" altLang="zh-CN">
                <a:sym typeface="+mn-ea"/>
              </a:rPr>
              <a:t>eamformee</a:t>
            </a:r>
            <a:r>
              <a:rPr lang="zh-CN" altLang="en-US">
                <a:sym typeface="+mn-ea"/>
              </a:rPr>
              <a:t>测量</a:t>
            </a:r>
            <a:r>
              <a:rPr lang="en-US" altLang="zh-CN">
                <a:sym typeface="+mn-ea"/>
              </a:rPr>
              <a:t>beamformer</a:t>
            </a:r>
            <a:r>
              <a:rPr lang="zh-CN" altLang="en-US">
                <a:sym typeface="+mn-ea"/>
              </a:rPr>
              <a:t>发送的</a:t>
            </a:r>
            <a:r>
              <a:rPr lang="en-US" altLang="zh-CN">
                <a:sym typeface="+mn-ea"/>
              </a:rPr>
              <a:t>training symbols</a:t>
            </a:r>
            <a:r>
              <a:rPr lang="zh-CN" altLang="en-US">
                <a:sym typeface="+mn-ea"/>
              </a:rPr>
              <a:t>，并且显式的向</a:t>
            </a:r>
            <a:r>
              <a:rPr lang="en-US" altLang="zh-CN">
                <a:sym typeface="+mn-ea"/>
              </a:rPr>
              <a:t>beamformer</a:t>
            </a:r>
            <a:r>
              <a:rPr lang="zh-CN" altLang="en-US">
                <a:sym typeface="+mn-ea"/>
              </a:rPr>
              <a:t>反馈测量得到的信息。</a:t>
            </a:r>
            <a:r>
              <a:rPr lang="en-US" altLang="zh-CN">
                <a:sym typeface="+mn-ea"/>
              </a:rPr>
              <a:t>beamformer</a:t>
            </a:r>
            <a:r>
              <a:rPr lang="zh-CN" altLang="en-US">
                <a:sym typeface="+mn-ea"/>
              </a:rPr>
              <a:t>综合收到的所有</a:t>
            </a:r>
            <a:r>
              <a:rPr lang="en-US" altLang="zh-CN">
                <a:sym typeface="+mn-ea"/>
              </a:rPr>
              <a:t>beamformee</a:t>
            </a:r>
            <a:r>
              <a:rPr lang="zh-CN" altLang="en-US">
                <a:sym typeface="+mn-ea"/>
              </a:rPr>
              <a:t>的测量信息，计算出相关的</a:t>
            </a:r>
            <a:r>
              <a:rPr lang="en-US" altLang="zh-CN">
                <a:sym typeface="+mn-ea"/>
              </a:rPr>
              <a:t>steering matrix</a:t>
            </a:r>
            <a:r>
              <a:rPr lang="zh-CN" altLang="en-US">
                <a:sym typeface="+mn-ea"/>
              </a:rPr>
              <a:t>。</a:t>
            </a:r>
            <a:r>
              <a:rPr lang="en-US" altLang="zh-CN">
                <a:sym typeface="+mn-ea"/>
              </a:rPr>
              <a:t> </a:t>
            </a: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167255" y="2734945"/>
            <a:ext cx="7534275" cy="1628775"/>
          </a:xfrm>
          <a:prstGeom prst="rect">
            <a:avLst/>
          </a:prstGeom>
        </p:spPr>
      </p:pic>
      <p:pic>
        <p:nvPicPr>
          <p:cNvPr id="6" name="图片 5"/>
          <p:cNvPicPr>
            <a:picLocks noChangeAspect="1"/>
          </p:cNvPicPr>
          <p:nvPr/>
        </p:nvPicPr>
        <p:blipFill>
          <a:blip r:embed="rId2"/>
          <a:stretch>
            <a:fillRect/>
          </a:stretch>
        </p:blipFill>
        <p:spPr>
          <a:xfrm>
            <a:off x="2167255" y="4737100"/>
            <a:ext cx="7534275" cy="200850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VHT sounding protocol</a:t>
            </a:r>
            <a:r>
              <a:rPr lang="zh-CN" altLang="en-US">
                <a:solidFill>
                  <a:schemeClr val="tx1"/>
                </a:solidFill>
                <a:sym typeface="+mn-ea"/>
              </a:rPr>
              <a:t>s（</a:t>
            </a:r>
            <a:r>
              <a:rPr lang="en-US" altLang="zh-CN">
                <a:solidFill>
                  <a:schemeClr val="tx1"/>
                </a:solidFill>
                <a:sym typeface="+mn-ea"/>
              </a:rPr>
              <a:t>part1-1</a:t>
            </a:r>
            <a:r>
              <a:rPr lang="zh-CN" altLang="en-US">
                <a:solidFill>
                  <a:schemeClr val="tx1"/>
                </a:solidFill>
                <a:sym typeface="+mn-ea"/>
              </a:rPr>
              <a:t>）</a:t>
            </a:r>
            <a:endParaRPr lang="zh-CN" altLang="en-US"/>
          </a:p>
        </p:txBody>
      </p:sp>
      <p:sp>
        <p:nvSpPr>
          <p:cNvPr id="3" name="内容占位符 2"/>
          <p:cNvSpPr>
            <a:spLocks noGrp="1"/>
          </p:cNvSpPr>
          <p:nvPr>
            <p:ph idx="1"/>
          </p:nvPr>
        </p:nvSpPr>
        <p:spPr>
          <a:xfrm>
            <a:off x="608330" y="1490345"/>
            <a:ext cx="511175" cy="878840"/>
          </a:xfrm>
        </p:spPr>
        <p:txBody>
          <a:bodyPr>
            <a:normAutofit/>
          </a:bodyPr>
          <a:p>
            <a:pPr marL="457200" lvl="1" indent="0" algn="l">
              <a:buFont typeface="Arial" panose="020B0604020202020204" pitchFamily="34" charset="0"/>
              <a:buNone/>
            </a:pPr>
            <a:endParaRPr lang="zh-CN" altLang="en-US">
              <a:solidFill>
                <a:schemeClr val="tx1">
                  <a:lumMod val="65000"/>
                  <a:lumOff val="35000"/>
                </a:schemeClr>
              </a:solidFill>
            </a:endParaRPr>
          </a:p>
          <a:p>
            <a:pPr marL="457200" lvl="1" indent="0" algn="l">
              <a:buFont typeface="Arial" panose="020B0604020202020204" pitchFamily="34" charset="0"/>
              <a:buNone/>
            </a:pPr>
            <a:endParaRPr lang="zh-CN" altLang="en-US">
              <a:solidFill>
                <a:schemeClr val="tx1">
                  <a:lumMod val="65000"/>
                  <a:lumOff val="35000"/>
                </a:schemeClr>
              </a:solidFill>
            </a:endParaRPr>
          </a:p>
        </p:txBody>
      </p:sp>
      <p:sp>
        <p:nvSpPr>
          <p:cNvPr id="10" name="文本框 9"/>
          <p:cNvSpPr txBox="1"/>
          <p:nvPr/>
        </p:nvSpPr>
        <p:spPr>
          <a:xfrm>
            <a:off x="608330" y="1490345"/>
            <a:ext cx="6183630" cy="5354320"/>
          </a:xfrm>
          <a:prstGeom prst="rect">
            <a:avLst/>
          </a:prstGeom>
          <a:noFill/>
        </p:spPr>
        <p:txBody>
          <a:bodyPr wrap="square" rtlCol="0">
            <a:spAutoFit/>
          </a:bodyPr>
          <a:p>
            <a:pPr lvl="0" indent="0" algn="l">
              <a:buFont typeface="Arial" panose="020B0604020202020204" pitchFamily="34" charset="0"/>
              <a:buNone/>
            </a:pPr>
            <a:r>
              <a:t>VHT NDP Announcement frame</a:t>
            </a:r>
            <a:r>
              <a:rPr lang="zh-CN"/>
              <a:t>：</a:t>
            </a:r>
            <a:endParaRPr lang="zh-CN"/>
          </a:p>
          <a:p>
            <a:pPr marL="285750" lvl="0" indent="-285750" algn="l">
              <a:buFont typeface="Arial" panose="020B0604020202020204" pitchFamily="34" charset="0"/>
              <a:buChar char="•"/>
            </a:pPr>
            <a:r>
              <a:rPr lang="zh-CN" altLang="en-US"/>
              <a:t>用于初始化</a:t>
            </a:r>
            <a:r>
              <a:rPr lang="en-US" altLang="zh-CN"/>
              <a:t>‘</a:t>
            </a:r>
            <a:r>
              <a:rPr lang="zh-CN"/>
              <a:t>sounding feedback</a:t>
            </a:r>
            <a:r>
              <a:rPr lang="en-US" altLang="zh-CN">
                <a:sym typeface="+mn-ea"/>
              </a:rPr>
              <a:t> process’,</a:t>
            </a:r>
            <a:r>
              <a:rPr lang="zh-CN" altLang="en-US">
                <a:sym typeface="+mn-ea"/>
              </a:rPr>
              <a:t>占住整个信道</a:t>
            </a:r>
            <a:r>
              <a:rPr lang="en-US" altLang="zh-CN">
                <a:sym typeface="+mn-ea"/>
              </a:rPr>
              <a:t>,</a:t>
            </a:r>
            <a:r>
              <a:rPr lang="zh-CN" altLang="en-US">
                <a:sym typeface="+mn-ea"/>
              </a:rPr>
              <a:t>以免在整个</a:t>
            </a:r>
            <a:r>
              <a:rPr lang="en-US" altLang="zh-CN">
                <a:sym typeface="+mn-ea"/>
              </a:rPr>
              <a:t>process</a:t>
            </a:r>
            <a:r>
              <a:rPr lang="zh-CN" altLang="en-US">
                <a:sym typeface="+mn-ea"/>
              </a:rPr>
              <a:t>流程中影响测量</a:t>
            </a:r>
            <a:r>
              <a:rPr lang="en-US" altLang="zh-CN">
                <a:sym typeface="+mn-ea"/>
              </a:rPr>
              <a:t>;</a:t>
            </a:r>
            <a:endParaRPr lang="en-US" altLang="zh-CN">
              <a:sym typeface="+mn-ea"/>
            </a:endParaRPr>
          </a:p>
          <a:p>
            <a:pPr marL="285750" lvl="0" indent="-285750" algn="l">
              <a:buFont typeface="Arial" panose="020B0604020202020204" pitchFamily="34" charset="0"/>
              <a:buChar char="•"/>
            </a:pPr>
            <a:endParaRPr lang="en-US" altLang="zh-CN">
              <a:sym typeface="+mn-ea"/>
            </a:endParaRPr>
          </a:p>
          <a:p>
            <a:pPr marL="285750" lvl="0" indent="-285750" algn="l">
              <a:buFont typeface="Arial" panose="020B0604020202020204" pitchFamily="34" charset="0"/>
              <a:buChar char="•"/>
            </a:pPr>
            <a:r>
              <a:rPr lang="en-US" altLang="zh-CN">
                <a:sym typeface="+mn-ea"/>
              </a:rPr>
              <a:t>TA: transmitted by a VHT STA/AP in a non-HT or non-HT duplicate format with TXVECTOR parameter CH_BANDWIDTH_IN_NON_HT, and set TA to a bandwidth signaling TA.</a:t>
            </a:r>
            <a:endParaRPr lang="en-US" altLang="zh-CN">
              <a:sym typeface="+mn-ea"/>
            </a:endParaRPr>
          </a:p>
          <a:p>
            <a:pPr marL="285750" lvl="0" indent="-285750" algn="l">
              <a:buFont typeface="Arial" panose="020B0604020202020204" pitchFamily="34" charset="0"/>
              <a:buChar char="•"/>
            </a:pPr>
            <a:endParaRPr lang="en-US" altLang="zh-CN">
              <a:sym typeface="+mn-ea"/>
            </a:endParaRPr>
          </a:p>
          <a:p>
            <a:pPr marL="285750" lvl="0" indent="-285750" algn="l">
              <a:buFont typeface="Arial" panose="020B0604020202020204" pitchFamily="34" charset="0"/>
              <a:buChar char="•"/>
            </a:pPr>
            <a:r>
              <a:rPr lang="en-US" altLang="zh-CN">
                <a:sym typeface="+mn-ea"/>
              </a:rPr>
              <a:t>RA: If contains only one STA Info field, then the RA field is set to the address of the STA that can provide feedback. If contains more than one STA Info field, then the RA field is set to the broadcast address.</a:t>
            </a:r>
            <a:endParaRPr lang="en-US" altLang="zh-CN">
              <a:sym typeface="+mn-ea"/>
            </a:endParaRPr>
          </a:p>
          <a:p>
            <a:pPr marL="285750" lvl="0" indent="-285750" algn="l">
              <a:buFont typeface="Arial" panose="020B0604020202020204" pitchFamily="34" charset="0"/>
              <a:buChar char="•"/>
            </a:pPr>
            <a:endParaRPr lang="en-US" altLang="zh-CN">
              <a:sym typeface="+mn-ea"/>
            </a:endParaRPr>
          </a:p>
          <a:p>
            <a:pPr marL="285750" lvl="0" indent="-285750" algn="l">
              <a:buFont typeface="Arial" panose="020B0604020202020204" pitchFamily="34" charset="0"/>
              <a:buChar char="•"/>
            </a:pPr>
            <a:r>
              <a:rPr lang="en-US" altLang="zh-CN">
                <a:sym typeface="+mn-ea"/>
              </a:rPr>
              <a:t>Sounding Dialog Token Number: </a:t>
            </a:r>
            <a:r>
              <a:rPr lang="zh-CN" altLang="en-US">
                <a:sym typeface="+mn-ea"/>
              </a:rPr>
              <a:t>用于与后续</a:t>
            </a:r>
            <a:r>
              <a:rPr lang="en-US" altLang="zh-CN">
                <a:sym typeface="+mn-ea"/>
              </a:rPr>
              <a:t>VHT Compressed Beamforming frame</a:t>
            </a:r>
            <a:r>
              <a:rPr lang="zh-CN" altLang="en-US">
                <a:sym typeface="+mn-ea"/>
              </a:rPr>
              <a:t>中的</a:t>
            </a:r>
            <a:r>
              <a:rPr lang="en-US" altLang="zh-CN">
                <a:sym typeface="+mn-ea"/>
              </a:rPr>
              <a:t>’Sounding Dialog Token Number’</a:t>
            </a:r>
            <a:r>
              <a:rPr lang="zh-CN" altLang="en-US">
                <a:sym typeface="+mn-ea"/>
              </a:rPr>
              <a:t>相互校验</a:t>
            </a:r>
            <a:r>
              <a:rPr lang="en-US" altLang="zh-CN">
                <a:sym typeface="+mn-ea"/>
              </a:rPr>
              <a:t>;</a:t>
            </a:r>
            <a:endParaRPr lang="en-US" altLang="zh-CN">
              <a:sym typeface="+mn-ea"/>
            </a:endParaRPr>
          </a:p>
          <a:p>
            <a:pPr marL="285750" lvl="0" indent="-285750" algn="l">
              <a:buFont typeface="Arial" panose="020B0604020202020204" pitchFamily="34" charset="0"/>
              <a:buChar char="•"/>
            </a:pPr>
            <a:endParaRPr lang="zh-CN" altLang="en-US">
              <a:solidFill>
                <a:schemeClr val="tx1"/>
              </a:solidFill>
            </a:endParaRPr>
          </a:p>
          <a:p>
            <a:pPr marL="285750" lvl="0" indent="-285750" algn="l">
              <a:buFont typeface="Arial" panose="020B0604020202020204" pitchFamily="34" charset="0"/>
              <a:buChar char="•"/>
            </a:pP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7329170" y="2558415"/>
            <a:ext cx="4301490" cy="1008380"/>
          </a:xfrm>
          <a:prstGeom prst="rect">
            <a:avLst/>
          </a:prstGeom>
        </p:spPr>
      </p:pic>
      <p:pic>
        <p:nvPicPr>
          <p:cNvPr id="9" name="图片 8"/>
          <p:cNvPicPr>
            <a:picLocks noChangeAspect="1"/>
          </p:cNvPicPr>
          <p:nvPr/>
        </p:nvPicPr>
        <p:blipFill>
          <a:blip r:embed="rId2"/>
          <a:stretch>
            <a:fillRect/>
          </a:stretch>
        </p:blipFill>
        <p:spPr>
          <a:xfrm>
            <a:off x="8051800" y="3942080"/>
            <a:ext cx="2856865" cy="1012190"/>
          </a:xfrm>
          <a:prstGeom prst="rect">
            <a:avLst/>
          </a:prstGeom>
        </p:spPr>
      </p:pic>
      <p:pic>
        <p:nvPicPr>
          <p:cNvPr id="11" name="图片 10"/>
          <p:cNvPicPr>
            <a:picLocks noChangeAspect="1"/>
          </p:cNvPicPr>
          <p:nvPr/>
        </p:nvPicPr>
        <p:blipFill>
          <a:blip r:embed="rId3"/>
          <a:stretch>
            <a:fillRect/>
          </a:stretch>
        </p:blipFill>
        <p:spPr>
          <a:xfrm>
            <a:off x="7923530" y="5474970"/>
            <a:ext cx="3112770" cy="887730"/>
          </a:xfrm>
          <a:prstGeom prst="rect">
            <a:avLst/>
          </a:prstGeom>
        </p:spPr>
      </p:pic>
      <p:pic>
        <p:nvPicPr>
          <p:cNvPr id="12" name="图片 11"/>
          <p:cNvPicPr>
            <a:picLocks noChangeAspect="1"/>
          </p:cNvPicPr>
          <p:nvPr/>
        </p:nvPicPr>
        <p:blipFill>
          <a:blip r:embed="rId4"/>
          <a:stretch>
            <a:fillRect/>
          </a:stretch>
        </p:blipFill>
        <p:spPr>
          <a:xfrm>
            <a:off x="7337425" y="1673860"/>
            <a:ext cx="4239895" cy="56769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UNIT_PLACING_PICTURE_USER_VIEWPORT" val="{&quot;height&quot;:9465,&quot;width&quot;:13980}"/>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PP_MARK_KEY" val="67993990-cde7-4f40-a22a-3fb7b1516988"/>
  <p:tag name="COMMONDATA" val="eyJoZGlkIjoiYjk5ODM0YmMxOWJiYWQyNDU4MGIzYWRmYTA0ZmI5NDc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3252,&quot;width&quot;:1414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645,&quot;width&quot;:15600}"/>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UNIT_PLACING_PICTURE_USER_VIEWPORT" val="{&quot;height&quot;:6780,&quot;width&quot;:13515}"/>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UNIT_PLACING_PICTURE_USER_VIEWPORT" val="{&quot;height&quot;:6780,&quot;width&quot;:13515}"/>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UNIT_PLACING_PICTURE_USER_VIEWPORT" val="{&quot;height&quot;:9645,&quot;width&quot;:13545}"/>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UNIT_PLACING_PICTURE_USER_VIEWPORT" val="{&quot;height&quot;:4683,&quot;width&quot;:8296}"/>
</p:tagLst>
</file>

<file path=ppt/tags/tag97.xml><?xml version="1.0" encoding="utf-8"?>
<p:tagLst xmlns:p="http://schemas.openxmlformats.org/presentationml/2006/main">
  <p:tag name="KSO_WM_UNIT_PLACING_PICTURE_USER_VIEWPORT" val="{&quot;height&quot;:3195,&quot;width&quot;:15285}"/>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8633</Words>
  <Application>WPS 演示</Application>
  <PresentationFormat>宽屏</PresentationFormat>
  <Paragraphs>364</Paragraphs>
  <Slides>34</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4" baseType="lpstr">
      <vt:lpstr>Arial</vt:lpstr>
      <vt:lpstr>宋体</vt:lpstr>
      <vt:lpstr>Wingdings</vt:lpstr>
      <vt:lpstr>Wingdings</vt:lpstr>
      <vt:lpstr>微软雅黑</vt:lpstr>
      <vt:lpstr>Calibri</vt:lpstr>
      <vt:lpstr>Arial Unicode MS</vt:lpstr>
      <vt:lpstr>Office 主题​​</vt:lpstr>
      <vt:lpstr>Paint.Picture</vt:lpstr>
      <vt:lpstr>Paint.Picture</vt:lpstr>
      <vt:lpstr>802.11ac AP 数据收发控制流程</vt:lpstr>
      <vt:lpstr>说明：</vt:lpstr>
      <vt:lpstr>PART1: 下行帧发送前的关键信令流程</vt:lpstr>
      <vt:lpstr>PART1: 下行帧发送前的关键信令流程</vt:lpstr>
      <vt:lpstr>802.11 VHT MIMO能力配置----管理帧</vt:lpstr>
      <vt:lpstr>VHT MIMO能力配置----VHT Capabilities（part1）</vt:lpstr>
      <vt:lpstr>VHT MIMO能力配置----VHT Capabilities（part2）</vt:lpstr>
      <vt:lpstr>VHT sounding protocols</vt:lpstr>
      <vt:lpstr>VHT sounding protocols（part1-1）</vt:lpstr>
      <vt:lpstr>VHT sounding protocols（part1-2）</vt:lpstr>
      <vt:lpstr>VHT sounding protocols（part2）</vt:lpstr>
      <vt:lpstr>VHT sounding protocols（part3-1）</vt:lpstr>
      <vt:lpstr>VHT sounding protocols（part3-2）</vt:lpstr>
      <vt:lpstr>VHT sounding protocols（part3-4）</vt:lpstr>
      <vt:lpstr>VHT sounding protocols（part4）</vt:lpstr>
      <vt:lpstr>VHT Group ID management operation（part1-1）</vt:lpstr>
      <vt:lpstr>VHT Group ID management operation（part1-2）</vt:lpstr>
      <vt:lpstr>VHT sounding protocols（part3-2）</vt:lpstr>
      <vt:lpstr>VHT Group ID management operation（part2-2）</vt:lpstr>
      <vt:lpstr>VHT Group ID management operation（part2-3）</vt:lpstr>
      <vt:lpstr>VHT Partial AID</vt:lpstr>
      <vt:lpstr>PART2: 下行帧结构及数据收发控制流程</vt:lpstr>
      <vt:lpstr>VHT PPDU format</vt:lpstr>
      <vt:lpstr>VHT PPDU format</vt:lpstr>
      <vt:lpstr>VHT PPDU format</vt:lpstr>
      <vt:lpstr>VHT PPDU format</vt:lpstr>
      <vt:lpstr>VHT PPDU format</vt:lpstr>
      <vt:lpstr>VHT PPDU format</vt:lpstr>
      <vt:lpstr>VHT PPDU format</vt:lpstr>
      <vt:lpstr>VHT PPDU format</vt:lpstr>
      <vt:lpstr>VHT PHY transmit procedure</vt:lpstr>
      <vt:lpstr>VHT PHY transmit procedure</vt:lpstr>
      <vt:lpstr>VHT PHY receive procedure</vt:lpstr>
      <vt:lpstr>VHT PHY receive procedure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zhangfei</dc:creator>
  <cp:lastModifiedBy>zhangfei</cp:lastModifiedBy>
  <cp:revision>311</cp:revision>
  <dcterms:created xsi:type="dcterms:W3CDTF">2019-06-19T02:08:00Z</dcterms:created>
  <dcterms:modified xsi:type="dcterms:W3CDTF">2022-07-25T08:15:00Z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5C11AF035F2C4DD892D1A04E8EB3E3A8</vt:lpwstr>
  </property>
</Properties>
</file>