
<file path=[Content_Types].xml><?xml version="1.0" encoding="utf-8"?>
<Types xmlns="http://schemas.openxmlformats.org/package/2006/content-types">
  <Default Extension="emf" ContentType="image/x-emf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  <p:sldId id="268" r:id="rId15"/>
    <p:sldId id="265" r:id="rId16"/>
    <p:sldId id="270" r:id="rId17"/>
    <p:sldId id="269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lingya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7B9E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0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.emf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0" Type="http://schemas.openxmlformats.org/officeDocument/2006/relationships/tags" Target="../tags/tag134.xml"/><Relationship Id="rId3" Type="http://schemas.openxmlformats.org/officeDocument/2006/relationships/tags" Target="../tags/tag109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image" Target="../media/image3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8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emf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0" Type="http://schemas.openxmlformats.org/officeDocument/2006/relationships/tags" Target="../tags/tag188.xml"/><Relationship Id="rId4" Type="http://schemas.openxmlformats.org/officeDocument/2006/relationships/tags" Target="../tags/tag152.xml"/><Relationship Id="rId39" Type="http://schemas.openxmlformats.org/officeDocument/2006/relationships/tags" Target="../tags/tag187.xml"/><Relationship Id="rId38" Type="http://schemas.openxmlformats.org/officeDocument/2006/relationships/tags" Target="../tags/tag186.xml"/><Relationship Id="rId37" Type="http://schemas.openxmlformats.org/officeDocument/2006/relationships/tags" Target="../tags/tag185.xml"/><Relationship Id="rId36" Type="http://schemas.openxmlformats.org/officeDocument/2006/relationships/tags" Target="../tags/tag184.xml"/><Relationship Id="rId35" Type="http://schemas.openxmlformats.org/officeDocument/2006/relationships/tags" Target="../tags/tag183.xml"/><Relationship Id="rId34" Type="http://schemas.openxmlformats.org/officeDocument/2006/relationships/tags" Target="../tags/tag18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1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emf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image" Target="../media/image4.png"/><Relationship Id="rId19" Type="http://schemas.openxmlformats.org/officeDocument/2006/relationships/tags" Target="../tags/tag228.xml"/><Relationship Id="rId18" Type="http://schemas.openxmlformats.org/officeDocument/2006/relationships/image" Target="../media/image1.emf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image" Target="../media/image4.png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image" Target="../media/image1.emf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0" Type="http://schemas.openxmlformats.org/officeDocument/2006/relationships/tags" Target="../tags/tag302.xml"/><Relationship Id="rId3" Type="http://schemas.openxmlformats.org/officeDocument/2006/relationships/tags" Target="../tags/tag275.xml"/><Relationship Id="rId29" Type="http://schemas.openxmlformats.org/officeDocument/2006/relationships/tags" Target="../tags/tag301.xml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tags" Target="../tags/tag298.xml"/><Relationship Id="rId25" Type="http://schemas.openxmlformats.org/officeDocument/2006/relationships/tags" Target="../tags/tag297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image" Target="../media/image4.png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image" Target="../media/image4.png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3" Type="http://schemas.openxmlformats.org/officeDocument/2006/relationships/tags" Target="../tags/tag363.xml"/><Relationship Id="rId32" Type="http://schemas.openxmlformats.org/officeDocument/2006/relationships/tags" Target="../tags/tag362.xml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tags" Target="../tags/tag334.xml"/><Relationship Id="rId29" Type="http://schemas.openxmlformats.org/officeDocument/2006/relationships/tags" Target="../tags/tag359.xml"/><Relationship Id="rId28" Type="http://schemas.openxmlformats.org/officeDocument/2006/relationships/tags" Target="../tags/tag358.xml"/><Relationship Id="rId27" Type="http://schemas.openxmlformats.org/officeDocument/2006/relationships/tags" Target="../tags/tag357.xml"/><Relationship Id="rId26" Type="http://schemas.openxmlformats.org/officeDocument/2006/relationships/tags" Target="../tags/tag356.xml"/><Relationship Id="rId25" Type="http://schemas.openxmlformats.org/officeDocument/2006/relationships/tags" Target="../tags/tag355.xml"/><Relationship Id="rId24" Type="http://schemas.openxmlformats.org/officeDocument/2006/relationships/tags" Target="../tags/tag354.xml"/><Relationship Id="rId23" Type="http://schemas.openxmlformats.org/officeDocument/2006/relationships/tags" Target="../tags/tag353.xml"/><Relationship Id="rId22" Type="http://schemas.openxmlformats.org/officeDocument/2006/relationships/tags" Target="../tags/tag352.xml"/><Relationship Id="rId21" Type="http://schemas.openxmlformats.org/officeDocument/2006/relationships/tags" Target="../tags/tag351.xml"/><Relationship Id="rId20" Type="http://schemas.openxmlformats.org/officeDocument/2006/relationships/tags" Target="../tags/tag350.xml"/><Relationship Id="rId2" Type="http://schemas.openxmlformats.org/officeDocument/2006/relationships/image" Target="../media/image4.png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image" Target="../media/image1.emf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2529958" y="3556205"/>
            <a:ext cx="7183967" cy="77418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2529958" y="4513498"/>
            <a:ext cx="7183967" cy="4652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2304148" y="188224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7737584" y="3838737"/>
            <a:ext cx="658435" cy="272233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3854513" y="3629392"/>
            <a:ext cx="848419" cy="340381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5023171" y="1369358"/>
            <a:ext cx="2134220" cy="2944836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434837" y="4968077"/>
            <a:ext cx="684107" cy="39608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4043145" y="5049342"/>
            <a:ext cx="4332024" cy="34586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3112969" y="5042711"/>
            <a:ext cx="852660" cy="359127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3018315" y="2096834"/>
            <a:ext cx="402651" cy="690255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6828072" y="1082657"/>
            <a:ext cx="200800" cy="229083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6687424" y="2678747"/>
            <a:ext cx="1359209" cy="617352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383743" y="413507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9910808" y="1275049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4341912" y="1987512"/>
            <a:ext cx="833632" cy="432609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3660426" y="4729793"/>
            <a:ext cx="4871148" cy="679626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529958" y="3562899"/>
            <a:ext cx="7183967" cy="76738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529946" y="4512803"/>
            <a:ext cx="7183967" cy="481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1097895" y="37782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314960" y="5668645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74069" y="831702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10929353" y="433806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113665" y="578167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113665" y="108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392430" y="362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56924" y="75486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10912208" y="35697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405843" y="610738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369.xml"/><Relationship Id="rId24" Type="http://schemas.openxmlformats.org/officeDocument/2006/relationships/tags" Target="../tags/tag368.xml"/><Relationship Id="rId23" Type="http://schemas.openxmlformats.org/officeDocument/2006/relationships/tags" Target="../tags/tag367.xml"/><Relationship Id="rId22" Type="http://schemas.openxmlformats.org/officeDocument/2006/relationships/tags" Target="../tags/tag366.xml"/><Relationship Id="rId21" Type="http://schemas.openxmlformats.org/officeDocument/2006/relationships/tags" Target="../tags/tag365.xml"/><Relationship Id="rId20" Type="http://schemas.openxmlformats.org/officeDocument/2006/relationships/tags" Target="../tags/tag364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40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4.xml"/><Relationship Id="rId2" Type="http://schemas.openxmlformats.org/officeDocument/2006/relationships/image" Target="../media/image17.png"/><Relationship Id="rId1" Type="http://schemas.openxmlformats.org/officeDocument/2006/relationships/tags" Target="../tags/tag40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89.xml"/><Relationship Id="rId16" Type="http://schemas.openxmlformats.org/officeDocument/2006/relationships/tags" Target="../tags/tag388.xml"/><Relationship Id="rId15" Type="http://schemas.openxmlformats.org/officeDocument/2006/relationships/tags" Target="../tags/tag387.xml"/><Relationship Id="rId14" Type="http://schemas.openxmlformats.org/officeDocument/2006/relationships/tags" Target="../tags/tag386.xml"/><Relationship Id="rId13" Type="http://schemas.openxmlformats.org/officeDocument/2006/relationships/tags" Target="../tags/tag385.xml"/><Relationship Id="rId12" Type="http://schemas.openxmlformats.org/officeDocument/2006/relationships/tags" Target="../tags/tag384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tags" Target="../tags/tag3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0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5.xml"/><Relationship Id="rId2" Type="http://schemas.openxmlformats.org/officeDocument/2006/relationships/image" Target="../media/image13.bmp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精通802.11 NAV机制</a:t>
            </a:r>
            <a:endParaRPr lang="zh-CN" altLang="en-US" sz="4400">
              <a:solidFill>
                <a:schemeClr val="bg1"/>
              </a:solidFill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恽菱阳 2022.07</a:t>
            </a: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346075"/>
            <a:ext cx="9973310" cy="6363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" y="244475"/>
            <a:ext cx="11882120" cy="705485"/>
          </a:xfrm>
          <a:solidFill>
            <a:schemeClr val="bg1">
              <a:lumMod val="95000"/>
            </a:schemeClr>
          </a:solidFill>
        </p:spPr>
        <p:txBody>
          <a:bodyPr/>
          <a:p>
            <a:r>
              <a:rPr lang="en-US" altLang="zh-CN">
                <a:ea typeface="汉仪文黑-85W" panose="00020600040101010101" charset="-122"/>
              </a:rPr>
              <a:t>802.11</a:t>
            </a:r>
            <a:r>
              <a:rPr>
                <a:ea typeface="汉仪文黑-85W" panose="00020600040101010101" charset="-122"/>
              </a:rPr>
              <a:t>关于</a:t>
            </a:r>
            <a:r>
              <a:rPr lang="en-US" altLang="zh-CN">
                <a:ea typeface="汉仪文黑-85W" panose="00020600040101010101" charset="-122"/>
              </a:rPr>
              <a:t>TXOP Limit=0</a:t>
            </a:r>
            <a:r>
              <a:rPr>
                <a:ea typeface="汉仪文黑-85W" panose="00020600040101010101" charset="-122"/>
              </a:rPr>
              <a:t>的说明</a:t>
            </a:r>
            <a:endParaRPr>
              <a:ea typeface="汉仪文黑-85W" panose="0002060004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0335" y="1101090"/>
            <a:ext cx="11882120" cy="5596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53668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更新</a:t>
            </a:r>
            <a:r>
              <a:rPr lang="en-US" altLang="zh-CN">
                <a:ea typeface="汉仪文黑-85W" panose="00020600040101010101" charset="-122"/>
              </a:rPr>
              <a:t>/</a:t>
            </a:r>
            <a:r>
              <a:rPr>
                <a:ea typeface="汉仪文黑-85W" panose="00020600040101010101" charset="-122"/>
              </a:rPr>
              <a:t>复位规则</a:t>
            </a:r>
            <a:r>
              <a:rPr lang="en-US" altLang="zh-CN">
                <a:ea typeface="汉仪文黑-85W" panose="00020600040101010101" charset="-122"/>
              </a:rPr>
              <a:t> </a:t>
            </a:r>
            <a:endParaRPr lang="en-US" altLang="zh-CN"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049655"/>
            <a:ext cx="11536680" cy="528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更新场景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非数据接收方STA（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RA不是本地地址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），通过收到的PSDU中的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Duration字段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来更新本地的NAV值。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如果收到的是PS_POLL帧，在MAC头中并不包含duration字段，默认将duration值置为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Time(ACK+SIFS)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，虽然此 NAV 对数据帧而言过短，但基站会取得介质使用权，而所有工作站都会为了这个数据帧而延后访问介质。但数据帧传送结束时， NAV 随即更新以反映数据帧标头中的数值。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L-SIG的duration信息也可以用于更新NAV（仅限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802.11n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，见后续介绍）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342900" indent="-342900">
              <a:lnSpc>
                <a:spcPct val="10000"/>
              </a:lnSpc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</a:t>
            </a:r>
            <a:r>
              <a:rPr lang="en-US" altLang="zh-CN" sz="12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Tips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每次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的更新都需要保证</a:t>
            </a: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(new) &gt; </a:t>
            </a: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(Local)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，否则继续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倒计时过程。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            A-MPDU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中每个单独的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值需要保持一致。同样适用于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200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VHT MU 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以及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200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HE MU 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。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重置场景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对于收到了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（或者 </a:t>
            </a:r>
            <a:r>
              <a:rPr lang="zh-CN" altLang="en-US" sz="1600" i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MU-RTS Trigger frame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（预期接收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），如果在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时间内没有收到</a:t>
            </a:r>
            <a:r>
              <a:rPr lang="zh-CN" altLang="en-US" sz="1600" i="1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PHY-RXSTART.indication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，允许重置其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	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=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(2 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*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aSIFSTime) + (CTS_Time) + aRxPHYStartDelay + (2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*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aSlotTime)</a:t>
            </a:r>
            <a:endParaRPr lang="zh-CN" altLang="en-US" sz="1600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	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aRxPHYStartDelay 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接收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从天线口收到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开始到PHY-RXSTART.indication之间的延迟时间（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us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在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周期内收到CF-End帧，即发生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截断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可以重置其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，发起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竞争接入过程。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更新</a:t>
            </a:r>
            <a:r>
              <a:rPr lang="en-US" altLang="zh-CN">
                <a:ea typeface="汉仪文黑-85W" panose="00020600040101010101" charset="-122"/>
              </a:rPr>
              <a:t>/</a:t>
            </a:r>
            <a:r>
              <a:rPr>
                <a:ea typeface="汉仪文黑-85W" panose="00020600040101010101" charset="-122"/>
              </a:rPr>
              <a:t>复位规则</a:t>
            </a:r>
            <a:r>
              <a:rPr lang="en-US" altLang="zh-CN">
                <a:ea typeface="汉仪文黑-85W" panose="00020600040101010101" charset="-122"/>
              </a:rPr>
              <a:t> -- 802.11ax </a:t>
            </a:r>
            <a:r>
              <a:rPr>
                <a:ea typeface="汉仪文黑-85W" panose="00020600040101010101" charset="-122"/>
              </a:rPr>
              <a:t>补充</a:t>
            </a:r>
            <a:r>
              <a:rPr lang="en-US" altLang="zh-CN">
                <a:ea typeface="汉仪文黑-85W" panose="00020600040101010101" charset="-122"/>
              </a:rPr>
              <a:t> </a:t>
            </a:r>
            <a:endParaRPr lang="en-US" altLang="zh-CN"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049655"/>
            <a:ext cx="11536680" cy="5262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802.11ax补充如下：</a:t>
            </a:r>
            <a:endParaRPr lang="zh-CN" altLang="en-US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HE AP（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NOT 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TXOP holder）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：如果收到一个RX_VECTOR，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符合全部以下条件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1.RX_VECTOR中包含TXOP_DURATION具体信息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HE AP（TXOP holder）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：如果收到一个RX_VECTOR，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符合全部以下条件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1.RX_VECTOR包含TXOP_DURATION具体信息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4.RX_VECTOR中的BSS_COLOR信息和本地BSS COLOR信息不一致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latin typeface="Arial" panose="020B0604020202020204" pitchFamily="34" charset="0"/>
                <a:ea typeface="汉仪旗黑-55简" panose="00020600040101010101" charset="-122"/>
              </a:rPr>
              <a:t>Tip1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:  non-AP HE 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可以有两个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，但是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 AP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只有一个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Tip2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: 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如果STA同时收到了RXVECTOR和PPDU中的duration信息，以PPDU信息为准，TXVECTOR中的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TXOP_DURATION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会被忽略。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802.11n L-SIG TXOP</a:t>
            </a:r>
            <a:r>
              <a:rPr>
                <a:ea typeface="汉仪文黑-85W" panose="00020600040101010101" charset="-122"/>
              </a:rPr>
              <a:t>保护机制（</a:t>
            </a:r>
            <a:r>
              <a:rPr lang="en-US" altLang="zh-CN">
                <a:solidFill>
                  <a:schemeClr val="tx1"/>
                </a:solidFill>
                <a:ea typeface="汉仪文黑-85W" panose="00020600040101010101" charset="-122"/>
              </a:rPr>
              <a:t>HT Only</a:t>
            </a:r>
            <a:r>
              <a:rPr>
                <a:ea typeface="汉仪文黑-85W" panose="00020600040101010101" charset="-122"/>
              </a:rPr>
              <a:t>）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" y="1080135"/>
            <a:ext cx="835914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/>
        </p:nvSpPr>
        <p:spPr>
          <a:xfrm>
            <a:off x="140335" y="1101090"/>
            <a:ext cx="11882120" cy="25869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09660" y="1337310"/>
            <a:ext cx="3093720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传统的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802.11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 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只覆盖当前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长度（不含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09660" y="2350135"/>
            <a:ext cx="3093720" cy="1076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开启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TXOP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HT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帧头，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包含了：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本帧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-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头长度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+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后续传输序列预估长度</a:t>
            </a:r>
            <a:endParaRPr lang="zh-CN" altLang="en-US" sz="1600" u="sng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3"/>
          <a:srcRect l="11544" t="4754" b="14738"/>
          <a:stretch>
            <a:fillRect/>
          </a:stretch>
        </p:blipFill>
        <p:spPr>
          <a:xfrm>
            <a:off x="261620" y="3955415"/>
            <a:ext cx="6695440" cy="2680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40970" y="3793490"/>
            <a:ext cx="11882120" cy="2952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5610" y="4248785"/>
            <a:ext cx="5134610" cy="33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第一帧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下一个反馈帧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5610" y="6052820"/>
            <a:ext cx="5134610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反馈帧使用收到的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来更新本次的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85610" y="5004435"/>
            <a:ext cx="5134610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后续的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持续到</a:t>
            </a:r>
            <a:r>
              <a:rPr 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数据传输序列的结尾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（和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结束点一致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1490980" y="4417695"/>
            <a:ext cx="5294630" cy="86804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2493010" y="5978525"/>
            <a:ext cx="4292600" cy="36639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 flipV="1">
            <a:off x="4629150" y="5296535"/>
            <a:ext cx="2156460" cy="2603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802.11n L-SIG TXOP</a:t>
            </a:r>
            <a:r>
              <a:rPr>
                <a:ea typeface="汉仪文黑-85W" panose="00020600040101010101" charset="-122"/>
              </a:rPr>
              <a:t>保护机制（更新</a:t>
            </a:r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）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4897"/>
          <a:stretch>
            <a:fillRect/>
          </a:stretch>
        </p:blipFill>
        <p:spPr>
          <a:xfrm>
            <a:off x="440055" y="1380490"/>
            <a:ext cx="8359140" cy="1364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501015" y="3508375"/>
            <a:ext cx="11190605" cy="2721610"/>
            <a:chOff x="789" y="6251"/>
            <a:chExt cx="17623" cy="4020"/>
          </a:xfrm>
        </p:grpSpPr>
        <p:sp>
          <p:nvSpPr>
            <p:cNvPr id="3" name="矩形 2"/>
            <p:cNvSpPr/>
            <p:nvPr/>
          </p:nvSpPr>
          <p:spPr>
            <a:xfrm>
              <a:off x="789" y="6251"/>
              <a:ext cx="17623" cy="40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6" y="6254"/>
              <a:ext cx="16890" cy="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40000"/>
                </a:lnSpc>
              </a:pPr>
              <a:r>
                <a:rPr lang="zh-CN" altLang="en-US" sz="1600" b="1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HT STA NAV更新规则：</a:t>
              </a:r>
              <a:endParaRPr lang="zh-CN" altLang="en-US" sz="1600" b="1"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1.本地L-SIG TXOP Protection Support field = 1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2.收到的RXVECTOR.FORMAT = HT_MF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3.收到的RXVECTOR.LSIGVALID = TRUE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4.没有从收到的MPDU中解析到有效的Duration值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5.更新本地NAV  =  L-SIG </a:t>
              </a:r>
              <a:r>
                <a:rPr lang="en-US" altLang="zh-CN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D</a:t>
              </a: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uration  -  TXTIME(PPDU)  +  (aPreambleLength  + </a:t>
              </a:r>
              <a:r>
                <a:rPr lang="en-US" altLang="zh-CN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</a:t>
              </a: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aPHYHeaderLength)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802.11ax </a:t>
            </a:r>
            <a:r>
              <a:rPr>
                <a:ea typeface="汉仪文黑-85W" panose="00020600040101010101" charset="-122"/>
              </a:rPr>
              <a:t>双重</a:t>
            </a:r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机制</a:t>
            </a:r>
            <a:endParaRPr>
              <a:ea typeface="汉仪文黑-85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文黑-85W" panose="00020600040101010101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文黑-85W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文黑-85W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文黑-85W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5775960" y="1749425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6"/>
            </p:custDataLst>
          </p:nvPr>
        </p:nvSpPr>
        <p:spPr>
          <a:xfrm>
            <a:off x="6692900" y="1749425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概念介绍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5775960" y="247142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8"/>
            </p:custDataLst>
          </p:nvPr>
        </p:nvSpPr>
        <p:spPr>
          <a:xfrm>
            <a:off x="5775960" y="319405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5775960" y="391668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5775960" y="463931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5775960" y="536194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12"/>
            </p:custDataLst>
          </p:nvPr>
        </p:nvSpPr>
        <p:spPr>
          <a:xfrm>
            <a:off x="6692900" y="5361939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802.11ax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双重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机制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3"/>
            </p:custDataLst>
          </p:nvPr>
        </p:nvSpPr>
        <p:spPr>
          <a:xfrm>
            <a:off x="6692900" y="4639437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L-SIG TXOP保护机制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692900" y="3916934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传统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的更新和复位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692900" y="3194431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Duration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长度计算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 (non-Qos/Qos STA)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6"/>
            </p:custDataLst>
          </p:nvPr>
        </p:nvSpPr>
        <p:spPr>
          <a:xfrm>
            <a:off x="6692900" y="2471928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实现方式、帧格式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>
                <a:ea typeface="汉仪文黑-85W" panose="00020600040101010101" charset="-122"/>
              </a:rPr>
              <a:t>概念介绍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4810" y="1184275"/>
            <a:ext cx="5184140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881370" y="2091690"/>
            <a:ext cx="5886450" cy="3661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CSMA/CA </a:t>
            </a:r>
            <a:endParaRPr lang="en-US" altLang="zh-CN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Carrier Sense Multiple Access with Collision Avoidance载波侦听多路访问／冲突避免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Carrier Sense</a:t>
            </a:r>
            <a:endParaRPr lang="zh-CN" altLang="en-US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物理载波帧听（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CCA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虚拟载波帧听（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: Network Allocation Vector 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网络分配向量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发送侧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计算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接收侧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旁观者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等待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375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9700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实现方式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1143000"/>
            <a:ext cx="7566660" cy="2415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3642360"/>
            <a:ext cx="756666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9580" y="1448435"/>
            <a:ext cx="3533140" cy="476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：用来设定 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当第 15 个 bit 被设定为 0 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 Duration/ID 位就会被用来设定 NAV。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此数值代表目前所进行的传输预计使用介质多少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微秒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工作站（非接收对象）必须监视所收到的任何帧头，并按一定规则更新本地NAV值。当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值倒计时为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时，并且有数据要发送，开始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竞争访问介质过程。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广播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/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组播帧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字段固定为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PS_Poll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,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，但是也会默认设置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ACK+1*SIFS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78052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 -- </a:t>
            </a:r>
            <a:r>
              <a:rPr>
                <a:ea typeface="汉仪文黑-85W" panose="00020600040101010101" charset="-122"/>
              </a:rPr>
              <a:t>直接数据传输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1"/>
          <a:srcRect b="10371"/>
          <a:stretch>
            <a:fillRect/>
          </a:stretch>
        </p:blipFill>
        <p:spPr>
          <a:xfrm>
            <a:off x="146685" y="1272540"/>
            <a:ext cx="6230620" cy="2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2"/>
          <a:srcRect b="8453"/>
          <a:stretch>
            <a:fillRect/>
          </a:stretch>
        </p:blipFill>
        <p:spPr>
          <a:xfrm>
            <a:off x="146050" y="3714115"/>
            <a:ext cx="6231255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517640" y="2038350"/>
            <a:ext cx="4705985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没有分段的数据，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会设置为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，表示介质占用结束。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640" y="4497070"/>
            <a:ext cx="4705985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有分段的数据（More Fragments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=1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），每次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都需要重新计算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值，用于保护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下一个分段数据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以及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对应的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的传输。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15" y="991235"/>
            <a:ext cx="11781155" cy="25292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6685" y="3668395"/>
            <a:ext cx="11779885" cy="3067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  <a:sym typeface="+mn-ea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--  RTS/CTS</a:t>
            </a:r>
            <a:r>
              <a:rPr>
                <a:ea typeface="汉仪文黑-85W" panose="00020600040101010101" charset="-122"/>
              </a:rPr>
              <a:t>数据保护传输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183640"/>
            <a:ext cx="6203315" cy="25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2"/>
          <a:srcRect t="10559" b="8812"/>
          <a:stretch>
            <a:fillRect/>
          </a:stretch>
        </p:blipFill>
        <p:spPr>
          <a:xfrm>
            <a:off x="146050" y="3917315"/>
            <a:ext cx="6205220" cy="2601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523990" y="1478915"/>
            <a:ext cx="5327650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RTS 帧会试图预定介质使用权，供帧交换程序使用，因此 RTS 帧发送者必须计算 RTS 帧结束后还需要多少时间。总共需要三个 SIFS、一个 CTS、最后的 ACK，加上发送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第一个帧或帧片段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所需要的时间。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用来应答 RTS 时， CTS 帧的发送端会以 RTS 帧的 值作为持续时间的计算基准。当 CTS 帧被发送出后，只剩下其他未帧或帧片段及其回应待传。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 帧发送端会将 RTS 帧的 duration 值减去发送 CTS帧及其后短帧间隔所需的时间，作为CTS 的 Duration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帧中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uration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计算和上一页过程相同。在此场景中，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帧扮演的其实和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类似的作用，所以也被称为虚拟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  <a:sym typeface="+mn-ea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-- PS-Poll </a:t>
            </a:r>
            <a:endParaRPr lang="en-US" altLang="zh-CN">
              <a:ea typeface="汉仪文黑-85W" panose="00020600040101010101" charset="-122"/>
            </a:endParaRPr>
          </a:p>
        </p:txBody>
      </p:sp>
      <p:pic>
        <p:nvPicPr>
          <p:cNvPr id="9" name="图片 10"/>
          <p:cNvPicPr>
            <a:picLocks noChangeAspect="1"/>
          </p:cNvPicPr>
          <p:nvPr/>
        </p:nvPicPr>
        <p:blipFill>
          <a:blip r:embed="rId1"/>
          <a:srcRect t="1947" b="8558"/>
          <a:stretch>
            <a:fillRect/>
          </a:stretch>
        </p:blipFill>
        <p:spPr>
          <a:xfrm>
            <a:off x="208915" y="1523365"/>
            <a:ext cx="6334760" cy="236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1"/>
          <p:cNvPicPr>
            <a:picLocks noChangeAspect="1"/>
          </p:cNvPicPr>
          <p:nvPr/>
        </p:nvPicPr>
        <p:blipFill>
          <a:blip r:embed="rId2"/>
          <a:srcRect b="10939"/>
          <a:stretch>
            <a:fillRect/>
          </a:stretch>
        </p:blipFill>
        <p:spPr>
          <a:xfrm>
            <a:off x="222250" y="4314825"/>
            <a:ext cx="6347460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84340" y="1599565"/>
            <a:ext cx="4930775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PS-Poll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帧在之前提到过，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MAC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头中的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字段是用来指示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的，而不是指示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所有收到 PS-Poll 的工作站都必须更新 NAV， 将 NAV 的值设定为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一个 SIFS 加上一个 ACK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的时间。虽然此 NAV 对数据帧而言过短，但基站会取得介质使用权，而所有工作站都会为了这个数据帧而延后访问介质。但数据帧传送结束时，NAV 随即更新以反映数据帧标头中的数值。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除了立即应答，基站可以先回复一个简单应答。这种做法称为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延迟应答（ deferred</a:t>
            </a:r>
            <a:r>
              <a:rPr lang="en-US" altLang="zh-CN" sz="1600" u="sng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response）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，应答信息通过芯片组立即传送，至于数据则可以先予以暂存，然后依正常过程传输。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</a:t>
            </a:r>
            <a:r>
              <a:rPr lang="en-US" altLang="zh-CN">
                <a:ea typeface="汉仪文黑-85W" panose="00020600040101010101" charset="-122"/>
              </a:rPr>
              <a:t> -- Qos STA</a:t>
            </a:r>
            <a:endParaRPr lang="en-US" altLang="zh-CN">
              <a:ea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042670"/>
            <a:ext cx="11385550" cy="5593080"/>
          </a:xfrm>
          <a:prstGeom prst="rect">
            <a:avLst/>
          </a:prstGeom>
        </p:spPr>
      </p:pic>
      <p:pic>
        <p:nvPicPr>
          <p:cNvPr id="19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067935"/>
            <a:ext cx="5949950" cy="12877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3" name="直接连接符 42"/>
          <p:cNvCxnSpPr/>
          <p:nvPr/>
        </p:nvCxnSpPr>
        <p:spPr>
          <a:xfrm>
            <a:off x="5876290" y="135255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651125" y="1344295"/>
            <a:ext cx="824420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03730" y="1053465"/>
            <a:ext cx="73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STA1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51125" y="2228850"/>
            <a:ext cx="83083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3730" y="1938020"/>
            <a:ext cx="73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STA2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30220" y="857885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DATA1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3315" y="857885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DATA2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6410" y="850900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DATA3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105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7420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15605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21965" y="372110"/>
            <a:ext cx="5972810" cy="0"/>
          </a:xfrm>
          <a:prstGeom prst="straightConnector1">
            <a:avLst/>
          </a:prstGeom>
          <a:ln w="952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02225" y="177165"/>
            <a:ext cx="173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highlight>
                  <a:srgbClr val="C0C0C0"/>
                </a:highlight>
                <a:latin typeface="Arial" panose="020B0604020202020204" pitchFamily="34" charset="0"/>
                <a:ea typeface="汉仪文黑-85W" panose="00020600040101010101" charset="-122"/>
              </a:rPr>
              <a:t>TXOP Limit &gt; 0</a:t>
            </a:r>
            <a:endParaRPr lang="en-US" altLang="zh-CN">
              <a:highlight>
                <a:srgbClr val="C0C0C0"/>
              </a:highlight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29585" y="372110"/>
            <a:ext cx="0" cy="63150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76370" y="135255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96680" y="364490"/>
            <a:ext cx="0" cy="633285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01870" y="134239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013075" y="2710815"/>
            <a:ext cx="947420" cy="460375"/>
            <a:chOff x="1901" y="4341"/>
            <a:chExt cx="1492" cy="72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T(PPDU)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77005" y="2718435"/>
            <a:ext cx="4683760" cy="460375"/>
            <a:chOff x="1901" y="4329"/>
            <a:chExt cx="1492" cy="72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436" y="4329"/>
              <a:ext cx="5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T(PENDING)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28950" y="4024630"/>
            <a:ext cx="1771015" cy="460375"/>
            <a:chOff x="1901" y="4341"/>
            <a:chExt cx="1492" cy="725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if(TXOP=0)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T(SINGLE-MSDU)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28315" y="2370455"/>
            <a:ext cx="5966460" cy="275590"/>
            <a:chOff x="1901" y="4461"/>
            <a:chExt cx="1492" cy="43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566" y="4461"/>
              <a:ext cx="2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T(TXOP)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76640" y="1337945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930795" y="5601970"/>
            <a:ext cx="4063980" cy="460375"/>
            <a:chOff x="1946" y="4305"/>
            <a:chExt cx="1447" cy="725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1946" y="4678"/>
              <a:ext cx="1447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46" y="4305"/>
              <a:ext cx="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T(TXOP-REMAINING)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4929505" y="134239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923155" y="4651375"/>
            <a:ext cx="947420" cy="460375"/>
            <a:chOff x="1901" y="4341"/>
            <a:chExt cx="1492" cy="725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T(PPDU)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76370" y="3488055"/>
            <a:ext cx="4701540" cy="460375"/>
            <a:chOff x="1901" y="4317"/>
            <a:chExt cx="1492" cy="725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534" y="4317"/>
              <a:ext cx="2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NAV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30775" y="5083810"/>
            <a:ext cx="3736975" cy="460375"/>
            <a:chOff x="1946" y="4305"/>
            <a:chExt cx="1447" cy="725"/>
          </a:xfrm>
        </p:grpSpPr>
        <p:cxnSp>
          <p:nvCxnSpPr>
            <p:cNvPr id="48" name="直接箭头连接符 47"/>
            <p:cNvCxnSpPr/>
            <p:nvPr/>
          </p:nvCxnSpPr>
          <p:spPr>
            <a:xfrm>
              <a:off x="1946" y="4678"/>
              <a:ext cx="1447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346" y="4305"/>
              <a:ext cx="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T(END-NAV)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98515" y="6222365"/>
            <a:ext cx="2769870" cy="460375"/>
            <a:chOff x="1901" y="4317"/>
            <a:chExt cx="1492" cy="725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326" y="4317"/>
              <a:ext cx="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NAV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sp>
        <p:nvSpPr>
          <p:cNvPr id="54" name="圆角矩形标注 53"/>
          <p:cNvSpPr/>
          <p:nvPr/>
        </p:nvSpPr>
        <p:spPr>
          <a:xfrm>
            <a:off x="479425" y="1588135"/>
            <a:ext cx="1414145" cy="286385"/>
          </a:xfrm>
          <a:prstGeom prst="wedgeRoundRectCallout">
            <a:avLst>
              <a:gd name="adj1" fmla="val 132173"/>
              <a:gd name="adj2" fmla="val -136917"/>
              <a:gd name="adj3" fmla="val 1666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</a:rPr>
              <a:t>END-NAV=0</a:t>
            </a:r>
            <a:endParaRPr lang="en-US" altLang="zh-CN" sz="12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  <p:tag name="WM_BEAUTIFY_SHAPE_IDENTITY" val="{5519f3c5-857a-448f-969c-b554a962a19d}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158278-e8cb-4a1b-a735-05af4a26ca03}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4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custom"/>
  <p:tag name="KSO_WM_TEMPLATE_INDEX" val="20184739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UNIT_ID" val="custom20184739_1*a*1"/>
  <p:tag name="KSO_WM_UNIT_ISNUMDGMTITLE" val="0"/>
  <p:tag name="KSO_WM_UNIT_NOCLEAR" val="0"/>
  <p:tag name="KSO_WM_UNIT_DIAGRAM_ISNUMVISUAL" val="0"/>
  <p:tag name="KSO_WM_UNIT_DIAGRAM_ISREFERUNIT" val="0"/>
</p:tagLst>
</file>

<file path=ppt/tags/tag371.xml><?xml version="1.0" encoding="utf-8"?>
<p:tagLst xmlns:p="http://schemas.openxmlformats.org/presentationml/2006/main">
  <p:tag name="KSO_WM_TEMPLATE_CATEGORY" val="custom"/>
  <p:tag name="KSO_WM_TEMPLATE_INDEX" val="20184739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739_1*f*1"/>
  <p:tag name="KSO_WM_UNIT_PRESET_TEXT" val="汇报人：稻壳儿"/>
  <p:tag name="KSO_WM_UNIT_NOCLEAR" val="0"/>
  <p:tag name="KSO_WM_UNIT_DIAGRAM_ISNUMVISUAL" val="0"/>
  <p:tag name="KSO_WM_UNIT_DIAGRAM_ISREFERUNIT" val="0"/>
  <p:tag name="KSO_WM_UNIT_ISNUMDGMTITLE" val="0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372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itle"/>
  <p:tag name="KSO_WM_BEAUTIFY_FLAG" val="#wm#"/>
  <p:tag name="KSO_WM_COMBINE_RELATE_SLIDE_ID" val="background20182736_1"/>
  <p:tag name="KSO_WM_TEMPLATE_CATEGORY" val="custom"/>
  <p:tag name="KSO_WM_TEMPLATE_INDEX" val="20184739"/>
  <p:tag name="KSO_WM_SLIDE_ID" val="custom20184739_1"/>
  <p:tag name="KSO_WM_SLIDE_INDEX" val="1"/>
  <p:tag name="KSO_WM_TEMPLATE_SUBCATEGORY" val="0"/>
  <p:tag name="KSO_WM_TEMPLATE_THUMBS_INDEX" val="1、4、5、6、12、13、19、23、28、31、32、"/>
  <p:tag name="KSO_WM_SLIDE_SUBTYPE" val="pureTxt"/>
  <p:tag name="KSO_WM_SPECIAL_SOURCE" val="bdnull"/>
  <p:tag name="KSO_WM_TEMPLATE_MASTER_TYPE" val="1"/>
  <p:tag name="KSO_WM_TEMPLATE_COLOR_TYPE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7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3"/>
  <p:tag name="KSO_WM_UNIT_TEXT_FILL_TYPE" val="1"/>
  <p:tag name="KSO_WM_UNIT_USESOURCEFORMAT_APPLY" val="0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" val="13"/>
  <p:tag name="KSO_WM_UNIT_TEXT_FILL_TYPE" val="1"/>
  <p:tag name="KSO_WM_UNIT_USESOURCEFORMAT_APPLY" val="0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" val="13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6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9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6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1.xml><?xml version="1.0" encoding="utf-8"?>
<p:tagLst xmlns:p="http://schemas.openxmlformats.org/presentationml/2006/main">
  <p:tag name="KSO_WM_UNIT_PLACING_PICTURE_USER_VIEWPORT" val="{&quot;height&quot;:3804,&quot;width&quot;:11916}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01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4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03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4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06.xml><?xml version="1.0" encoding="utf-8"?>
<p:tagLst xmlns:p="http://schemas.openxmlformats.org/presentationml/2006/main">
  <p:tag name="COMMONDATA" val="eyJoZGlkIjoiYjk5ODM0YmMxOWJiYWQyNDU4MGIzYWRmYTA0ZmI5NDcifQ==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84739">
      <a:dk1>
        <a:sysClr val="windowText" lastClr="000000"/>
      </a:dk1>
      <a:lt1>
        <a:sysClr val="window" lastClr="FFFFFF"/>
      </a:lt1>
      <a:dk2>
        <a:srgbClr val="192E2E"/>
      </a:dk2>
      <a:lt2>
        <a:srgbClr val="244242"/>
      </a:lt2>
      <a:accent1>
        <a:srgbClr val="D38411"/>
      </a:accent1>
      <a:accent2>
        <a:srgbClr val="BD760F"/>
      </a:accent2>
      <a:accent3>
        <a:srgbClr val="A7680D"/>
      </a:accent3>
      <a:accent4>
        <a:srgbClr val="905B0C"/>
      </a:accent4>
      <a:accent5>
        <a:srgbClr val="7A4D0A"/>
      </a:accent5>
      <a:accent6>
        <a:srgbClr val="643F08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3394</Words>
  <Application>WPS 演示</Application>
  <PresentationFormat>宽屏</PresentationFormat>
  <Paragraphs>196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黑体</vt:lpstr>
      <vt:lpstr>汉仪文黑-85W</vt:lpstr>
      <vt:lpstr>汉仪旗黑-55简</vt:lpstr>
      <vt:lpstr>1_Office 主题​​</vt:lpstr>
      <vt:lpstr>2_Office 主题​​</vt:lpstr>
      <vt:lpstr>精通802.11 NAV机制</vt:lpstr>
      <vt:lpstr>PowerPoint 演示文稿</vt:lpstr>
      <vt:lpstr>概念介绍</vt:lpstr>
      <vt:lpstr>NAV实现方式</vt:lpstr>
      <vt:lpstr>NAV设置场景（non-Qos） -- 直接数据传输</vt:lpstr>
      <vt:lpstr>NAV设置场景（non-Qos）--  RTS/CTS数据保护传输</vt:lpstr>
      <vt:lpstr>NAV设置场景（non-Qos）-- PS-Poll </vt:lpstr>
      <vt:lpstr>NAV设置场景 -- Qos STA</vt:lpstr>
      <vt:lpstr>PowerPoint 演示文稿</vt:lpstr>
      <vt:lpstr>802.11关于TXOP Limit=0的说明</vt:lpstr>
      <vt:lpstr>NAV更新/复位规则 </vt:lpstr>
      <vt:lpstr>NAV更新/复位规则 -- 802.11ax 补充 </vt:lpstr>
      <vt:lpstr>802.11n L-SIG TXOP保护机制（HT Only）</vt:lpstr>
      <vt:lpstr>802.11n L-SIG TXOP保护机制（更新NAV）</vt:lpstr>
      <vt:lpstr>802.11ax 双重NAV机制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太阳的耳朵</cp:lastModifiedBy>
  <cp:revision>323</cp:revision>
  <dcterms:created xsi:type="dcterms:W3CDTF">2019-06-19T02:08:00Z</dcterms:created>
  <dcterms:modified xsi:type="dcterms:W3CDTF">2022-07-21T03:43:07Z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28361D236DBC421AB0C739D865A1361D</vt:lpwstr>
  </property>
</Properties>
</file>