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9" r:id="rId2"/>
    <p:sldId id="290" r:id="rId3"/>
    <p:sldId id="291" r:id="rId4"/>
    <p:sldId id="292" r:id="rId5"/>
    <p:sldId id="293" r:id="rId6"/>
    <p:sldId id="294" r:id="rId7"/>
    <p:sldId id="295" r:id="rId8"/>
    <p:sldId id="296" r:id="rId9"/>
    <p:sldId id="287" r:id="rId10"/>
    <p:sldId id="288" r:id="rId11"/>
    <p:sldId id="297" r:id="rId12"/>
    <p:sldId id="298" r:id="rId13"/>
    <p:sldId id="301" r:id="rId14"/>
    <p:sldId id="257" r:id="rId15"/>
    <p:sldId id="259" r:id="rId16"/>
    <p:sldId id="260" r:id="rId17"/>
    <p:sldId id="264" r:id="rId18"/>
    <p:sldId id="307" r:id="rId19"/>
    <p:sldId id="268" r:id="rId20"/>
    <p:sldId id="306" r:id="rId21"/>
    <p:sldId id="270" r:id="rId22"/>
    <p:sldId id="272" r:id="rId23"/>
    <p:sldId id="274" r:id="rId24"/>
    <p:sldId id="275" r:id="rId25"/>
    <p:sldId id="278" r:id="rId26"/>
    <p:sldId id="279" r:id="rId27"/>
    <p:sldId id="280" r:id="rId28"/>
    <p:sldId id="281" r:id="rId29"/>
    <p:sldId id="282" r:id="rId30"/>
    <p:sldId id="283" r:id="rId31"/>
    <p:sldId id="299" r:id="rId32"/>
    <p:sldId id="300" r:id="rId33"/>
    <p:sldId id="284" r:id="rId34"/>
    <p:sldId id="302" r:id="rId35"/>
    <p:sldId id="285" r:id="rId36"/>
    <p:sldId id="308" r:id="rId37"/>
    <p:sldId id="286" r:id="rId38"/>
    <p:sldId id="309" r:id="rId39"/>
    <p:sldId id="303" r:id="rId40"/>
    <p:sldId id="304" r:id="rId41"/>
    <p:sldId id="305"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0000FF"/>
    <a:srgbClr val="FFFFCC"/>
    <a:srgbClr val="9933FF"/>
    <a:srgbClr val="CCFFCC"/>
    <a:srgbClr val="99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72" d="100"/>
          <a:sy n="72" d="100"/>
        </p:scale>
        <p:origin x="-72" y="-396"/>
      </p:cViewPr>
      <p:guideLst>
        <p:guide orient="horz" pos="2160"/>
        <p:guide pos="2880"/>
      </p:guideLst>
    </p:cSldViewPr>
  </p:slideViewPr>
  <p:notesTextViewPr>
    <p:cViewPr>
      <p:scale>
        <a:sx n="1" d="1"/>
        <a:sy n="1" d="1"/>
      </p:scale>
      <p:origin x="0" y="0"/>
    </p:cViewPr>
  </p:notesTextViewPr>
  <p:sorterViewPr>
    <p:cViewPr>
      <p:scale>
        <a:sx n="100" d="100"/>
        <a:sy n="100" d="100"/>
      </p:scale>
      <p:origin x="0" y="260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emf"/><Relationship Id="rId4" Type="http://schemas.openxmlformats.org/officeDocument/2006/relationships/image" Target="../media/image6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emf"/><Relationship Id="rId12" Type="http://schemas.openxmlformats.org/officeDocument/2006/relationships/image" Target="../media/image30.wmf"/><Relationship Id="rId2" Type="http://schemas.openxmlformats.org/officeDocument/2006/relationships/image" Target="../media/image20.wmf"/><Relationship Id="rId1" Type="http://schemas.openxmlformats.org/officeDocument/2006/relationships/image" Target="../media/image19.emf"/><Relationship Id="rId6" Type="http://schemas.openxmlformats.org/officeDocument/2006/relationships/image" Target="../media/image24.emf"/><Relationship Id="rId11" Type="http://schemas.openxmlformats.org/officeDocument/2006/relationships/image" Target="../media/image29.wmf"/><Relationship Id="rId5" Type="http://schemas.openxmlformats.org/officeDocument/2006/relationships/image" Target="../media/image23.wmf"/><Relationship Id="rId15" Type="http://schemas.openxmlformats.org/officeDocument/2006/relationships/image" Target="../media/image33.wmf"/><Relationship Id="rId10" Type="http://schemas.openxmlformats.org/officeDocument/2006/relationships/image" Target="../media/image28.emf"/><Relationship Id="rId4" Type="http://schemas.openxmlformats.org/officeDocument/2006/relationships/image" Target="../media/image22.wmf"/><Relationship Id="rId9" Type="http://schemas.openxmlformats.org/officeDocument/2006/relationships/image" Target="../media/image27.wmf"/><Relationship Id="rId1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767B773E-896C-4084-BF45-6B8CA469CDDF}" type="datetimeFigureOut">
              <a:rPr lang="zh-CN" altLang="en-US"/>
              <a:pPr>
                <a:defRPr/>
              </a:pPr>
              <a:t>2017-9-24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340EA2B8-F5F0-4A8A-8C4B-46884B626609}" type="slidenum">
              <a:rPr lang="zh-CN" altLang="en-US"/>
              <a:pPr>
                <a:defRPr/>
              </a:pPr>
              <a:t>‹#›</a:t>
            </a:fld>
            <a:endParaRPr lang="zh-CN" altLang="en-US"/>
          </a:p>
        </p:txBody>
      </p:sp>
    </p:spTree>
    <p:extLst>
      <p:ext uri="{BB962C8B-B14F-4D97-AF65-F5344CB8AC3E}">
        <p14:creationId xmlns="" xmlns:p14="http://schemas.microsoft.com/office/powerpoint/2010/main" val="27880457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40EA2B8-F5F0-4A8A-8C4B-46884B626609}" type="slidenum">
              <a:rPr lang="zh-CN" altLang="en-US" smtClean="0"/>
              <a:pPr>
                <a:defRPr/>
              </a:pPr>
              <a:t>10</a:t>
            </a:fld>
            <a:endParaRPr lang="zh-CN" altLang="en-US"/>
          </a:p>
        </p:txBody>
      </p:sp>
    </p:spTree>
    <p:extLst>
      <p:ext uri="{BB962C8B-B14F-4D97-AF65-F5344CB8AC3E}">
        <p14:creationId xmlns="" xmlns:p14="http://schemas.microsoft.com/office/powerpoint/2010/main" val="15251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A136721-E00B-46E4-A021-495D722E10FA}" type="slidenum">
              <a:rPr lang="zh-CN" altLang="en-US"/>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12"/>
          <p:cNvSpPr>
            <a:spLocks noChangeArrowheads="1"/>
          </p:cNvSpPr>
          <p:nvPr userDrawn="1"/>
        </p:nvSpPr>
        <p:spPr bwMode="auto">
          <a:xfrm>
            <a:off x="7467600" y="90488"/>
            <a:ext cx="1447800" cy="304800"/>
          </a:xfrm>
          <a:prstGeom prst="rect">
            <a:avLst/>
          </a:prstGeom>
          <a:solidFill>
            <a:srgbClr val="FFC000"/>
          </a:solidFill>
          <a:ln w="9525">
            <a:solidFill>
              <a:srgbClr val="FF3300"/>
            </a:solidFill>
            <a:miter lim="800000"/>
            <a:headEnd/>
            <a:tailEnd/>
          </a:ln>
          <a:effectLst>
            <a:outerShdw dist="35921" dir="2700000" algn="ctr" rotWithShape="0">
              <a:schemeClr val="bg2"/>
            </a:outerShdw>
          </a:effectLst>
        </p:spPr>
        <p:txBody>
          <a:bodyPr wrap="none" lIns="90000" tIns="46800" rIns="90000" bIns="46800" anchor="ctr"/>
          <a:lstStyle/>
          <a:p>
            <a:endParaRPr lang="zh-CN" altLang="en-US">
              <a:solidFill>
                <a:srgbClr val="FFC000"/>
              </a:solidFill>
            </a:endParaRPr>
          </a:p>
        </p:txBody>
      </p:sp>
      <p:sp>
        <p:nvSpPr>
          <p:cNvPr id="3" name="Text Box 13"/>
          <p:cNvSpPr txBox="1">
            <a:spLocks noChangeArrowheads="1"/>
          </p:cNvSpPr>
          <p:nvPr userDrawn="1"/>
        </p:nvSpPr>
        <p:spPr bwMode="auto">
          <a:xfrm>
            <a:off x="7391400" y="-26988"/>
            <a:ext cx="1828800" cy="525463"/>
          </a:xfrm>
          <a:prstGeom prst="rect">
            <a:avLst/>
          </a:prstGeom>
          <a:noFill/>
          <a:ln>
            <a:noFill/>
          </a:ln>
          <a:effectLst>
            <a:outerShdw dist="35921" dir="2700000" algn="ctr" rotWithShape="0">
              <a:schemeClr val="bg2">
                <a:lumMod val="90000"/>
                <a:alpha val="72000"/>
              </a:scheme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lIns="90000" tIns="46800" rIns="90000" bIns="46800">
            <a:spAutoFit/>
          </a:bodyPr>
          <a:lstStyle/>
          <a:p>
            <a:pPr fontAlgn="auto">
              <a:spcBef>
                <a:spcPct val="50000"/>
              </a:spcBef>
              <a:spcAft>
                <a:spcPts val="0"/>
              </a:spcAft>
              <a:defRPr/>
            </a:pPr>
            <a:r>
              <a:rPr lang="zh-CN" altLang="en-US" sz="2800" b="1" dirty="0">
                <a:solidFill>
                  <a:srgbClr val="0070C0"/>
                </a:solidFill>
                <a:latin typeface="+mn-lt"/>
                <a:ea typeface="隶书" pitchFamily="49" charset="-122"/>
              </a:rPr>
              <a:t>数学分析</a:t>
            </a:r>
          </a:p>
        </p:txBody>
      </p:sp>
      <p:pic>
        <p:nvPicPr>
          <p:cNvPr id="4" name="Picture 10" descr="F:\My Documents\数学资源库\模版\上一步.gif">
            <a:hlinkClick r:id="" action="ppaction://hlinkshowjump?jump=previousslide" tooltip="上一页"/>
          </p:cNvPr>
          <p:cNvPicPr>
            <a:picLocks noChangeAspect="1" noChangeArrowheads="1"/>
          </p:cNvPicPr>
          <p:nvPr userDrawn="1"/>
        </p:nvPicPr>
        <p:blipFill>
          <a:blip r:embed="rId2"/>
          <a:srcRect/>
          <a:stretch>
            <a:fillRect/>
          </a:stretch>
        </p:blipFill>
        <p:spPr bwMode="auto">
          <a:xfrm>
            <a:off x="7794625" y="6400800"/>
            <a:ext cx="523875" cy="341313"/>
          </a:xfrm>
          <a:prstGeom prst="rect">
            <a:avLst/>
          </a:prstGeom>
          <a:noFill/>
          <a:ln w="3175">
            <a:solidFill>
              <a:schemeClr val="bg1"/>
            </a:solidFill>
            <a:miter lim="800000"/>
            <a:headEnd/>
            <a:tailEnd/>
          </a:ln>
        </p:spPr>
      </p:pic>
      <p:pic>
        <p:nvPicPr>
          <p:cNvPr id="5" name="Picture 11" descr="F:\My Documents\数学资源库\模版\下一步.gif">
            <a:hlinkClick r:id="" action="ppaction://hlinkshowjump?jump=nextslide" tooltip="下一页"/>
          </p:cNvPr>
          <p:cNvPicPr>
            <a:picLocks noChangeAspect="1" noChangeArrowheads="1"/>
          </p:cNvPicPr>
          <p:nvPr userDrawn="1"/>
        </p:nvPicPr>
        <p:blipFill>
          <a:blip r:embed="rId3"/>
          <a:srcRect/>
          <a:stretch>
            <a:fillRect/>
          </a:stretch>
        </p:blipFill>
        <p:spPr bwMode="auto">
          <a:xfrm>
            <a:off x="8431213" y="6400800"/>
            <a:ext cx="533400" cy="34131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D6B2D479-77D2-48E2-844A-AB095D118737}" type="datetimeFigureOut">
              <a:rPr lang="zh-CN" altLang="en-US"/>
              <a:pPr>
                <a:defRPr/>
              </a:pPr>
              <a:t>2017-9-24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9530256-3B59-48DC-99DF-98C340BB414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708505C7-37AF-465A-ADE6-B11392D63CF0}" type="datetimeFigureOut">
              <a:rPr lang="zh-CN" altLang="en-US"/>
              <a:pPr>
                <a:defRPr/>
              </a:pPr>
              <a:t>2017-9-24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986F20A-3386-418A-9BCA-28E6B23B759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2pPr algn="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40FDD8FC-D5DF-4461-A6B5-66AEE5B38E74}" type="datetimeFigureOut">
              <a:rPr lang="zh-CN" altLang="en-US"/>
              <a:pPr>
                <a:defRPr/>
              </a:pPr>
              <a:t>2017-9-24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2C7ADCD-14FB-4E8E-828B-CB3FE726242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B855A8D-4F1E-48D7-885A-189335778F96}" type="datetimeFigureOut">
              <a:rPr lang="zh-CN" altLang="en-US"/>
              <a:pPr>
                <a:defRPr/>
              </a:pPr>
              <a:t>2017-9-24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E0D954B-9588-40E9-9029-83536A9DA4E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FD8162C1-13D0-48DD-B6C9-2D848D06AF1B}" type="datetimeFigureOut">
              <a:rPr lang="zh-CN" altLang="en-US"/>
              <a:pPr>
                <a:defRPr/>
              </a:pPr>
              <a:t>2017-9-24</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81A9C79-E018-485E-A896-9C2A1E751C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ECDEFC5D-C8FE-4EB6-872B-F86C23202FFD}" type="datetimeFigureOut">
              <a:rPr lang="zh-CN" altLang="en-US"/>
              <a:pPr>
                <a:defRPr/>
              </a:pPr>
              <a:t>2017-9-24</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E1B3D42-8F18-4AF1-A7C6-277B5265695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ABD84BA-3561-4D89-92B2-36694DBED473}" type="datetimeFigureOut">
              <a:rPr lang="zh-CN" altLang="en-US"/>
              <a:pPr>
                <a:defRPr/>
              </a:pPr>
              <a:t>2017-9-24</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2F7D8CFA-3295-4E9D-A2BF-490F78AC621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F4643A9-3682-46B2-A955-1202585B7A8D}" type="datetimeFigureOut">
              <a:rPr lang="zh-CN" altLang="en-US"/>
              <a:pPr>
                <a:defRPr/>
              </a:pPr>
              <a:t>2017-9-24</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624123F-4057-4982-B4B2-FBD28FEFB05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4AAFD3BF-1E9B-447C-82E2-E7E11C0E6A22}" type="datetimeFigureOut">
              <a:rPr lang="zh-CN" altLang="en-US"/>
              <a:pPr>
                <a:defRPr/>
              </a:pPr>
              <a:t>2017-9-24</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21AC219-620C-47AC-B240-5E036EF53B5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D0B8C0D8-F897-4DC7-914A-3BB9165D387D}" type="datetimeFigureOut">
              <a:rPr lang="zh-CN" altLang="en-US"/>
              <a:pPr>
                <a:defRPr/>
              </a:pPr>
              <a:t>2017-9-24</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E28B4F0-3EA4-4E2A-B5E8-ECFC14BC6C9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12"/>
          <p:cNvSpPr>
            <a:spLocks noChangeArrowheads="1"/>
          </p:cNvSpPr>
          <p:nvPr userDrawn="1"/>
        </p:nvSpPr>
        <p:spPr bwMode="auto">
          <a:xfrm>
            <a:off x="7467600" y="90488"/>
            <a:ext cx="1447800" cy="304800"/>
          </a:xfrm>
          <a:prstGeom prst="rect">
            <a:avLst/>
          </a:prstGeom>
          <a:solidFill>
            <a:srgbClr val="FFC000"/>
          </a:solidFill>
          <a:ln w="9525">
            <a:solidFill>
              <a:srgbClr val="FF3300"/>
            </a:solidFill>
            <a:miter lim="800000"/>
            <a:headEnd/>
            <a:tailEnd/>
          </a:ln>
          <a:effectLst>
            <a:outerShdw dist="35921" dir="2700000" algn="ctr" rotWithShape="0">
              <a:schemeClr val="bg2"/>
            </a:outerShdw>
          </a:effectLst>
        </p:spPr>
        <p:txBody>
          <a:bodyPr wrap="none" lIns="90000" tIns="46800" rIns="90000" bIns="46800" anchor="ctr"/>
          <a:lstStyle/>
          <a:p>
            <a:endParaRPr lang="zh-CN" altLang="en-US">
              <a:solidFill>
                <a:srgbClr val="FFC000"/>
              </a:solidFill>
            </a:endParaRPr>
          </a:p>
        </p:txBody>
      </p:sp>
      <p:sp>
        <p:nvSpPr>
          <p:cNvPr id="8" name="Text Box 13"/>
          <p:cNvSpPr txBox="1">
            <a:spLocks noChangeArrowheads="1"/>
          </p:cNvSpPr>
          <p:nvPr userDrawn="1"/>
        </p:nvSpPr>
        <p:spPr bwMode="auto">
          <a:xfrm>
            <a:off x="7391400" y="-26988"/>
            <a:ext cx="1828800" cy="525463"/>
          </a:xfrm>
          <a:prstGeom prst="rect">
            <a:avLst/>
          </a:prstGeom>
          <a:noFill/>
          <a:ln>
            <a:noFill/>
          </a:ln>
          <a:effectLst>
            <a:outerShdw dist="35921" dir="2700000" algn="ctr" rotWithShape="0">
              <a:schemeClr val="bg2">
                <a:lumMod val="90000"/>
                <a:alpha val="72000"/>
              </a:scheme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lIns="90000" tIns="46800" rIns="90000" bIns="46800">
            <a:spAutoFit/>
          </a:bodyPr>
          <a:lstStyle/>
          <a:p>
            <a:pPr fontAlgn="auto">
              <a:spcBef>
                <a:spcPct val="50000"/>
              </a:spcBef>
              <a:spcAft>
                <a:spcPts val="0"/>
              </a:spcAft>
              <a:defRPr/>
            </a:pPr>
            <a:r>
              <a:rPr lang="zh-CN" altLang="en-US" sz="2800" b="1" dirty="0">
                <a:solidFill>
                  <a:srgbClr val="0070C0"/>
                </a:solidFill>
                <a:latin typeface="+mn-lt"/>
                <a:ea typeface="隶书" pitchFamily="49" charset="-122"/>
              </a:rPr>
              <a:t>数学分析</a:t>
            </a:r>
          </a:p>
        </p:txBody>
      </p:sp>
      <p:pic>
        <p:nvPicPr>
          <p:cNvPr id="1028" name="Picture 10" descr="F:\My Documents\数学资源库\模版\上一步.gif">
            <a:hlinkClick r:id="" action="ppaction://hlinkshowjump?jump=previousslide" tooltip="上一页"/>
          </p:cNvPr>
          <p:cNvPicPr>
            <a:picLocks noChangeAspect="1" noChangeArrowheads="1"/>
          </p:cNvPicPr>
          <p:nvPr userDrawn="1"/>
        </p:nvPicPr>
        <p:blipFill>
          <a:blip r:embed="rId13"/>
          <a:srcRect/>
          <a:stretch>
            <a:fillRect/>
          </a:stretch>
        </p:blipFill>
        <p:spPr bwMode="auto">
          <a:xfrm>
            <a:off x="7794625" y="6400800"/>
            <a:ext cx="523875" cy="341313"/>
          </a:xfrm>
          <a:prstGeom prst="rect">
            <a:avLst/>
          </a:prstGeom>
          <a:noFill/>
          <a:ln w="3175">
            <a:solidFill>
              <a:schemeClr val="bg1"/>
            </a:solidFill>
            <a:miter lim="800000"/>
            <a:headEnd/>
            <a:tailEnd/>
          </a:ln>
        </p:spPr>
      </p:pic>
      <p:pic>
        <p:nvPicPr>
          <p:cNvPr id="1029" name="Picture 11" descr="F:\My Documents\数学资源库\模版\下一步.gif">
            <a:hlinkClick r:id="" action="ppaction://hlinkshowjump?jump=nextslide" tooltip="下一页"/>
          </p:cNvPr>
          <p:cNvPicPr>
            <a:picLocks noChangeAspect="1" noChangeArrowheads="1"/>
          </p:cNvPicPr>
          <p:nvPr userDrawn="1"/>
        </p:nvPicPr>
        <p:blipFill>
          <a:blip r:embed="rId14"/>
          <a:srcRect/>
          <a:stretch>
            <a:fillRect/>
          </a:stretch>
        </p:blipFill>
        <p:spPr bwMode="auto">
          <a:xfrm>
            <a:off x="8431213" y="6400800"/>
            <a:ext cx="5334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6.jpeg"/><Relationship Id="rId4" Type="http://schemas.openxmlformats.org/officeDocument/2006/relationships/hyperlink" Target="http://en.wikipedia.org/wiki/File:Georg_Cantor3.jpg"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Microsoft_Office_Word_97_-_2003___3.doc"/><Relationship Id="rId4" Type="http://schemas.openxmlformats.org/officeDocument/2006/relationships/oleObject" Target="../embeddings/Microsoft_Office_Word_97_-_2003___2.doc"/></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3" Type="http://schemas.openxmlformats.org/officeDocument/2006/relationships/oleObject" Target="../embeddings/oleObject13.bin"/><Relationship Id="rId7" Type="http://schemas.openxmlformats.org/officeDocument/2006/relationships/oleObject" Target="../embeddings/oleObject17.bin"/><Relationship Id="rId12" Type="http://schemas.openxmlformats.org/officeDocument/2006/relationships/oleObject" Target="../embeddings/oleObject22.bin"/><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oleObject" Target="../embeddings/oleObject15.bin"/><Relationship Id="rId15" Type="http://schemas.openxmlformats.org/officeDocument/2006/relationships/oleObject" Target="../embeddings/oleObject2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 Id="rId1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1.jpeg"/><Relationship Id="rId4"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3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oleObject4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34.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hyperlink" Target="http://tupian.hudong.com/s/%E7%AC%9B%E5%8D%A1%E5%B0%94/xgtupian/2/0"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hyperlink" Target="http://en.wikipedia.org/wiki/File:Georg_Cantor2.jp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EAC7"/>
            </a:gs>
            <a:gs pos="3000">
              <a:srgbClr val="FEE7F2"/>
            </a:gs>
            <a:gs pos="49000">
              <a:schemeClr val="tx2">
                <a:lumMod val="40000"/>
                <a:lumOff val="60000"/>
              </a:schemeClr>
            </a:gs>
            <a:gs pos="61000">
              <a:srgbClr val="FAC77D"/>
            </a:gs>
            <a:gs pos="61000">
              <a:srgbClr val="FBA97D"/>
            </a:gs>
            <a:gs pos="99000">
              <a:srgbClr val="FBD49C"/>
            </a:gs>
            <a:gs pos="100000">
              <a:srgbClr val="FEE7F2"/>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1524000" y="2298576"/>
            <a:ext cx="6288088" cy="914400"/>
          </a:xfrm>
          <a:prstGeom prst="rect">
            <a:avLst/>
          </a:prstGeom>
          <a:noFill/>
          <a:ln w="57150">
            <a:noFill/>
            <a:miter lim="800000"/>
            <a:headEnd/>
            <a:tailEnd/>
          </a:ln>
          <a:effectLst/>
        </p:spPr>
        <p:txBody>
          <a:bodyPr>
            <a:spAutoFit/>
          </a:bodyPr>
          <a:lstStyle/>
          <a:p>
            <a:pPr>
              <a:spcBef>
                <a:spcPct val="50000"/>
              </a:spcBef>
            </a:pPr>
            <a:r>
              <a:rPr lang="en-US" altLang="zh-CN" sz="5400" b="1" dirty="0">
                <a:solidFill>
                  <a:srgbClr val="FF0000"/>
                </a:solidFill>
                <a:latin typeface="隶书" pitchFamily="49" charset="-122"/>
                <a:ea typeface="隶书" pitchFamily="49" charset="-122"/>
              </a:rPr>
              <a:t>   </a:t>
            </a:r>
            <a:r>
              <a:rPr lang="zh-CN" altLang="en-US" sz="5400" b="1" dirty="0">
                <a:solidFill>
                  <a:srgbClr val="FF0000"/>
                </a:solidFill>
                <a:latin typeface="隶书" pitchFamily="49" charset="-122"/>
                <a:ea typeface="隶书" pitchFamily="49" charset="-122"/>
              </a:rPr>
              <a:t>祝贺同学们！</a:t>
            </a:r>
          </a:p>
        </p:txBody>
      </p:sp>
      <p:sp>
        <p:nvSpPr>
          <p:cNvPr id="59396" name="Text Box 4"/>
          <p:cNvSpPr txBox="1">
            <a:spLocks noChangeArrowheads="1"/>
          </p:cNvSpPr>
          <p:nvPr/>
        </p:nvSpPr>
        <p:spPr bwMode="auto">
          <a:xfrm>
            <a:off x="1524000" y="3276600"/>
            <a:ext cx="6361113" cy="914400"/>
          </a:xfrm>
          <a:prstGeom prst="rect">
            <a:avLst/>
          </a:prstGeom>
          <a:noFill/>
          <a:ln w="57150">
            <a:noFill/>
            <a:miter lim="800000"/>
            <a:headEnd/>
            <a:tailEnd/>
          </a:ln>
          <a:effectLst/>
        </p:spPr>
        <p:txBody>
          <a:bodyPr>
            <a:spAutoFit/>
          </a:bodyPr>
          <a:lstStyle/>
          <a:p>
            <a:pPr>
              <a:spcBef>
                <a:spcPct val="50000"/>
              </a:spcBef>
            </a:pPr>
            <a:r>
              <a:rPr lang="en-US" altLang="zh-CN" sz="5400" b="1" dirty="0">
                <a:solidFill>
                  <a:srgbClr val="FF0000"/>
                </a:solidFill>
                <a:latin typeface="隶书" pitchFamily="49" charset="-122"/>
                <a:ea typeface="隶书" pitchFamily="49" charset="-122"/>
              </a:rPr>
              <a:t>   </a:t>
            </a:r>
            <a:r>
              <a:rPr lang="zh-CN" altLang="en-US" sz="5400" b="1" dirty="0">
                <a:solidFill>
                  <a:srgbClr val="FF0000"/>
                </a:solidFill>
                <a:latin typeface="隶书" pitchFamily="49" charset="-122"/>
                <a:ea typeface="隶书" pitchFamily="49" charset="-122"/>
              </a:rPr>
              <a:t>欢迎同学们！   </a:t>
            </a: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322833" y="332656"/>
            <a:ext cx="8641655" cy="6186309"/>
          </a:xfrm>
          <a:prstGeom prst="rect">
            <a:avLst/>
          </a:prstGeom>
          <a:noFill/>
          <a:ln w="9525">
            <a:noFill/>
            <a:miter lim="800000"/>
            <a:headEnd/>
            <a:tailEnd/>
          </a:ln>
        </p:spPr>
        <p:txBody>
          <a:bodyPr wrap="square">
            <a:spAutoFit/>
          </a:bodyPr>
          <a:lstStyle/>
          <a:p>
            <a:r>
              <a:rPr lang="zh-CN" altLang="en-US" sz="3200" b="1" dirty="0">
                <a:solidFill>
                  <a:srgbClr val="0000FF"/>
                </a:solidFill>
                <a:latin typeface="黑体" pitchFamily="2" charset="-122"/>
                <a:ea typeface="黑体" pitchFamily="2" charset="-122"/>
              </a:rPr>
              <a:t>学好数学分析，必须做到：</a:t>
            </a:r>
            <a:endParaRPr lang="en-US" altLang="zh-CN" sz="3200" b="1" dirty="0">
              <a:solidFill>
                <a:srgbClr val="0000FF"/>
              </a:solidFill>
              <a:latin typeface="黑体" pitchFamily="2" charset="-122"/>
              <a:ea typeface="黑体" pitchFamily="2" charset="-122"/>
            </a:endParaRPr>
          </a:p>
          <a:p>
            <a:endParaRPr lang="zh-CN" altLang="en-US" sz="2800" b="1" dirty="0">
              <a:solidFill>
                <a:srgbClr val="0000FF"/>
              </a:solidFill>
              <a:latin typeface="黑体" pitchFamily="2" charset="-122"/>
              <a:ea typeface="黑体" pitchFamily="2" charset="-122"/>
            </a:endParaRPr>
          </a:p>
          <a:p>
            <a:r>
              <a:rPr lang="en-US" altLang="zh-CN" sz="2800" b="1" dirty="0">
                <a:solidFill>
                  <a:srgbClr val="9933FF"/>
                </a:solidFill>
                <a:latin typeface="楷体_GB2312" pitchFamily="49" charset="-122"/>
                <a:ea typeface="楷体_GB2312" pitchFamily="49" charset="-122"/>
              </a:rPr>
              <a:t>1</a:t>
            </a:r>
            <a:r>
              <a:rPr lang="zh-CN" altLang="en-US" sz="2800" b="1" dirty="0">
                <a:solidFill>
                  <a:srgbClr val="9933FF"/>
                </a:solidFill>
                <a:latin typeface="楷体_GB2312" pitchFamily="49" charset="-122"/>
                <a:ea typeface="楷体_GB2312" pitchFamily="49" charset="-122"/>
              </a:rPr>
              <a:t>、通过系统的学习，全面掌握微积分的</a:t>
            </a:r>
            <a:r>
              <a:rPr lang="zh-CN" altLang="en-US" sz="2800" b="1" dirty="0">
                <a:solidFill>
                  <a:srgbClr val="FF0000"/>
                </a:solidFill>
                <a:latin typeface="楷体_GB2312" pitchFamily="49" charset="-122"/>
                <a:ea typeface="楷体_GB2312" pitchFamily="49" charset="-122"/>
              </a:rPr>
              <a:t>思想与原理</a:t>
            </a:r>
            <a:r>
              <a:rPr lang="zh-CN" altLang="en-US" sz="2800" b="1" dirty="0">
                <a:solidFill>
                  <a:srgbClr val="9933FF"/>
                </a:solidFill>
                <a:latin typeface="楷体_GB2312" pitchFamily="49" charset="-122"/>
                <a:ea typeface="楷体_GB2312" pitchFamily="49" charset="-122"/>
              </a:rPr>
              <a:t>、 </a:t>
            </a:r>
            <a:endParaRPr lang="en-US" altLang="zh-CN" sz="2800" b="1" dirty="0">
              <a:solidFill>
                <a:srgbClr val="9933FF"/>
              </a:solidFill>
              <a:latin typeface="楷体_GB2312" pitchFamily="49" charset="-122"/>
              <a:ea typeface="楷体_GB2312" pitchFamily="49" charset="-122"/>
            </a:endParaRPr>
          </a:p>
          <a:p>
            <a:r>
              <a:rPr lang="en-US" altLang="zh-CN" sz="2800" b="1" dirty="0">
                <a:solidFill>
                  <a:srgbClr val="9933FF"/>
                </a:solidFill>
                <a:latin typeface="楷体_GB2312" pitchFamily="49" charset="-122"/>
                <a:ea typeface="楷体_GB2312" pitchFamily="49" charset="-122"/>
              </a:rPr>
              <a:t>   </a:t>
            </a:r>
            <a:r>
              <a:rPr lang="zh-CN" altLang="en-US" sz="2800" b="1" dirty="0">
                <a:solidFill>
                  <a:srgbClr val="9933FF"/>
                </a:solidFill>
                <a:latin typeface="楷体_GB2312" pitchFamily="49" charset="-122"/>
                <a:ea typeface="楷体_GB2312" pitchFamily="49" charset="-122"/>
              </a:rPr>
              <a:t>微积分的</a:t>
            </a:r>
            <a:r>
              <a:rPr lang="zh-CN" altLang="en-US" sz="2800" b="1" dirty="0">
                <a:solidFill>
                  <a:srgbClr val="FF0000"/>
                </a:solidFill>
                <a:latin typeface="楷体_GB2312" pitchFamily="49" charset="-122"/>
                <a:ea typeface="楷体_GB2312" pitchFamily="49" charset="-122"/>
              </a:rPr>
              <a:t>核心内容</a:t>
            </a:r>
            <a:r>
              <a:rPr lang="zh-CN" altLang="en-US" sz="2800" b="1" dirty="0">
                <a:solidFill>
                  <a:srgbClr val="9933FF"/>
                </a:solidFill>
                <a:latin typeface="楷体_GB2312" pitchFamily="49" charset="-122"/>
                <a:ea typeface="楷体_GB2312" pitchFamily="49" charset="-122"/>
              </a:rPr>
              <a:t>与精髓；</a:t>
            </a:r>
            <a:endParaRPr lang="en-US" altLang="zh-CN" sz="2800" b="1" dirty="0">
              <a:solidFill>
                <a:srgbClr val="9933FF"/>
              </a:solidFill>
              <a:latin typeface="楷体_GB2312" pitchFamily="49" charset="-122"/>
              <a:ea typeface="楷体_GB2312" pitchFamily="49" charset="-122"/>
            </a:endParaRPr>
          </a:p>
          <a:p>
            <a:endParaRPr lang="zh-CN" altLang="en-US" sz="2800" b="1" dirty="0">
              <a:solidFill>
                <a:srgbClr val="9933FF"/>
              </a:solidFill>
              <a:latin typeface="楷体_GB2312" pitchFamily="49" charset="-122"/>
              <a:ea typeface="楷体_GB2312" pitchFamily="49" charset="-122"/>
            </a:endParaRPr>
          </a:p>
          <a:p>
            <a:r>
              <a:rPr lang="en-US" altLang="zh-CN" sz="2800" b="1" dirty="0">
                <a:solidFill>
                  <a:srgbClr val="9933FF"/>
                </a:solidFill>
                <a:latin typeface="楷体_GB2312" pitchFamily="49" charset="-122"/>
                <a:ea typeface="楷体_GB2312" pitchFamily="49" charset="-122"/>
              </a:rPr>
              <a:t>2</a:t>
            </a:r>
            <a:r>
              <a:rPr lang="zh-CN" altLang="en-US" sz="2800" b="1" dirty="0">
                <a:solidFill>
                  <a:srgbClr val="9933FF"/>
                </a:solidFill>
                <a:latin typeface="楷体_GB2312" pitchFamily="49" charset="-122"/>
                <a:ea typeface="楷体_GB2312" pitchFamily="49" charset="-122"/>
              </a:rPr>
              <a:t>、加强逻辑思维能力的训练与培养，提高数学</a:t>
            </a:r>
            <a:r>
              <a:rPr lang="zh-CN" altLang="en-US" sz="2800" b="1" dirty="0">
                <a:solidFill>
                  <a:srgbClr val="FF0000"/>
                </a:solidFill>
                <a:latin typeface="楷体_GB2312" pitchFamily="49" charset="-122"/>
                <a:ea typeface="楷体_GB2312" pitchFamily="49" charset="-122"/>
              </a:rPr>
              <a:t>推理与</a:t>
            </a:r>
            <a:endParaRPr lang="en-US" altLang="zh-CN" sz="2800" b="1" dirty="0">
              <a:solidFill>
                <a:srgbClr val="FF0000"/>
              </a:solidFill>
              <a:latin typeface="楷体_GB2312" pitchFamily="49" charset="-122"/>
              <a:ea typeface="楷体_GB2312" pitchFamily="49" charset="-122"/>
            </a:endParaRPr>
          </a:p>
          <a:p>
            <a:r>
              <a:rPr lang="en-US" altLang="zh-CN" sz="2800" b="1" dirty="0">
                <a:solidFill>
                  <a:srgbClr val="FF0000"/>
                </a:solidFill>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论证</a:t>
            </a:r>
            <a:r>
              <a:rPr lang="zh-CN" altLang="en-US" sz="2800" b="1" dirty="0">
                <a:solidFill>
                  <a:srgbClr val="9933FF"/>
                </a:solidFill>
                <a:latin typeface="楷体_GB2312" pitchFamily="49" charset="-122"/>
                <a:ea typeface="楷体_GB2312" pitchFamily="49" charset="-122"/>
              </a:rPr>
              <a:t>的能力；</a:t>
            </a:r>
            <a:endParaRPr lang="en-US" altLang="zh-CN" sz="2800" b="1" dirty="0">
              <a:solidFill>
                <a:srgbClr val="9933FF"/>
              </a:solidFill>
              <a:latin typeface="楷体_GB2312" pitchFamily="49" charset="-122"/>
              <a:ea typeface="楷体_GB2312" pitchFamily="49" charset="-122"/>
            </a:endParaRPr>
          </a:p>
          <a:p>
            <a:endParaRPr lang="zh-CN" altLang="en-US" sz="2800" b="1" dirty="0">
              <a:solidFill>
                <a:srgbClr val="9933FF"/>
              </a:solidFill>
              <a:latin typeface="楷体_GB2312" pitchFamily="49" charset="-122"/>
              <a:ea typeface="楷体_GB2312" pitchFamily="49" charset="-122"/>
            </a:endParaRPr>
          </a:p>
          <a:p>
            <a:r>
              <a:rPr lang="en-US" altLang="zh-CN" sz="2800" b="1" dirty="0">
                <a:solidFill>
                  <a:srgbClr val="9933FF"/>
                </a:solidFill>
                <a:latin typeface="楷体_GB2312" pitchFamily="49" charset="-122"/>
                <a:ea typeface="楷体_GB2312" pitchFamily="49" charset="-122"/>
              </a:rPr>
              <a:t>3</a:t>
            </a:r>
            <a:r>
              <a:rPr lang="zh-CN" altLang="en-US" sz="2800" b="1" dirty="0">
                <a:solidFill>
                  <a:srgbClr val="9933FF"/>
                </a:solidFill>
                <a:latin typeface="楷体_GB2312" pitchFamily="49" charset="-122"/>
                <a:ea typeface="楷体_GB2312" pitchFamily="49" charset="-122"/>
              </a:rPr>
              <a:t>、通过严格的训练，具备熟练的</a:t>
            </a:r>
            <a:r>
              <a:rPr lang="zh-CN" altLang="en-US" sz="2800" b="1" dirty="0">
                <a:solidFill>
                  <a:srgbClr val="FF0000"/>
                </a:solidFill>
                <a:latin typeface="楷体_GB2312" pitchFamily="49" charset="-122"/>
                <a:ea typeface="楷体_GB2312" pitchFamily="49" charset="-122"/>
              </a:rPr>
              <a:t>运算</a:t>
            </a:r>
            <a:r>
              <a:rPr lang="zh-CN" altLang="en-US" sz="2800" b="1" dirty="0">
                <a:solidFill>
                  <a:srgbClr val="9933FF"/>
                </a:solidFill>
                <a:latin typeface="楷体_GB2312" pitchFamily="49" charset="-122"/>
                <a:ea typeface="楷体_GB2312" pitchFamily="49" charset="-122"/>
              </a:rPr>
              <a:t>能力与</a:t>
            </a:r>
            <a:r>
              <a:rPr lang="zh-CN" altLang="en-US" sz="2800" b="1" dirty="0" smtClean="0">
                <a:solidFill>
                  <a:srgbClr val="9933FF"/>
                </a:solidFill>
                <a:latin typeface="楷体_GB2312" pitchFamily="49" charset="-122"/>
                <a:ea typeface="楷体_GB2312" pitchFamily="49" charset="-122"/>
              </a:rPr>
              <a:t>技巧以及</a:t>
            </a:r>
            <a:endParaRPr lang="en-US" altLang="zh-CN" sz="2800" b="1" dirty="0" smtClean="0">
              <a:solidFill>
                <a:srgbClr val="9933FF"/>
              </a:solidFill>
              <a:latin typeface="楷体_GB2312" pitchFamily="49" charset="-122"/>
              <a:ea typeface="楷体_GB2312" pitchFamily="49" charset="-122"/>
            </a:endParaRPr>
          </a:p>
          <a:p>
            <a:r>
              <a:rPr lang="en-US" altLang="zh-CN" sz="2800" b="1" dirty="0" smtClean="0">
                <a:solidFill>
                  <a:srgbClr val="9933FF"/>
                </a:solidFill>
                <a:latin typeface="楷体_GB2312" pitchFamily="49" charset="-122"/>
                <a:ea typeface="楷体_GB2312" pitchFamily="49" charset="-122"/>
              </a:rPr>
              <a:t>   </a:t>
            </a:r>
            <a:r>
              <a:rPr lang="zh-CN" altLang="en-US" sz="2800" b="1" dirty="0" smtClean="0">
                <a:solidFill>
                  <a:srgbClr val="9933FF"/>
                </a:solidFill>
                <a:latin typeface="楷体_GB2312" pitchFamily="49" charset="-122"/>
                <a:ea typeface="楷体_GB2312" pitchFamily="49" charset="-122"/>
              </a:rPr>
              <a:t>一定的数学语言表达的能力；</a:t>
            </a:r>
            <a:endParaRPr lang="en-US" altLang="zh-CN" sz="2800" b="1" dirty="0">
              <a:solidFill>
                <a:srgbClr val="9933FF"/>
              </a:solidFill>
              <a:latin typeface="楷体_GB2312" pitchFamily="49" charset="-122"/>
              <a:ea typeface="楷体_GB2312" pitchFamily="49" charset="-122"/>
            </a:endParaRPr>
          </a:p>
          <a:p>
            <a:endParaRPr lang="zh-CN" altLang="en-US" sz="2800" b="1" dirty="0">
              <a:solidFill>
                <a:srgbClr val="9933FF"/>
              </a:solidFill>
              <a:latin typeface="楷体_GB2312" pitchFamily="49" charset="-122"/>
              <a:ea typeface="楷体_GB2312" pitchFamily="49" charset="-122"/>
            </a:endParaRPr>
          </a:p>
          <a:p>
            <a:r>
              <a:rPr lang="en-US" altLang="zh-CN" sz="2800" b="1" dirty="0">
                <a:solidFill>
                  <a:srgbClr val="9933FF"/>
                </a:solidFill>
                <a:latin typeface="楷体_GB2312" pitchFamily="49" charset="-122"/>
                <a:ea typeface="楷体_GB2312" pitchFamily="49" charset="-122"/>
              </a:rPr>
              <a:t>4</a:t>
            </a:r>
            <a:r>
              <a:rPr lang="zh-CN" altLang="en-US" sz="2800" b="1" dirty="0">
                <a:solidFill>
                  <a:srgbClr val="9933FF"/>
                </a:solidFill>
                <a:latin typeface="楷体_GB2312" pitchFamily="49" charset="-122"/>
                <a:ea typeface="楷体_GB2312" pitchFamily="49" charset="-122"/>
              </a:rPr>
              <a:t>、注重微积分的应用，掌握数学模型的思想与方法，</a:t>
            </a:r>
            <a:endParaRPr lang="en-US" altLang="zh-CN" sz="2800" b="1" dirty="0">
              <a:solidFill>
                <a:srgbClr val="9933FF"/>
              </a:solidFill>
              <a:latin typeface="楷体_GB2312" pitchFamily="49" charset="-122"/>
              <a:ea typeface="楷体_GB2312" pitchFamily="49" charset="-122"/>
            </a:endParaRPr>
          </a:p>
          <a:p>
            <a:r>
              <a:rPr lang="en-US" altLang="zh-CN" sz="2800" b="1" dirty="0">
                <a:solidFill>
                  <a:srgbClr val="9933FF"/>
                </a:solidFill>
                <a:latin typeface="楷体_GB2312" pitchFamily="49" charset="-122"/>
                <a:ea typeface="楷体_GB2312" pitchFamily="49" charset="-122"/>
              </a:rPr>
              <a:t>   </a:t>
            </a:r>
            <a:r>
              <a:rPr lang="zh-CN" altLang="en-US" sz="2800" b="1" dirty="0">
                <a:solidFill>
                  <a:srgbClr val="9933FF"/>
                </a:solidFill>
                <a:latin typeface="楷体_GB2312" pitchFamily="49" charset="-122"/>
                <a:ea typeface="楷体_GB2312" pitchFamily="49" charset="-122"/>
              </a:rPr>
              <a:t>提高</a:t>
            </a:r>
            <a:r>
              <a:rPr lang="zh-CN" altLang="en-US" sz="2800" b="1" dirty="0">
                <a:solidFill>
                  <a:srgbClr val="FF0000"/>
                </a:solidFill>
                <a:latin typeface="楷体_GB2312" pitchFamily="49" charset="-122"/>
                <a:ea typeface="楷体_GB2312" pitchFamily="49" charset="-122"/>
              </a:rPr>
              <a:t>应用</a:t>
            </a:r>
            <a:r>
              <a:rPr lang="zh-CN" altLang="en-US" sz="2800" b="1" dirty="0">
                <a:solidFill>
                  <a:srgbClr val="9933FF"/>
                </a:solidFill>
                <a:latin typeface="楷体_GB2312" pitchFamily="49" charset="-122"/>
                <a:ea typeface="楷体_GB2312" pitchFamily="49" charset="-122"/>
              </a:rPr>
              <a:t>微积分这一有力的数学工具分析问题、解</a:t>
            </a:r>
            <a:endParaRPr lang="en-US" altLang="zh-CN" sz="2800" b="1" dirty="0">
              <a:solidFill>
                <a:srgbClr val="9933FF"/>
              </a:solidFill>
              <a:latin typeface="楷体_GB2312" pitchFamily="49" charset="-122"/>
              <a:ea typeface="楷体_GB2312" pitchFamily="49" charset="-122"/>
            </a:endParaRPr>
          </a:p>
          <a:p>
            <a:r>
              <a:rPr lang="en-US" altLang="zh-CN" sz="2800" b="1" dirty="0">
                <a:solidFill>
                  <a:srgbClr val="9933FF"/>
                </a:solidFill>
                <a:latin typeface="楷体_GB2312" pitchFamily="49" charset="-122"/>
                <a:ea typeface="楷体_GB2312" pitchFamily="49" charset="-122"/>
              </a:rPr>
              <a:t>   </a:t>
            </a:r>
            <a:r>
              <a:rPr lang="zh-CN" altLang="en-US" sz="2800" b="1" dirty="0">
                <a:solidFill>
                  <a:srgbClr val="9933FF"/>
                </a:solidFill>
                <a:latin typeface="楷体_GB2312" pitchFamily="49" charset="-122"/>
                <a:ea typeface="楷体_GB2312" pitchFamily="49" charset="-122"/>
              </a:rPr>
              <a:t>决问题的能力</a:t>
            </a:r>
            <a:r>
              <a:rPr lang="zh-CN" altLang="en-US" sz="2800" b="1" dirty="0" smtClean="0">
                <a:solidFill>
                  <a:srgbClr val="9933FF"/>
                </a:solidFill>
                <a:latin typeface="楷体_GB2312" pitchFamily="49" charset="-122"/>
                <a:ea typeface="楷体_GB2312" pitchFamily="49" charset="-122"/>
              </a:rPr>
              <a:t>。</a:t>
            </a:r>
            <a:endParaRPr lang="zh-CN" altLang="en-US" sz="2800" b="1" dirty="0">
              <a:solidFill>
                <a:srgbClr val="9933FF"/>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1406" y="467984"/>
            <a:ext cx="8839200" cy="4532652"/>
          </a:xfrm>
          <a:prstGeom prst="rect">
            <a:avLst/>
          </a:prstGeom>
          <a:noFill/>
          <a:ln w="9525">
            <a:noFill/>
            <a:miter lim="800000"/>
            <a:headEnd/>
            <a:tailEnd/>
          </a:ln>
          <a:effectLst/>
        </p:spPr>
        <p:txBody>
          <a:bodyPr lIns="90000" tIns="46800" rIns="90000" bIns="46800">
            <a:spAutoFit/>
          </a:bodyPr>
          <a:lstStyle/>
          <a:p>
            <a:pPr>
              <a:lnSpc>
                <a:spcPct val="85000"/>
              </a:lnSpc>
              <a:spcBef>
                <a:spcPct val="50000"/>
              </a:spcBef>
            </a:pPr>
            <a:r>
              <a:rPr lang="en-US" altLang="zh-CN" sz="2800" b="1" dirty="0">
                <a:solidFill>
                  <a:schemeClr val="accent2"/>
                </a:solidFill>
                <a:ea typeface="黑体" pitchFamily="2" charset="-122"/>
              </a:rPr>
              <a:t>                               </a:t>
            </a:r>
            <a:r>
              <a:rPr lang="en-US" altLang="zh-CN" sz="2800" b="1" dirty="0" smtClean="0">
                <a:solidFill>
                  <a:schemeClr val="accent2"/>
                </a:solidFill>
                <a:ea typeface="黑体" pitchFamily="2" charset="-122"/>
              </a:rPr>
              <a:t>          </a:t>
            </a:r>
            <a:r>
              <a:rPr lang="zh-CN" altLang="en-US" sz="2800" b="1" dirty="0" smtClean="0">
                <a:solidFill>
                  <a:srgbClr val="0000FF"/>
                </a:solidFill>
                <a:ea typeface="黑体" pitchFamily="2" charset="-122"/>
              </a:rPr>
              <a:t>参考</a:t>
            </a:r>
            <a:r>
              <a:rPr lang="zh-CN" altLang="en-US" sz="2800" b="1" dirty="0">
                <a:solidFill>
                  <a:srgbClr val="0000FF"/>
                </a:solidFill>
                <a:ea typeface="黑体" pitchFamily="2" charset="-122"/>
              </a:rPr>
              <a:t>书目</a:t>
            </a:r>
            <a:endParaRPr lang="zh-CN" altLang="en-US" sz="2800" b="1" dirty="0">
              <a:solidFill>
                <a:srgbClr val="0000FF"/>
              </a:solidFill>
            </a:endParaRPr>
          </a:p>
          <a:p>
            <a:pPr>
              <a:lnSpc>
                <a:spcPct val="85000"/>
              </a:lnSpc>
              <a:spcBef>
                <a:spcPct val="50000"/>
              </a:spcBef>
            </a:pPr>
            <a:r>
              <a:rPr lang="en-US" altLang="zh-CN" sz="2800" b="1" dirty="0">
                <a:solidFill>
                  <a:srgbClr val="9933FF"/>
                </a:solidFill>
                <a:latin typeface="宋体" pitchFamily="2" charset="-122"/>
              </a:rPr>
              <a:t>1.</a:t>
            </a:r>
            <a:r>
              <a:rPr lang="zh-CN" altLang="en-US" sz="2800" b="1" dirty="0">
                <a:solidFill>
                  <a:srgbClr val="9933FF"/>
                </a:solidFill>
                <a:latin typeface="宋体" pitchFamily="2" charset="-122"/>
              </a:rPr>
              <a:t>王数禾</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数学思想史</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北京</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国防工业出版社</a:t>
            </a:r>
            <a:r>
              <a:rPr lang="en-US" altLang="zh-CN" sz="2800" b="1" dirty="0">
                <a:solidFill>
                  <a:srgbClr val="9933FF"/>
                </a:solidFill>
                <a:latin typeface="宋体" pitchFamily="2" charset="-122"/>
              </a:rPr>
              <a:t>,2003</a:t>
            </a:r>
            <a:endParaRPr lang="en-US" altLang="zh-CN" sz="2800" b="1" dirty="0">
              <a:solidFill>
                <a:srgbClr val="9933FF"/>
              </a:solidFill>
            </a:endParaRPr>
          </a:p>
          <a:p>
            <a:pPr eaLnBrk="0" hangingPunct="0">
              <a:lnSpc>
                <a:spcPct val="85000"/>
              </a:lnSpc>
              <a:spcBef>
                <a:spcPct val="50000"/>
              </a:spcBef>
            </a:pPr>
            <a:r>
              <a:rPr lang="en-US" altLang="zh-CN" sz="2800" b="1" dirty="0">
                <a:solidFill>
                  <a:srgbClr val="9933FF"/>
                </a:solidFill>
                <a:latin typeface="宋体" pitchFamily="2" charset="-122"/>
              </a:rPr>
              <a:t>2.</a:t>
            </a:r>
            <a:r>
              <a:rPr lang="zh-CN" altLang="en-US" sz="2800" b="1" dirty="0">
                <a:solidFill>
                  <a:srgbClr val="9933FF"/>
                </a:solidFill>
                <a:latin typeface="宋体" pitchFamily="2" charset="-122"/>
              </a:rPr>
              <a:t>莫里斯</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克莱因著</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朱学贤等译</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古今数学思想</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上海</a:t>
            </a:r>
            <a:r>
              <a:rPr lang="en-US" altLang="zh-CN" sz="2800" b="1" dirty="0">
                <a:solidFill>
                  <a:srgbClr val="9933FF"/>
                </a:solidFill>
                <a:latin typeface="宋体" pitchFamily="2" charset="-122"/>
              </a:rPr>
              <a:t>: </a:t>
            </a:r>
          </a:p>
          <a:p>
            <a:pPr eaLnBrk="0" hangingPunct="0">
              <a:lnSpc>
                <a:spcPct val="85000"/>
              </a:lnSpc>
              <a:spcBef>
                <a:spcPct val="50000"/>
              </a:spcBef>
            </a:pPr>
            <a:r>
              <a:rPr lang="en-US" altLang="zh-CN" sz="2800" b="1" dirty="0">
                <a:solidFill>
                  <a:srgbClr val="9933FF"/>
                </a:solidFill>
                <a:latin typeface="宋体" pitchFamily="2" charset="-122"/>
              </a:rPr>
              <a:t>  </a:t>
            </a:r>
            <a:r>
              <a:rPr lang="zh-CN" altLang="en-US" sz="2800" b="1" dirty="0">
                <a:solidFill>
                  <a:srgbClr val="9933FF"/>
                </a:solidFill>
                <a:latin typeface="宋体" pitchFamily="2" charset="-122"/>
              </a:rPr>
              <a:t>上海科学技术出版社</a:t>
            </a:r>
            <a:r>
              <a:rPr lang="en-US" altLang="zh-CN" sz="2800" b="1" dirty="0">
                <a:solidFill>
                  <a:srgbClr val="9933FF"/>
                </a:solidFill>
                <a:latin typeface="宋体" pitchFamily="2" charset="-122"/>
              </a:rPr>
              <a:t>,2002</a:t>
            </a:r>
            <a:endParaRPr lang="en-US" altLang="zh-CN" sz="2800" b="1" dirty="0">
              <a:solidFill>
                <a:srgbClr val="9933FF"/>
              </a:solidFill>
            </a:endParaRPr>
          </a:p>
          <a:p>
            <a:pPr eaLnBrk="0" hangingPunct="0">
              <a:lnSpc>
                <a:spcPct val="85000"/>
              </a:lnSpc>
              <a:spcBef>
                <a:spcPct val="50000"/>
              </a:spcBef>
            </a:pPr>
            <a:r>
              <a:rPr lang="en-US" altLang="zh-CN" sz="2800" b="1" dirty="0">
                <a:solidFill>
                  <a:srgbClr val="9933FF"/>
                </a:solidFill>
                <a:latin typeface="宋体" pitchFamily="2" charset="-122"/>
              </a:rPr>
              <a:t>3.</a:t>
            </a:r>
            <a:r>
              <a:rPr lang="zh-CN" altLang="en-US" sz="2800" b="1" dirty="0">
                <a:solidFill>
                  <a:srgbClr val="9933FF"/>
                </a:solidFill>
                <a:latin typeface="宋体" pitchFamily="2" charset="-122"/>
              </a:rPr>
              <a:t>华东师大</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数学分析</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北京</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高等教育出版社</a:t>
            </a:r>
            <a:endParaRPr lang="en-US" altLang="zh-CN" sz="2800" b="1" dirty="0">
              <a:solidFill>
                <a:srgbClr val="9933FF"/>
              </a:solidFill>
              <a:latin typeface="宋体" pitchFamily="2" charset="-122"/>
            </a:endParaRPr>
          </a:p>
          <a:p>
            <a:pPr eaLnBrk="0" hangingPunct="0">
              <a:lnSpc>
                <a:spcPct val="85000"/>
              </a:lnSpc>
              <a:spcBef>
                <a:spcPct val="50000"/>
              </a:spcBef>
            </a:pPr>
            <a:r>
              <a:rPr lang="en-US" altLang="zh-CN" sz="2800" b="1" dirty="0">
                <a:solidFill>
                  <a:srgbClr val="9933FF"/>
                </a:solidFill>
                <a:latin typeface="宋体" pitchFamily="2" charset="-122"/>
              </a:rPr>
              <a:t>4.</a:t>
            </a:r>
            <a:r>
              <a:rPr lang="zh-CN" altLang="en-US" sz="2800" b="1" dirty="0">
                <a:solidFill>
                  <a:srgbClr val="9933FF"/>
                </a:solidFill>
                <a:latin typeface="宋体" pitchFamily="2" charset="-122"/>
              </a:rPr>
              <a:t>刘玉琏等</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数学分析</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北京</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高等教育出版社</a:t>
            </a:r>
            <a:r>
              <a:rPr lang="en-US" altLang="zh-CN" sz="2800" b="1" dirty="0">
                <a:solidFill>
                  <a:srgbClr val="9933FF"/>
                </a:solidFill>
                <a:latin typeface="宋体" pitchFamily="2" charset="-122"/>
              </a:rPr>
              <a:t>,1994 </a:t>
            </a:r>
            <a:endParaRPr lang="en-US" altLang="zh-CN" sz="2800" b="1" dirty="0">
              <a:solidFill>
                <a:srgbClr val="9933FF"/>
              </a:solidFill>
            </a:endParaRPr>
          </a:p>
          <a:p>
            <a:pPr eaLnBrk="0" hangingPunct="0">
              <a:lnSpc>
                <a:spcPct val="85000"/>
              </a:lnSpc>
              <a:spcBef>
                <a:spcPct val="50000"/>
              </a:spcBef>
            </a:pPr>
            <a:r>
              <a:rPr lang="en-US" altLang="zh-CN" sz="2800" b="1" dirty="0">
                <a:solidFill>
                  <a:srgbClr val="9933FF"/>
                </a:solidFill>
                <a:latin typeface="宋体" pitchFamily="2" charset="-122"/>
              </a:rPr>
              <a:t>5.</a:t>
            </a:r>
            <a:r>
              <a:rPr lang="zh-CN" altLang="en-US" sz="2800" b="1" dirty="0">
                <a:solidFill>
                  <a:srgbClr val="9933FF"/>
                </a:solidFill>
                <a:latin typeface="宋体" pitchFamily="2" charset="-122"/>
              </a:rPr>
              <a:t>周明强</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数学分析</a:t>
            </a:r>
            <a:r>
              <a:rPr lang="en-US" altLang="zh-CN" sz="2800" b="1" dirty="0">
                <a:solidFill>
                  <a:srgbClr val="9933FF"/>
                </a:solidFill>
                <a:latin typeface="宋体" pitchFamily="2" charset="-122"/>
              </a:rPr>
              <a:t>. </a:t>
            </a:r>
            <a:r>
              <a:rPr lang="zh-CN" altLang="en-US" sz="2800" b="1" dirty="0">
                <a:solidFill>
                  <a:srgbClr val="9933FF"/>
                </a:solidFill>
                <a:latin typeface="宋体" pitchFamily="2" charset="-122"/>
              </a:rPr>
              <a:t>上海</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上海</a:t>
            </a:r>
            <a:r>
              <a:rPr lang="zh-CN" altLang="en-US" sz="2800" b="1" dirty="0" smtClean="0">
                <a:solidFill>
                  <a:srgbClr val="9933FF"/>
                </a:solidFill>
                <a:latin typeface="宋体" pitchFamily="2" charset="-122"/>
              </a:rPr>
              <a:t>科学技术出版社</a:t>
            </a:r>
            <a:r>
              <a:rPr lang="en-US" altLang="zh-CN" sz="2800" b="1" dirty="0">
                <a:solidFill>
                  <a:srgbClr val="9933FF"/>
                </a:solidFill>
                <a:latin typeface="宋体" pitchFamily="2" charset="-122"/>
              </a:rPr>
              <a:t>,2002</a:t>
            </a:r>
          </a:p>
          <a:p>
            <a:pPr eaLnBrk="0" hangingPunct="0">
              <a:lnSpc>
                <a:spcPct val="85000"/>
              </a:lnSpc>
              <a:spcBef>
                <a:spcPct val="50000"/>
              </a:spcBef>
            </a:pPr>
            <a:r>
              <a:rPr lang="en-US" altLang="zh-CN" sz="2800" b="1" dirty="0">
                <a:solidFill>
                  <a:srgbClr val="9933FF"/>
                </a:solidFill>
                <a:latin typeface="宋体" pitchFamily="2" charset="-122"/>
              </a:rPr>
              <a:t>5.Thomas’Calculus 11th.ed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09625" y="1074738"/>
            <a:ext cx="8010525" cy="4532312"/>
          </a:xfrm>
          <a:prstGeom prst="rect">
            <a:avLst/>
          </a:prstGeom>
          <a:noFill/>
          <a:ln w="9525">
            <a:noFill/>
            <a:miter lim="800000"/>
            <a:headEnd/>
            <a:tailEnd/>
          </a:ln>
          <a:effectLst/>
        </p:spPr>
        <p:txBody>
          <a:bodyPr lIns="90000" tIns="46800" rIns="90000" bIns="46800">
            <a:spAutoFit/>
          </a:bodyPr>
          <a:lstStyle/>
          <a:p>
            <a:pPr>
              <a:lnSpc>
                <a:spcPct val="85000"/>
              </a:lnSpc>
              <a:spcBef>
                <a:spcPct val="50000"/>
              </a:spcBef>
            </a:pPr>
            <a:r>
              <a:rPr lang="en-US" altLang="zh-CN" sz="2800" b="1" dirty="0">
                <a:solidFill>
                  <a:schemeClr val="accent2"/>
                </a:solidFill>
                <a:ea typeface="黑体" pitchFamily="2" charset="-122"/>
              </a:rPr>
              <a:t>                         </a:t>
            </a:r>
            <a:r>
              <a:rPr lang="zh-CN" altLang="en-US" sz="2800" b="1" dirty="0">
                <a:solidFill>
                  <a:srgbClr val="0000FF"/>
                </a:solidFill>
                <a:ea typeface="黑体" pitchFamily="2" charset="-122"/>
              </a:rPr>
              <a:t>书店介绍</a:t>
            </a:r>
            <a:endParaRPr lang="zh-CN" altLang="en-US" sz="2800" b="1" dirty="0">
              <a:solidFill>
                <a:srgbClr val="0000FF"/>
              </a:solidFill>
            </a:endParaRPr>
          </a:p>
          <a:p>
            <a:pPr>
              <a:lnSpc>
                <a:spcPct val="85000"/>
              </a:lnSpc>
              <a:spcBef>
                <a:spcPct val="50000"/>
              </a:spcBef>
            </a:pPr>
            <a:r>
              <a:rPr lang="en-US" altLang="zh-CN" sz="2800" b="1" dirty="0">
                <a:solidFill>
                  <a:srgbClr val="9933FF"/>
                </a:solidFill>
                <a:latin typeface="宋体" pitchFamily="2" charset="-122"/>
              </a:rPr>
              <a:t>1.</a:t>
            </a:r>
            <a:r>
              <a:rPr lang="zh-CN" altLang="en-US" sz="2800" b="1" dirty="0">
                <a:solidFill>
                  <a:srgbClr val="9933FF"/>
                </a:solidFill>
                <a:latin typeface="宋体" pitchFamily="2" charset="-122"/>
              </a:rPr>
              <a:t>北航出版社书店</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理工</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学院路校区</a:t>
            </a:r>
          </a:p>
          <a:p>
            <a:pPr>
              <a:lnSpc>
                <a:spcPct val="85000"/>
              </a:lnSpc>
              <a:spcBef>
                <a:spcPct val="50000"/>
              </a:spcBef>
            </a:pPr>
            <a:r>
              <a:rPr lang="en-US" altLang="zh-CN" sz="2800" b="1" dirty="0">
                <a:solidFill>
                  <a:srgbClr val="9933FF"/>
                </a:solidFill>
                <a:latin typeface="宋体" pitchFamily="2" charset="-122"/>
              </a:rPr>
              <a:t>2.</a:t>
            </a:r>
            <a:r>
              <a:rPr lang="zh-CN" altLang="en-US" sz="2800" b="1" dirty="0">
                <a:solidFill>
                  <a:srgbClr val="9933FF"/>
                </a:solidFill>
                <a:latin typeface="宋体" pitchFamily="2" charset="-122"/>
              </a:rPr>
              <a:t>高等教育出版社书店</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理工</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成府路口</a:t>
            </a:r>
            <a:endParaRPr lang="en-US" altLang="zh-CN" sz="2800" b="1" dirty="0">
              <a:solidFill>
                <a:srgbClr val="9933FF"/>
              </a:solidFill>
              <a:latin typeface="宋体" pitchFamily="2" charset="-122"/>
            </a:endParaRPr>
          </a:p>
          <a:p>
            <a:pPr>
              <a:lnSpc>
                <a:spcPct val="85000"/>
              </a:lnSpc>
              <a:spcBef>
                <a:spcPct val="50000"/>
              </a:spcBef>
            </a:pPr>
            <a:r>
              <a:rPr lang="en-US" altLang="zh-CN" sz="2800" b="1" dirty="0">
                <a:solidFill>
                  <a:srgbClr val="9933FF"/>
                </a:solidFill>
                <a:latin typeface="宋体" pitchFamily="2" charset="-122"/>
              </a:rPr>
              <a:t>  (</a:t>
            </a:r>
            <a:r>
              <a:rPr lang="zh-CN" altLang="en-US" sz="2800" b="1" dirty="0">
                <a:solidFill>
                  <a:srgbClr val="9933FF"/>
                </a:solidFill>
                <a:latin typeface="宋体" pitchFamily="2" charset="-122"/>
              </a:rPr>
              <a:t>北京科技大学北</a:t>
            </a:r>
            <a:r>
              <a:rPr lang="en-US" altLang="zh-CN" sz="2800" b="1" dirty="0">
                <a:solidFill>
                  <a:srgbClr val="9933FF"/>
                </a:solidFill>
                <a:latin typeface="宋体" pitchFamily="2" charset="-122"/>
              </a:rPr>
              <a:t>)</a:t>
            </a:r>
            <a:endParaRPr lang="en-US" altLang="zh-CN" sz="2800" b="1" dirty="0">
              <a:solidFill>
                <a:srgbClr val="9933FF"/>
              </a:solidFill>
            </a:endParaRPr>
          </a:p>
          <a:p>
            <a:pPr eaLnBrk="0" hangingPunct="0">
              <a:lnSpc>
                <a:spcPct val="85000"/>
              </a:lnSpc>
              <a:spcBef>
                <a:spcPct val="50000"/>
              </a:spcBef>
            </a:pPr>
            <a:r>
              <a:rPr lang="en-US" altLang="zh-CN" sz="2800" b="1" dirty="0">
                <a:solidFill>
                  <a:srgbClr val="9933FF"/>
                </a:solidFill>
                <a:latin typeface="宋体" pitchFamily="2" charset="-122"/>
              </a:rPr>
              <a:t>3.</a:t>
            </a:r>
            <a:r>
              <a:rPr lang="zh-CN" altLang="en-US" sz="2800" b="1" dirty="0">
                <a:solidFill>
                  <a:srgbClr val="9933FF"/>
                </a:solidFill>
                <a:latin typeface="宋体" pitchFamily="2" charset="-122"/>
              </a:rPr>
              <a:t>九章书店</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数学</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海淀图书城</a:t>
            </a:r>
            <a:endParaRPr lang="en-US" altLang="zh-CN" sz="2800" b="1" dirty="0">
              <a:solidFill>
                <a:srgbClr val="9933FF"/>
              </a:solidFill>
              <a:latin typeface="宋体" pitchFamily="2" charset="-122"/>
            </a:endParaRPr>
          </a:p>
          <a:p>
            <a:pPr eaLnBrk="0" hangingPunct="0">
              <a:lnSpc>
                <a:spcPct val="85000"/>
              </a:lnSpc>
              <a:spcBef>
                <a:spcPct val="50000"/>
              </a:spcBef>
            </a:pPr>
            <a:r>
              <a:rPr lang="en-US" altLang="zh-CN" sz="2800" b="1" dirty="0">
                <a:solidFill>
                  <a:srgbClr val="9933FF"/>
                </a:solidFill>
                <a:latin typeface="宋体" pitchFamily="2" charset="-122"/>
              </a:rPr>
              <a:t>4.</a:t>
            </a:r>
            <a:r>
              <a:rPr lang="zh-CN" altLang="en-US" sz="2800" b="1" dirty="0">
                <a:solidFill>
                  <a:srgbClr val="9933FF"/>
                </a:solidFill>
                <a:latin typeface="宋体" pitchFamily="2" charset="-122"/>
              </a:rPr>
              <a:t>中关村图书大厦</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综合</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海淀桥</a:t>
            </a:r>
            <a:endParaRPr lang="en-US" altLang="zh-CN" sz="2800" b="1" dirty="0">
              <a:solidFill>
                <a:srgbClr val="9933FF"/>
              </a:solidFill>
              <a:latin typeface="宋体" pitchFamily="2" charset="-122"/>
            </a:endParaRPr>
          </a:p>
          <a:p>
            <a:pPr eaLnBrk="0" hangingPunct="0">
              <a:lnSpc>
                <a:spcPct val="85000"/>
              </a:lnSpc>
              <a:spcBef>
                <a:spcPct val="50000"/>
              </a:spcBef>
            </a:pPr>
            <a:r>
              <a:rPr lang="en-US" altLang="zh-CN" sz="2800" b="1" dirty="0">
                <a:solidFill>
                  <a:srgbClr val="9933FF"/>
                </a:solidFill>
                <a:latin typeface="宋体" pitchFamily="2" charset="-122"/>
              </a:rPr>
              <a:t>5.</a:t>
            </a:r>
            <a:r>
              <a:rPr lang="zh-CN" altLang="en-US" sz="2800" b="1" dirty="0">
                <a:solidFill>
                  <a:srgbClr val="9933FF"/>
                </a:solidFill>
                <a:latin typeface="宋体" pitchFamily="2" charset="-122"/>
              </a:rPr>
              <a:t>西单图书大厦</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综合</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西单文化广场旁</a:t>
            </a:r>
            <a:r>
              <a:rPr lang="en-US" altLang="zh-CN" sz="2800" b="1" dirty="0">
                <a:solidFill>
                  <a:srgbClr val="9933FF"/>
                </a:solidFill>
                <a:latin typeface="宋体" pitchFamily="2" charset="-122"/>
              </a:rPr>
              <a:t>(</a:t>
            </a:r>
            <a:r>
              <a:rPr lang="zh-CN" altLang="en-US" sz="2800" b="1" dirty="0">
                <a:solidFill>
                  <a:srgbClr val="9933FF"/>
                </a:solidFill>
                <a:latin typeface="宋体" pitchFamily="2" charset="-122"/>
              </a:rPr>
              <a:t>地铁</a:t>
            </a:r>
            <a:r>
              <a:rPr lang="en-US" altLang="zh-CN" sz="2800" b="1" dirty="0">
                <a:solidFill>
                  <a:srgbClr val="9933FF"/>
                </a:solidFill>
                <a:latin typeface="宋体" pitchFamily="2" charset="-122"/>
              </a:rPr>
              <a:t>) </a:t>
            </a:r>
          </a:p>
          <a:p>
            <a:pPr eaLnBrk="0" hangingPunct="0">
              <a:lnSpc>
                <a:spcPct val="85000"/>
              </a:lnSpc>
              <a:spcBef>
                <a:spcPct val="50000"/>
              </a:spcBef>
            </a:pPr>
            <a:r>
              <a:rPr lang="en-US" altLang="zh-CN" sz="2800" b="1" dirty="0">
                <a:solidFill>
                  <a:schemeClr val="accent2"/>
                </a:solidFill>
                <a:latin typeface="宋体" pitchFamily="2"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905000" y="1844824"/>
            <a:ext cx="54102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zh-CN" altLang="en-US" sz="4000" b="1" dirty="0">
                <a:solidFill>
                  <a:srgbClr val="9933FF"/>
                </a:solidFill>
                <a:latin typeface="隶书" pitchFamily="49" charset="-122"/>
                <a:ea typeface="隶书" pitchFamily="49" charset="-122"/>
              </a:rPr>
              <a:t>一、集合及其运算</a:t>
            </a:r>
          </a:p>
        </p:txBody>
      </p:sp>
      <p:sp>
        <p:nvSpPr>
          <p:cNvPr id="51203" name="Rectangle 3"/>
          <p:cNvSpPr>
            <a:spLocks noChangeArrowheads="1"/>
          </p:cNvSpPr>
          <p:nvPr/>
        </p:nvSpPr>
        <p:spPr bwMode="auto">
          <a:xfrm>
            <a:off x="1905000" y="3006080"/>
            <a:ext cx="6858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zh-CN" altLang="en-US" sz="4000" b="1" dirty="0">
                <a:solidFill>
                  <a:srgbClr val="9900FF"/>
                </a:solidFill>
                <a:latin typeface="隶书" pitchFamily="49" charset="-122"/>
                <a:ea typeface="隶书" pitchFamily="49" charset="-122"/>
              </a:rPr>
              <a:t>二、</a:t>
            </a:r>
            <a:r>
              <a:rPr lang="zh-CN" altLang="zh-CN" sz="4000" b="1" dirty="0">
                <a:solidFill>
                  <a:srgbClr val="9900FF"/>
                </a:solidFill>
                <a:latin typeface="隶书" pitchFamily="49" charset="-122"/>
                <a:ea typeface="隶书" pitchFamily="49" charset="-122"/>
              </a:rPr>
              <a:t>有限集与无限集</a:t>
            </a:r>
          </a:p>
          <a:p>
            <a:endParaRPr lang="zh-CN" altLang="en-US" sz="4000" b="1" dirty="0">
              <a:solidFill>
                <a:srgbClr val="9900FF"/>
              </a:solidFill>
              <a:latin typeface="隶书" pitchFamily="49" charset="-122"/>
              <a:ea typeface="隶书" pitchFamily="49" charset="-122"/>
            </a:endParaRPr>
          </a:p>
        </p:txBody>
      </p:sp>
      <p:sp>
        <p:nvSpPr>
          <p:cNvPr id="51204" name="Rectangle 4"/>
          <p:cNvSpPr>
            <a:spLocks noChangeArrowheads="1"/>
          </p:cNvSpPr>
          <p:nvPr/>
        </p:nvSpPr>
        <p:spPr bwMode="auto">
          <a:xfrm>
            <a:off x="1905000" y="3789040"/>
            <a:ext cx="65532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zh-CN" altLang="en-US" sz="4000" b="1" dirty="0">
                <a:solidFill>
                  <a:srgbClr val="9900FF"/>
                </a:solidFill>
                <a:latin typeface="隶书" pitchFamily="49" charset="-122"/>
                <a:ea typeface="隶书" pitchFamily="49" charset="-122"/>
              </a:rPr>
              <a:t>三、</a:t>
            </a:r>
            <a:r>
              <a:rPr lang="en-US" altLang="zh-CN" sz="4000" b="1" dirty="0">
                <a:solidFill>
                  <a:srgbClr val="9900FF"/>
                </a:solidFill>
                <a:latin typeface="Times New Roman" pitchFamily="18" charset="0"/>
                <a:ea typeface="隶书" pitchFamily="49" charset="-122"/>
                <a:cs typeface="Times New Roman" pitchFamily="18" charset="0"/>
              </a:rPr>
              <a:t>Descartes </a:t>
            </a:r>
            <a:r>
              <a:rPr lang="zh-CN" altLang="zh-CN" sz="4000" b="1" dirty="0">
                <a:solidFill>
                  <a:srgbClr val="9900FF"/>
                </a:solidFill>
                <a:latin typeface="隶书" pitchFamily="49" charset="-122"/>
                <a:ea typeface="隶书" pitchFamily="49" charset="-122"/>
              </a:rPr>
              <a:t>乘积集合</a:t>
            </a:r>
            <a:endParaRPr lang="zh-CN" altLang="zh-CN" sz="4000" dirty="0">
              <a:solidFill>
                <a:srgbClr val="9900FF"/>
              </a:solidFill>
              <a:latin typeface="隶书" pitchFamily="49" charset="-122"/>
              <a:ea typeface="隶书" pitchFamily="49" charset="-122"/>
            </a:endParaRPr>
          </a:p>
          <a:p>
            <a:endParaRPr lang="zh-CN" altLang="en-US" sz="4000" dirty="0">
              <a:solidFill>
                <a:srgbClr val="9900FF"/>
              </a:solidFill>
              <a:latin typeface="隶书" pitchFamily="49" charset="-122"/>
              <a:ea typeface="隶书" pitchFamily="49" charset="-122"/>
            </a:endParaRPr>
          </a:p>
        </p:txBody>
      </p:sp>
      <p:sp>
        <p:nvSpPr>
          <p:cNvPr id="51205" name="Rectangle 5"/>
          <p:cNvSpPr>
            <a:spLocks noChangeArrowheads="1"/>
          </p:cNvSpPr>
          <p:nvPr/>
        </p:nvSpPr>
        <p:spPr bwMode="auto">
          <a:xfrm>
            <a:off x="1905000" y="4293096"/>
            <a:ext cx="5638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zh-CN" altLang="en-US" sz="4000" b="1" dirty="0">
                <a:solidFill>
                  <a:srgbClr val="9900FF"/>
                </a:solidFill>
                <a:latin typeface="隶书" pitchFamily="49" charset="-122"/>
                <a:ea typeface="隶书" pitchFamily="49" charset="-122"/>
              </a:rPr>
              <a:t>四、小    结</a:t>
            </a:r>
            <a:endParaRPr lang="zh-CN" altLang="en-US" sz="4000" dirty="0">
              <a:solidFill>
                <a:srgbClr val="9900FF"/>
              </a:solidFill>
              <a:latin typeface="隶书" pitchFamily="49" charset="-122"/>
              <a:ea typeface="隶书" pitchFamily="49" charset="-122"/>
            </a:endParaRPr>
          </a:p>
        </p:txBody>
      </p:sp>
      <p:sp>
        <p:nvSpPr>
          <p:cNvPr id="51206" name="Rectangle 6"/>
          <p:cNvSpPr>
            <a:spLocks noChangeArrowheads="1"/>
          </p:cNvSpPr>
          <p:nvPr/>
        </p:nvSpPr>
        <p:spPr bwMode="auto">
          <a:xfrm>
            <a:off x="2012776" y="1052736"/>
            <a:ext cx="5943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zh-CN" altLang="en-US" sz="4800" b="1" dirty="0">
                <a:solidFill>
                  <a:srgbClr val="0000FF"/>
                </a:solidFill>
                <a:latin typeface="隶书" pitchFamily="49" charset="-122"/>
                <a:ea typeface="隶书" pitchFamily="49" charset="-122"/>
              </a:rPr>
              <a:t>第一节  </a:t>
            </a:r>
            <a:r>
              <a:rPr lang="zh-CN" altLang="en-US" sz="4800" b="1" dirty="0">
                <a:solidFill>
                  <a:srgbClr val="0000FF"/>
                </a:solidFill>
                <a:latin typeface="隶书" pitchFamily="49" charset="-122"/>
                <a:ea typeface="隶书" pitchFamily="49" charset="-122"/>
                <a:cs typeface="Times New Roman" pitchFamily="18" charset="0"/>
              </a:rPr>
              <a:t>集  合</a:t>
            </a:r>
            <a:endParaRPr lang="zh-CN" altLang="en-US" sz="4800" dirty="0">
              <a:solidFill>
                <a:srgbClr val="0000FF"/>
              </a:solidFill>
            </a:endParaRPr>
          </a:p>
        </p:txBody>
      </p:sp>
      <p:sp>
        <p:nvSpPr>
          <p:cNvPr id="7" name="Rectangle 2"/>
          <p:cNvSpPr>
            <a:spLocks noChangeArrowheads="1"/>
          </p:cNvSpPr>
          <p:nvPr/>
        </p:nvSpPr>
        <p:spPr bwMode="auto">
          <a:xfrm>
            <a:off x="827584" y="197198"/>
            <a:ext cx="7136829" cy="1071562"/>
          </a:xfrm>
          <a:prstGeom prst="rect">
            <a:avLst/>
          </a:prstGeom>
          <a:noFill/>
          <a:ln w="9525">
            <a:noFill/>
            <a:miter lim="800000"/>
            <a:headEnd/>
            <a:tailEnd/>
          </a:ln>
          <a:effectLst/>
        </p:spPr>
        <p:txBody>
          <a:bodyPr anchor="ctr"/>
          <a:lstStyle/>
          <a:p>
            <a:pPr eaLnBrk="0" hangingPunct="0"/>
            <a:r>
              <a:rPr lang="zh-CN" altLang="en-US" sz="5400" b="1" dirty="0">
                <a:solidFill>
                  <a:srgbClr val="C00000"/>
                </a:solidFill>
                <a:latin typeface="隶书" panose="02010509060101010101" pitchFamily="49" charset="-122"/>
                <a:ea typeface="隶书" panose="02010509060101010101" pitchFamily="49" charset="-122"/>
              </a:rPr>
              <a:t>第一章   集合与映射</a:t>
            </a:r>
          </a:p>
        </p:txBody>
      </p:sp>
      <p:sp>
        <p:nvSpPr>
          <p:cNvPr id="8" name="Rectangle 5"/>
          <p:cNvSpPr>
            <a:spLocks noChangeArrowheads="1"/>
          </p:cNvSpPr>
          <p:nvPr/>
        </p:nvSpPr>
        <p:spPr bwMode="auto">
          <a:xfrm>
            <a:off x="1832846" y="5357826"/>
            <a:ext cx="5596674" cy="1056750"/>
          </a:xfrm>
          <a:prstGeom prst="rect">
            <a:avLst/>
          </a:prstGeom>
          <a:solidFill>
            <a:srgbClr val="FFFFCC"/>
          </a:solidFill>
          <a:ln>
            <a:solidFill>
              <a:schemeClr val="accent2">
                <a:lumMod val="60000"/>
                <a:lumOff val="40000"/>
              </a:schemeClr>
            </a:solidFill>
          </a:ln>
          <a:effectLst/>
          <a:extLst/>
        </p:spPr>
        <p:txBody>
          <a:bodyPr anchor="ctr"/>
          <a:lstStyle/>
          <a:p>
            <a:r>
              <a:rPr lang="zh-CN" altLang="en-US" sz="3200" b="1" dirty="0">
                <a:solidFill>
                  <a:srgbClr val="00B050"/>
                </a:solidFill>
                <a:latin typeface="隶书" pitchFamily="49" charset="-122"/>
                <a:ea typeface="隶书" pitchFamily="49" charset="-122"/>
              </a:rPr>
              <a:t>重点</a:t>
            </a:r>
            <a:r>
              <a:rPr lang="en-US" altLang="zh-CN" sz="3200" b="1" dirty="0">
                <a:solidFill>
                  <a:srgbClr val="00B050"/>
                </a:solidFill>
                <a:latin typeface="隶书" pitchFamily="49" charset="-122"/>
                <a:ea typeface="隶书" pitchFamily="49" charset="-122"/>
              </a:rPr>
              <a:t>:</a:t>
            </a:r>
            <a:r>
              <a:rPr lang="zh-CN" altLang="en-US" sz="3200" b="1" dirty="0">
                <a:solidFill>
                  <a:srgbClr val="00B050"/>
                </a:solidFill>
                <a:latin typeface="隶书" pitchFamily="49" charset="-122"/>
                <a:ea typeface="隶书" pitchFamily="49" charset="-122"/>
              </a:rPr>
              <a:t>常见集合的表示与</a:t>
            </a:r>
            <a:r>
              <a:rPr lang="zh-CN" altLang="en-US" sz="3200" b="1" dirty="0" smtClean="0">
                <a:solidFill>
                  <a:srgbClr val="00B050"/>
                </a:solidFill>
                <a:latin typeface="隶书" pitchFamily="49" charset="-122"/>
                <a:ea typeface="隶书" pitchFamily="49" charset="-122"/>
              </a:rPr>
              <a:t>性质</a:t>
            </a:r>
            <a:endParaRPr lang="en-US" altLang="zh-CN" sz="3200" b="1" dirty="0" smtClean="0">
              <a:solidFill>
                <a:srgbClr val="00B050"/>
              </a:solidFill>
              <a:latin typeface="隶书" pitchFamily="49" charset="-122"/>
              <a:ea typeface="隶书" pitchFamily="49" charset="-122"/>
            </a:endParaRPr>
          </a:p>
          <a:p>
            <a:r>
              <a:rPr lang="zh-CN" altLang="en-US" sz="3200" b="1" dirty="0" smtClean="0">
                <a:solidFill>
                  <a:srgbClr val="00B050"/>
                </a:solidFill>
                <a:latin typeface="隶书" pitchFamily="49" charset="-122"/>
                <a:ea typeface="隶书" pitchFamily="49" charset="-122"/>
              </a:rPr>
              <a:t>难点</a:t>
            </a:r>
            <a:r>
              <a:rPr lang="en-US" altLang="zh-CN" sz="3200" b="1" dirty="0" smtClean="0">
                <a:solidFill>
                  <a:srgbClr val="00B050"/>
                </a:solidFill>
                <a:latin typeface="隶书" pitchFamily="49" charset="-122"/>
                <a:ea typeface="隶书" pitchFamily="49" charset="-122"/>
              </a:rPr>
              <a:t>:</a:t>
            </a:r>
            <a:r>
              <a:rPr lang="zh-CN" altLang="en-US" sz="3200" b="1" dirty="0" smtClean="0">
                <a:solidFill>
                  <a:srgbClr val="00B050"/>
                </a:solidFill>
                <a:latin typeface="隶书" pitchFamily="49" charset="-122"/>
                <a:ea typeface="隶书" pitchFamily="49" charset="-122"/>
              </a:rPr>
              <a:t>实数的性质</a:t>
            </a:r>
            <a:endParaRPr lang="zh-CN" altLang="en-US" sz="3200" dirty="0">
              <a:solidFill>
                <a:srgbClr val="00B050"/>
              </a:solidFill>
              <a:latin typeface="隶书" pitchFamily="49" charset="-122"/>
              <a:ea typeface="隶书" pitchFamily="49" charset="-122"/>
            </a:endParaRPr>
          </a:p>
        </p:txBody>
      </p:sp>
    </p:spTree>
    <p:extLst>
      <p:ext uri="{BB962C8B-B14F-4D97-AF65-F5344CB8AC3E}">
        <p14:creationId xmlns="" xmlns:p14="http://schemas.microsoft.com/office/powerpoint/2010/main" val="3425014986"/>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矩形 1"/>
          <p:cNvSpPr>
            <a:spLocks noChangeArrowheads="1"/>
          </p:cNvSpPr>
          <p:nvPr/>
        </p:nvSpPr>
        <p:spPr bwMode="auto">
          <a:xfrm>
            <a:off x="395536" y="832448"/>
            <a:ext cx="7963600" cy="2246769"/>
          </a:xfrm>
          <a:prstGeom prst="rect">
            <a:avLst/>
          </a:prstGeom>
          <a:noFill/>
          <a:ln w="9525">
            <a:noFill/>
            <a:miter lim="800000"/>
            <a:headEnd/>
            <a:tailEnd/>
          </a:ln>
        </p:spPr>
        <p:txBody>
          <a:bodyPr wrap="square">
            <a:spAutoFit/>
          </a:bodyPr>
          <a:lstStyle/>
          <a:p>
            <a:r>
              <a:rPr lang="zh-CN" altLang="en-US" sz="2800" b="1" dirty="0" smtClean="0">
                <a:latin typeface="+mj-ea"/>
                <a:ea typeface="+mj-ea"/>
                <a:cs typeface="Times New Roman" pitchFamily="18" charset="0"/>
              </a:rPr>
              <a:t>    集合论</a:t>
            </a:r>
            <a:r>
              <a:rPr lang="zh-CN" altLang="en-US" sz="2800" b="1" dirty="0">
                <a:latin typeface="+mj-ea"/>
                <a:ea typeface="+mj-ea"/>
                <a:cs typeface="Times New Roman" pitchFamily="18" charset="0"/>
              </a:rPr>
              <a:t>的基础是由德国数学家</a:t>
            </a:r>
            <a:r>
              <a:rPr lang="en-US" altLang="zh-CN" sz="2800" b="1" dirty="0">
                <a:latin typeface="+mj-ea"/>
                <a:ea typeface="+mj-ea"/>
                <a:cs typeface="Times New Roman" pitchFamily="18" charset="0"/>
              </a:rPr>
              <a:t>Cantor</a:t>
            </a:r>
            <a:r>
              <a:rPr lang="zh-CN" altLang="en-US" sz="2800" b="1" dirty="0">
                <a:latin typeface="+mj-ea"/>
                <a:ea typeface="+mj-ea"/>
                <a:cs typeface="Times New Roman" pitchFamily="18" charset="0"/>
              </a:rPr>
              <a:t>在</a:t>
            </a:r>
            <a:r>
              <a:rPr lang="en-US" altLang="zh-CN" sz="2800" b="1" dirty="0">
                <a:latin typeface="+mj-ea"/>
                <a:ea typeface="+mj-ea"/>
                <a:cs typeface="Times New Roman" pitchFamily="18" charset="0"/>
              </a:rPr>
              <a:t>19</a:t>
            </a:r>
            <a:r>
              <a:rPr lang="zh-CN" altLang="en-US" sz="2800" b="1" dirty="0">
                <a:latin typeface="+mj-ea"/>
                <a:ea typeface="+mj-ea"/>
                <a:cs typeface="Times New Roman" pitchFamily="18" charset="0"/>
              </a:rPr>
              <a:t>世纪</a:t>
            </a:r>
            <a:r>
              <a:rPr lang="en-US" altLang="zh-CN" sz="2800" b="1" dirty="0">
                <a:latin typeface="+mj-ea"/>
                <a:ea typeface="+mj-ea"/>
                <a:cs typeface="Times New Roman" pitchFamily="18" charset="0"/>
              </a:rPr>
              <a:t>70</a:t>
            </a:r>
            <a:r>
              <a:rPr lang="zh-CN" altLang="en-US" sz="2800" b="1" dirty="0">
                <a:latin typeface="+mj-ea"/>
                <a:ea typeface="+mj-ea"/>
                <a:cs typeface="Times New Roman" pitchFamily="18" charset="0"/>
              </a:rPr>
              <a:t>年代奠定的。</a:t>
            </a:r>
          </a:p>
          <a:p>
            <a:r>
              <a:rPr lang="zh-CN" altLang="en-US" sz="2800" b="1" dirty="0">
                <a:solidFill>
                  <a:srgbClr val="9933FF"/>
                </a:solidFill>
                <a:latin typeface="+mj-ea"/>
                <a:ea typeface="+mj-ea"/>
                <a:cs typeface="Times New Roman" pitchFamily="18" charset="0"/>
              </a:rPr>
              <a:t>集合</a:t>
            </a:r>
            <a:r>
              <a:rPr lang="zh-CN" altLang="en-US" sz="2800" b="1" dirty="0">
                <a:latin typeface="+mj-ea"/>
                <a:ea typeface="+mj-ea"/>
                <a:cs typeface="Times New Roman" pitchFamily="18" charset="0"/>
              </a:rPr>
              <a:t>：指具有某种特定性质的具体的或抽象的对象汇集成的总体。</a:t>
            </a:r>
          </a:p>
          <a:p>
            <a:r>
              <a:rPr lang="zh-CN" altLang="en-US" sz="2800" b="1" dirty="0">
                <a:latin typeface="+mj-ea"/>
                <a:ea typeface="+mj-ea"/>
                <a:cs typeface="Times New Roman" pitchFamily="18" charset="0"/>
              </a:rPr>
              <a:t>    这些具体的或抽象的对象称为该集合的</a:t>
            </a:r>
            <a:r>
              <a:rPr lang="zh-CN" altLang="en-US" sz="2800" b="1" dirty="0">
                <a:solidFill>
                  <a:srgbClr val="9933FF"/>
                </a:solidFill>
                <a:latin typeface="+mj-ea"/>
                <a:ea typeface="+mj-ea"/>
                <a:cs typeface="Times New Roman" pitchFamily="18" charset="0"/>
              </a:rPr>
              <a:t>元素</a:t>
            </a:r>
            <a:r>
              <a:rPr lang="zh-CN" altLang="en-US" sz="2800" b="1" dirty="0">
                <a:latin typeface="Times New Roman" pitchFamily="18" charset="0"/>
                <a:ea typeface="隶书" pitchFamily="49" charset="-122"/>
                <a:cs typeface="Times New Roman" pitchFamily="18" charset="0"/>
              </a:rPr>
              <a:t>。</a:t>
            </a:r>
          </a:p>
        </p:txBody>
      </p:sp>
      <p:graphicFrame>
        <p:nvGraphicFramePr>
          <p:cNvPr id="25604" name="对象 1"/>
          <p:cNvGraphicFramePr>
            <a:graphicFrameLocks noChangeAspect="1"/>
          </p:cNvGraphicFramePr>
          <p:nvPr>
            <p:extLst>
              <p:ext uri="{D42A27DB-BD31-4B8C-83A1-F6EECF244321}">
                <p14:modId xmlns="" xmlns:p14="http://schemas.microsoft.com/office/powerpoint/2010/main" val="3133669786"/>
              </p:ext>
            </p:extLst>
          </p:nvPr>
        </p:nvGraphicFramePr>
        <p:xfrm>
          <a:off x="571472" y="3151225"/>
          <a:ext cx="7261225" cy="1336675"/>
        </p:xfrm>
        <a:graphic>
          <a:graphicData uri="http://schemas.openxmlformats.org/presentationml/2006/ole">
            <p:oleObj spid="_x0000_s25660" name="Document" r:id="rId3" imgW="7160200" imgH="1313107" progId="">
              <p:embed/>
            </p:oleObj>
          </a:graphicData>
        </a:graphic>
      </p:graphicFrame>
      <p:sp>
        <p:nvSpPr>
          <p:cNvPr id="2" name="矩形 1"/>
          <p:cNvSpPr/>
          <p:nvPr/>
        </p:nvSpPr>
        <p:spPr>
          <a:xfrm>
            <a:off x="3131840" y="5239457"/>
            <a:ext cx="5112297" cy="461665"/>
          </a:xfrm>
          <a:prstGeom prst="rect">
            <a:avLst/>
          </a:prstGeom>
        </p:spPr>
        <p:txBody>
          <a:bodyPr wrap="none">
            <a:spAutoFit/>
          </a:bodyPr>
          <a:lstStyle/>
          <a:p>
            <a:r>
              <a:rPr lang="zh-CN" altLang="zh-CN" sz="2400" b="1" dirty="0">
                <a:solidFill>
                  <a:srgbClr val="0000FF"/>
                </a:solidFill>
                <a:latin typeface="Times New Roman" pitchFamily="18" charset="0"/>
                <a:cs typeface="Times New Roman" pitchFamily="18" charset="0"/>
              </a:rPr>
              <a:t>Cantor</a:t>
            </a:r>
            <a:r>
              <a:rPr lang="zh-CN" altLang="zh-CN" sz="2400"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a:t>
            </a:r>
            <a:r>
              <a:rPr lang="zh-CN" altLang="en-US" sz="2400" b="1" dirty="0">
                <a:solidFill>
                  <a:srgbClr val="0000FF"/>
                </a:solidFill>
                <a:latin typeface="Times New Roman" pitchFamily="18" charset="0"/>
                <a:cs typeface="Times New Roman" pitchFamily="18" charset="0"/>
              </a:rPr>
              <a:t>康托尔</a:t>
            </a:r>
            <a:r>
              <a:rPr lang="zh-CN" altLang="zh-CN" sz="2400" b="1" dirty="0">
                <a:solidFill>
                  <a:srgbClr val="0000FF"/>
                </a:solidFill>
                <a:latin typeface="Times New Roman" pitchFamily="18" charset="0"/>
                <a:cs typeface="Times New Roman" pitchFamily="18" charset="0"/>
              </a:rPr>
              <a:t> </a:t>
            </a:r>
            <a:r>
              <a:rPr lang="zh-CN" altLang="en-US" sz="2400" b="1" dirty="0" smtClean="0">
                <a:solidFill>
                  <a:srgbClr val="0000FF"/>
                </a:solidFill>
                <a:latin typeface="Times New Roman" pitchFamily="18" charset="0"/>
                <a:cs typeface="Times New Roman" pitchFamily="18" charset="0"/>
              </a:rPr>
              <a:t>，德国，</a:t>
            </a:r>
            <a:r>
              <a:rPr lang="zh-CN" altLang="zh-CN" sz="2400" b="1" dirty="0">
                <a:solidFill>
                  <a:srgbClr val="0000FF"/>
                </a:solidFill>
                <a:latin typeface="Times New Roman" pitchFamily="18" charset="0"/>
                <a:cs typeface="Times New Roman" pitchFamily="18" charset="0"/>
              </a:rPr>
              <a:t>1845 –1918)</a:t>
            </a:r>
            <a:endParaRPr lang="zh-CN" altLang="en-US" sz="2400" dirty="0"/>
          </a:p>
        </p:txBody>
      </p:sp>
      <p:pic>
        <p:nvPicPr>
          <p:cNvPr id="25629" name="Picture 29" descr="Georg Cantor3.jpg">
            <a:hlinkClick r:id="rId4"/>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043608" y="4301579"/>
            <a:ext cx="1820125" cy="236778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a:extLst>
              <a:ext uri="{FF2B5EF4-FFF2-40B4-BE49-F238E27FC236}">
                <a16:creationId xmlns="" xmlns:a16="http://schemas.microsoft.com/office/drawing/2014/main" id="{31C51B87-A5DA-46EF-9202-F5239F350E69}"/>
              </a:ext>
            </a:extLst>
          </p:cNvPr>
          <p:cNvSpPr/>
          <p:nvPr/>
        </p:nvSpPr>
        <p:spPr>
          <a:xfrm>
            <a:off x="467544" y="116632"/>
            <a:ext cx="1832553" cy="584775"/>
          </a:xfrm>
          <a:prstGeom prst="rect">
            <a:avLst/>
          </a:prstGeom>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cs typeface="Times New Roman" pitchFamily="18" charset="0"/>
              </a:rPr>
              <a:t>一、集合</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5816" y="4365104"/>
            <a:ext cx="2592288" cy="432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626" name="Object 2"/>
          <p:cNvGraphicFramePr>
            <a:graphicFrameLocks noChangeAspect="1"/>
          </p:cNvGraphicFramePr>
          <p:nvPr/>
        </p:nvGraphicFramePr>
        <p:xfrm>
          <a:off x="1403350" y="836613"/>
          <a:ext cx="6248400" cy="4530725"/>
        </p:xfrm>
        <a:graphic>
          <a:graphicData uri="http://schemas.openxmlformats.org/presentationml/2006/ole">
            <p:oleObj spid="_x0000_s26680" name="Document" r:id="rId3" imgW="5750337" imgH="4171066"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250825" y="260350"/>
          <a:ext cx="8434388" cy="2728913"/>
        </p:xfrm>
        <a:graphic>
          <a:graphicData uri="http://schemas.openxmlformats.org/presentationml/2006/ole">
            <p:oleObj spid="_x0000_s27812" name="Document" r:id="rId3" imgW="9268153" imgH="2973472" progId="">
              <p:embed/>
            </p:oleObj>
          </a:graphicData>
        </a:graphic>
      </p:graphicFrame>
      <p:graphicFrame>
        <p:nvGraphicFramePr>
          <p:cNvPr id="27651" name="对象 1"/>
          <p:cNvGraphicFramePr>
            <a:graphicFrameLocks noChangeAspect="1"/>
          </p:cNvGraphicFramePr>
          <p:nvPr/>
        </p:nvGraphicFramePr>
        <p:xfrm>
          <a:off x="611188" y="2852738"/>
          <a:ext cx="7599362" cy="2590800"/>
        </p:xfrm>
        <a:graphic>
          <a:graphicData uri="http://schemas.openxmlformats.org/presentationml/2006/ole">
            <p:oleObj spid="_x0000_s27813" name="Document" r:id="rId4" imgW="8577623" imgH="2938566" progId="">
              <p:embed/>
            </p:oleObj>
          </a:graphicData>
        </a:graphic>
      </p:graphicFrame>
      <p:graphicFrame>
        <p:nvGraphicFramePr>
          <p:cNvPr id="27652" name="对象 2"/>
          <p:cNvGraphicFramePr>
            <a:graphicFrameLocks noChangeAspect="1"/>
          </p:cNvGraphicFramePr>
          <p:nvPr/>
        </p:nvGraphicFramePr>
        <p:xfrm>
          <a:off x="468313" y="5516563"/>
          <a:ext cx="6981825" cy="1106487"/>
        </p:xfrm>
        <a:graphic>
          <a:graphicData uri="http://schemas.openxmlformats.org/presentationml/2006/ole">
            <p:oleObj spid="_x0000_s27814" name="Document" r:id="rId5" imgW="7958738" imgH="1150093" progId="">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extLst>
              <p:ext uri="{D42A27DB-BD31-4B8C-83A1-F6EECF244321}">
                <p14:modId xmlns="" xmlns:p14="http://schemas.microsoft.com/office/powerpoint/2010/main" val="1661347529"/>
              </p:ext>
            </p:extLst>
          </p:nvPr>
        </p:nvGraphicFramePr>
        <p:xfrm>
          <a:off x="750888" y="1989138"/>
          <a:ext cx="7600950" cy="2005012"/>
        </p:xfrm>
        <a:graphic>
          <a:graphicData uri="http://schemas.openxmlformats.org/presentationml/2006/ole">
            <p:oleObj spid="_x0000_s28836" name="Document" r:id="rId3" imgW="7838489" imgH="2056565" progId="">
              <p:embed/>
            </p:oleObj>
          </a:graphicData>
        </a:graphic>
      </p:graphicFrame>
      <p:graphicFrame>
        <p:nvGraphicFramePr>
          <p:cNvPr id="28675" name="Object 3"/>
          <p:cNvGraphicFramePr>
            <a:graphicFrameLocks noChangeAspect="1"/>
          </p:cNvGraphicFramePr>
          <p:nvPr/>
        </p:nvGraphicFramePr>
        <p:xfrm>
          <a:off x="827088" y="333375"/>
          <a:ext cx="5689600" cy="1493838"/>
        </p:xfrm>
        <a:graphic>
          <a:graphicData uri="http://schemas.openxmlformats.org/presentationml/2006/ole">
            <p:oleObj spid="_x0000_s28837" name="Document" r:id="rId4" imgW="5750337" imgH="1509587" progId="">
              <p:embed/>
            </p:oleObj>
          </a:graphicData>
        </a:graphic>
      </p:graphicFrame>
      <p:graphicFrame>
        <p:nvGraphicFramePr>
          <p:cNvPr id="28676" name="对象 2"/>
          <p:cNvGraphicFramePr>
            <a:graphicFrameLocks noChangeAspect="1"/>
          </p:cNvGraphicFramePr>
          <p:nvPr/>
        </p:nvGraphicFramePr>
        <p:xfrm>
          <a:off x="971550" y="4117975"/>
          <a:ext cx="7777163" cy="1831975"/>
        </p:xfrm>
        <a:graphic>
          <a:graphicData uri="http://schemas.openxmlformats.org/presentationml/2006/ole">
            <p:oleObj spid="_x0000_s28838" name="Document" r:id="rId5" imgW="8832161" imgH="2010863" progId="">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890588" y="688975"/>
          <a:ext cx="6223000" cy="2695575"/>
        </p:xfrm>
        <a:graphic>
          <a:graphicData uri="http://schemas.openxmlformats.org/presentationml/2006/ole">
            <p:oleObj spid="_x0000_s70658" name="Document" r:id="rId3" imgW="5922871" imgH="2574062" progId="Word.Document.8">
              <p:embed/>
            </p:oleObj>
          </a:graphicData>
        </a:graphic>
      </p:graphicFrame>
      <p:graphicFrame>
        <p:nvGraphicFramePr>
          <p:cNvPr id="29699" name="对象 2"/>
          <p:cNvGraphicFramePr>
            <a:graphicFrameLocks noChangeAspect="1"/>
          </p:cNvGraphicFramePr>
          <p:nvPr>
            <p:extLst>
              <p:ext uri="{D42A27DB-BD31-4B8C-83A1-F6EECF244321}">
                <p14:modId xmlns:p14="http://schemas.microsoft.com/office/powerpoint/2010/main" xmlns="" val="1019985767"/>
              </p:ext>
            </p:extLst>
          </p:nvPr>
        </p:nvGraphicFramePr>
        <p:xfrm>
          <a:off x="750888" y="4429132"/>
          <a:ext cx="7205662" cy="1787525"/>
        </p:xfrm>
        <a:graphic>
          <a:graphicData uri="http://schemas.openxmlformats.org/presentationml/2006/ole">
            <p:oleObj spid="_x0000_s70659" name="Document" r:id="rId4" imgW="7518426" imgH="1869081" progId="Word.Document.8">
              <p:embed/>
            </p:oleObj>
          </a:graphicData>
        </a:graphic>
      </p:graphicFrame>
      <p:sp>
        <p:nvSpPr>
          <p:cNvPr id="29700" name="Rectangle 4"/>
          <p:cNvSpPr>
            <a:spLocks noChangeArrowheads="1"/>
          </p:cNvSpPr>
          <p:nvPr/>
        </p:nvSpPr>
        <p:spPr bwMode="auto">
          <a:xfrm>
            <a:off x="539750" y="620713"/>
            <a:ext cx="1835150" cy="523875"/>
          </a:xfrm>
          <a:prstGeom prst="rect">
            <a:avLst/>
          </a:prstGeom>
          <a:noFill/>
          <a:ln w="9525">
            <a:noFill/>
            <a:miter lim="800000"/>
            <a:headEnd/>
            <a:tailEnd/>
          </a:ln>
          <a:effectLst/>
        </p:spPr>
        <p:txBody>
          <a:bodyPr anchor="ctr">
            <a:spAutoFit/>
          </a:bodyPr>
          <a:lstStyle/>
          <a:p>
            <a:pPr eaLnBrk="0" hangingPunct="0"/>
            <a:r>
              <a:rPr lang="zh-CN" altLang="en-US" sz="2800" b="1">
                <a:solidFill>
                  <a:srgbClr val="0000FF"/>
                </a:solidFill>
                <a:latin typeface="黑体" pitchFamily="2" charset="-122"/>
                <a:ea typeface="黑体" pitchFamily="2" charset="-122"/>
                <a:cs typeface="Times New Roman" pitchFamily="18" charset="0"/>
              </a:rPr>
              <a:t>例</a:t>
            </a:r>
            <a:r>
              <a:rPr lang="en-US" altLang="zh-CN" sz="2800" b="1">
                <a:solidFill>
                  <a:srgbClr val="0000FF"/>
                </a:solidFill>
                <a:latin typeface="黑体" pitchFamily="2" charset="-122"/>
                <a:ea typeface="黑体" pitchFamily="2" charset="-122"/>
                <a:cs typeface="Times New Roman" pitchFamily="18" charset="0"/>
              </a:rPr>
              <a:t>1</a:t>
            </a:r>
            <a:endParaRPr lang="en-US" altLang="zh-CN">
              <a:solidFill>
                <a:prstClr val="black"/>
              </a:solidFill>
              <a:latin typeface="黑体" pitchFamily="2" charset="-122"/>
              <a:ea typeface="黑体" pitchFamily="2" charset="-122"/>
              <a:cs typeface="Times New Roman" pitchFamily="18" charset="0"/>
            </a:endParaRPr>
          </a:p>
        </p:txBody>
      </p:sp>
      <p:graphicFrame>
        <p:nvGraphicFramePr>
          <p:cNvPr id="53252" name="Object 4"/>
          <p:cNvGraphicFramePr>
            <a:graphicFrameLocks noChangeAspect="1"/>
          </p:cNvGraphicFramePr>
          <p:nvPr/>
        </p:nvGraphicFramePr>
        <p:xfrm>
          <a:off x="714348" y="3214686"/>
          <a:ext cx="6840537" cy="1068387"/>
        </p:xfrm>
        <a:graphic>
          <a:graphicData uri="http://schemas.openxmlformats.org/presentationml/2006/ole">
            <p:oleObj spid="_x0000_s70660" name="Document" r:id="rId5" imgW="6532329" imgH="1031785" progId="Word.Document.8">
              <p:embed/>
            </p:oleObj>
          </a:graphicData>
        </a:graphic>
      </p:graphicFrame>
    </p:spTree>
    <p:extLst>
      <p:ext uri="{BB962C8B-B14F-4D97-AF65-F5344CB8AC3E}">
        <p14:creationId xmlns:p14="http://schemas.microsoft.com/office/powerpoint/2010/main" xmlns="" val="29770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wipe(left)">
                                      <p:cBhvr>
                                        <p:cTn id="12"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extLst>
              <p:ext uri="{D42A27DB-BD31-4B8C-83A1-F6EECF244321}">
                <p14:modId xmlns="" xmlns:p14="http://schemas.microsoft.com/office/powerpoint/2010/main" val="1455648517"/>
              </p:ext>
            </p:extLst>
          </p:nvPr>
        </p:nvGraphicFramePr>
        <p:xfrm>
          <a:off x="309563" y="657200"/>
          <a:ext cx="8288337" cy="2552700"/>
        </p:xfrm>
        <a:graphic>
          <a:graphicData uri="http://schemas.openxmlformats.org/presentationml/2006/ole">
            <p:oleObj spid="_x0000_s30830" name="Document" r:id="rId3" imgW="9074459" imgH="2801462" progId="">
              <p:embed/>
            </p:oleObj>
          </a:graphicData>
        </a:graphic>
      </p:graphicFrame>
      <p:graphicFrame>
        <p:nvGraphicFramePr>
          <p:cNvPr id="30723" name="对象 1"/>
          <p:cNvGraphicFramePr>
            <a:graphicFrameLocks noChangeAspect="1"/>
          </p:cNvGraphicFramePr>
          <p:nvPr>
            <p:extLst>
              <p:ext uri="{D42A27DB-BD31-4B8C-83A1-F6EECF244321}">
                <p14:modId xmlns="" xmlns:p14="http://schemas.microsoft.com/office/powerpoint/2010/main" val="1119810627"/>
              </p:ext>
            </p:extLst>
          </p:nvPr>
        </p:nvGraphicFramePr>
        <p:xfrm>
          <a:off x="259978" y="3614712"/>
          <a:ext cx="8272462" cy="1614488"/>
        </p:xfrm>
        <a:graphic>
          <a:graphicData uri="http://schemas.openxmlformats.org/presentationml/2006/ole">
            <p:oleObj spid="_x0000_s30831" name="Document" r:id="rId4" imgW="9133863" imgH="1793152"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914400" y="762000"/>
            <a:ext cx="4191000" cy="762000"/>
          </a:xfrm>
          <a:prstGeom prst="rect">
            <a:avLst/>
          </a:prstGeom>
          <a:noFill/>
          <a:ln w="9525">
            <a:noFill/>
            <a:miter lim="800000"/>
            <a:headEnd/>
            <a:tailEnd/>
          </a:ln>
          <a:effectLst/>
        </p:spPr>
        <p:txBody>
          <a:bodyPr>
            <a:spAutoFit/>
          </a:bodyPr>
          <a:lstStyle/>
          <a:p>
            <a:pPr>
              <a:spcBef>
                <a:spcPct val="50000"/>
              </a:spcBef>
            </a:pPr>
            <a:r>
              <a:rPr lang="zh-CN" altLang="en-US" sz="4400" b="1">
                <a:solidFill>
                  <a:srgbClr val="CC3300"/>
                </a:solidFill>
                <a:ea typeface="隶书" pitchFamily="49" charset="-122"/>
              </a:rPr>
              <a:t>两个问题：</a:t>
            </a:r>
          </a:p>
        </p:txBody>
      </p:sp>
      <p:sp>
        <p:nvSpPr>
          <p:cNvPr id="14339" name="Text Box 3"/>
          <p:cNvSpPr txBox="1">
            <a:spLocks noChangeArrowheads="1"/>
          </p:cNvSpPr>
          <p:nvPr/>
        </p:nvSpPr>
        <p:spPr bwMode="auto">
          <a:xfrm>
            <a:off x="838200" y="2070100"/>
            <a:ext cx="6781800" cy="1892300"/>
          </a:xfrm>
          <a:prstGeom prst="rect">
            <a:avLst/>
          </a:prstGeom>
          <a:noFill/>
          <a:ln w="9525">
            <a:noFill/>
            <a:miter lim="800000"/>
            <a:headEnd/>
            <a:tailEnd/>
          </a:ln>
          <a:effectLst/>
        </p:spPr>
        <p:txBody>
          <a:bodyPr>
            <a:spAutoFit/>
          </a:bodyPr>
          <a:lstStyle/>
          <a:p>
            <a:pPr marL="457200" indent="-457200">
              <a:spcBef>
                <a:spcPct val="50000"/>
              </a:spcBef>
              <a:buFontTx/>
              <a:buAutoNum type="arabicPeriod"/>
            </a:pPr>
            <a:r>
              <a:rPr kumimoji="1" lang="zh-CN" altLang="en-US" sz="3600" b="1">
                <a:solidFill>
                  <a:srgbClr val="9900FF"/>
                </a:solidFill>
                <a:latin typeface="Times New Roman" pitchFamily="18" charset="0"/>
                <a:ea typeface="隶书" pitchFamily="49" charset="-122"/>
              </a:rPr>
              <a:t>你清楚自己的长处和短处吗</a:t>
            </a:r>
            <a:r>
              <a:rPr kumimoji="1" lang="en-US" altLang="zh-CN" sz="3600" b="1">
                <a:solidFill>
                  <a:srgbClr val="9900FF"/>
                </a:solidFill>
                <a:latin typeface="Times New Roman" pitchFamily="18" charset="0"/>
                <a:ea typeface="隶书" pitchFamily="49" charset="-122"/>
              </a:rPr>
              <a:t>?       </a:t>
            </a:r>
            <a:r>
              <a:rPr kumimoji="1" lang="en-US" altLang="zh-CN" sz="2800" b="1">
                <a:solidFill>
                  <a:srgbClr val="008000"/>
                </a:solidFill>
                <a:latin typeface="Times New Roman" pitchFamily="18" charset="0"/>
                <a:ea typeface="隶书" pitchFamily="49" charset="-122"/>
              </a:rPr>
              <a:t>(</a:t>
            </a:r>
            <a:r>
              <a:rPr kumimoji="1" lang="zh-CN" altLang="en-US" sz="2800" b="1">
                <a:solidFill>
                  <a:srgbClr val="008000"/>
                </a:solidFill>
                <a:latin typeface="Times New Roman" pitchFamily="18" charset="0"/>
                <a:ea typeface="隶书" pitchFamily="49" charset="-122"/>
              </a:rPr>
              <a:t>能力、身体、环境</a:t>
            </a:r>
            <a:r>
              <a:rPr kumimoji="1" lang="en-US" altLang="zh-CN" sz="2800" b="1">
                <a:solidFill>
                  <a:srgbClr val="008000"/>
                </a:solidFill>
                <a:latin typeface="Times New Roman" pitchFamily="18" charset="0"/>
                <a:ea typeface="隶书" pitchFamily="49" charset="-122"/>
              </a:rPr>
              <a:t>)</a:t>
            </a:r>
          </a:p>
          <a:p>
            <a:pPr marL="457200" indent="-457200">
              <a:spcBef>
                <a:spcPct val="50000"/>
              </a:spcBef>
              <a:buFontTx/>
              <a:buAutoNum type="arabicPeriod"/>
            </a:pPr>
            <a:r>
              <a:rPr kumimoji="1" lang="en-US" altLang="zh-CN" sz="3600" b="1">
                <a:solidFill>
                  <a:srgbClr val="9900FF"/>
                </a:solidFill>
                <a:latin typeface="Times New Roman" pitchFamily="18" charset="0"/>
                <a:ea typeface="隶书" pitchFamily="49" charset="-122"/>
              </a:rPr>
              <a:t> </a:t>
            </a:r>
            <a:r>
              <a:rPr kumimoji="1" lang="zh-CN" altLang="en-US" sz="3600" b="1">
                <a:solidFill>
                  <a:srgbClr val="9900FF"/>
                </a:solidFill>
                <a:latin typeface="Times New Roman" pitchFamily="18" charset="0"/>
                <a:ea typeface="隶书" pitchFamily="49" charset="-122"/>
              </a:rPr>
              <a:t>四年的大学生活意味着什么</a:t>
            </a:r>
            <a:r>
              <a:rPr kumimoji="1" lang="en-US" altLang="zh-CN" sz="3600" b="1">
                <a:solidFill>
                  <a:srgbClr val="9900FF"/>
                </a:solidFill>
                <a:latin typeface="Times New Roman" pitchFamily="18" charset="0"/>
                <a:ea typeface="隶书" pitchFamily="49" charset="-122"/>
              </a:rPr>
              <a:t>?</a:t>
            </a: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 name="Text Box 2"/>
          <p:cNvSpPr txBox="1">
            <a:spLocks noChangeArrowheads="1"/>
          </p:cNvSpPr>
          <p:nvPr/>
        </p:nvSpPr>
        <p:spPr bwMode="auto">
          <a:xfrm>
            <a:off x="533400" y="304800"/>
            <a:ext cx="14478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2800" b="1" dirty="0">
                <a:solidFill>
                  <a:srgbClr val="9900FF"/>
                </a:solidFill>
                <a:latin typeface="黑体" pitchFamily="2" charset="-122"/>
                <a:ea typeface="黑体" pitchFamily="2" charset="-122"/>
              </a:rPr>
              <a:t>邻域</a:t>
            </a:r>
          </a:p>
        </p:txBody>
      </p:sp>
      <p:graphicFrame>
        <p:nvGraphicFramePr>
          <p:cNvPr id="5126" name="Object 35"/>
          <p:cNvGraphicFramePr>
            <a:graphicFrameLocks noChangeAspect="1"/>
          </p:cNvGraphicFramePr>
          <p:nvPr>
            <p:extLst>
              <p:ext uri="{D42A27DB-BD31-4B8C-83A1-F6EECF244321}">
                <p14:modId xmlns="" xmlns:p14="http://schemas.microsoft.com/office/powerpoint/2010/main" val="3386488357"/>
              </p:ext>
            </p:extLst>
          </p:nvPr>
        </p:nvGraphicFramePr>
        <p:xfrm>
          <a:off x="854894" y="3204170"/>
          <a:ext cx="7073900" cy="442913"/>
        </p:xfrm>
        <a:graphic>
          <a:graphicData uri="http://schemas.openxmlformats.org/presentationml/2006/ole">
            <p:oleObj spid="_x0000_s48265" name="公式" r:id="rId3" imgW="7067437" imgH="438280" progId="Equation.3">
              <p:embed/>
            </p:oleObj>
          </a:graphicData>
        </a:graphic>
      </p:graphicFrame>
      <p:grpSp>
        <p:nvGrpSpPr>
          <p:cNvPr id="5" name="组合 4"/>
          <p:cNvGrpSpPr/>
          <p:nvPr/>
        </p:nvGrpSpPr>
        <p:grpSpPr>
          <a:xfrm>
            <a:off x="1039044" y="3659783"/>
            <a:ext cx="6299200" cy="1368425"/>
            <a:chOff x="1162050" y="3141663"/>
            <a:chExt cx="6299200" cy="1368425"/>
          </a:xfrm>
        </p:grpSpPr>
        <p:sp>
          <p:nvSpPr>
            <p:cNvPr id="5138" name="Arc 21"/>
            <p:cNvSpPr>
              <a:spLocks/>
            </p:cNvSpPr>
            <p:nvPr/>
          </p:nvSpPr>
          <p:spPr bwMode="auto">
            <a:xfrm rot="-2370707">
              <a:off x="4191000" y="3302000"/>
              <a:ext cx="1597025" cy="1208088"/>
            </a:xfrm>
            <a:custGeom>
              <a:avLst/>
              <a:gdLst>
                <a:gd name="T0" fmla="*/ 2147483647 w 21590"/>
                <a:gd name="T1" fmla="*/ 0 h 21374"/>
                <a:gd name="T2" fmla="*/ 2147483647 w 21590"/>
                <a:gd name="T3" fmla="*/ 2147483647 h 21374"/>
                <a:gd name="T4" fmla="*/ 0 w 21590"/>
                <a:gd name="T5" fmla="*/ 2147483647 h 21374"/>
                <a:gd name="T6" fmla="*/ 0 60000 65536"/>
                <a:gd name="T7" fmla="*/ 0 60000 65536"/>
                <a:gd name="T8" fmla="*/ 0 60000 65536"/>
                <a:gd name="T9" fmla="*/ 0 w 21590"/>
                <a:gd name="T10" fmla="*/ 0 h 21374"/>
                <a:gd name="T11" fmla="*/ 21590 w 21590"/>
                <a:gd name="T12" fmla="*/ 21374 h 21374"/>
              </a:gdLst>
              <a:ahLst/>
              <a:cxnLst>
                <a:cxn ang="T6">
                  <a:pos x="T0" y="T1"/>
                </a:cxn>
                <a:cxn ang="T7">
                  <a:pos x="T2" y="T3"/>
                </a:cxn>
                <a:cxn ang="T8">
                  <a:pos x="T4" y="T5"/>
                </a:cxn>
              </a:cxnLst>
              <a:rect l="T9" t="T10" r="T11" b="T12"/>
              <a:pathLst>
                <a:path w="21590" h="21374" fill="none" extrusionOk="0">
                  <a:moveTo>
                    <a:pt x="3115" y="-1"/>
                  </a:moveTo>
                  <a:cubicBezTo>
                    <a:pt x="13480" y="1510"/>
                    <a:pt x="21268" y="10240"/>
                    <a:pt x="21589" y="20711"/>
                  </a:cubicBezTo>
                </a:path>
                <a:path w="21590" h="21374" stroke="0" extrusionOk="0">
                  <a:moveTo>
                    <a:pt x="3115" y="-1"/>
                  </a:moveTo>
                  <a:cubicBezTo>
                    <a:pt x="13480" y="1510"/>
                    <a:pt x="21268" y="10240"/>
                    <a:pt x="21589" y="20711"/>
                  </a:cubicBezTo>
                  <a:lnTo>
                    <a:pt x="0" y="21374"/>
                  </a:lnTo>
                  <a:close/>
                </a:path>
              </a:pathLst>
            </a:custGeom>
            <a:noFill/>
            <a:ln w="254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139" name="Arc 20"/>
            <p:cNvSpPr>
              <a:spLocks/>
            </p:cNvSpPr>
            <p:nvPr/>
          </p:nvSpPr>
          <p:spPr bwMode="auto">
            <a:xfrm rot="-2370707">
              <a:off x="2347913" y="3295650"/>
              <a:ext cx="1644650" cy="1168400"/>
            </a:xfrm>
            <a:custGeom>
              <a:avLst/>
              <a:gdLst>
                <a:gd name="T0" fmla="*/ 2147483647 w 21590"/>
                <a:gd name="T1" fmla="*/ 0 h 21374"/>
                <a:gd name="T2" fmla="*/ 2147483647 w 21590"/>
                <a:gd name="T3" fmla="*/ 2147483647 h 21374"/>
                <a:gd name="T4" fmla="*/ 0 w 21590"/>
                <a:gd name="T5" fmla="*/ 2147483647 h 21374"/>
                <a:gd name="T6" fmla="*/ 0 60000 65536"/>
                <a:gd name="T7" fmla="*/ 0 60000 65536"/>
                <a:gd name="T8" fmla="*/ 0 60000 65536"/>
                <a:gd name="T9" fmla="*/ 0 w 21590"/>
                <a:gd name="T10" fmla="*/ 0 h 21374"/>
                <a:gd name="T11" fmla="*/ 21590 w 21590"/>
                <a:gd name="T12" fmla="*/ 21374 h 21374"/>
              </a:gdLst>
              <a:ahLst/>
              <a:cxnLst>
                <a:cxn ang="T6">
                  <a:pos x="T0" y="T1"/>
                </a:cxn>
                <a:cxn ang="T7">
                  <a:pos x="T2" y="T3"/>
                </a:cxn>
                <a:cxn ang="T8">
                  <a:pos x="T4" y="T5"/>
                </a:cxn>
              </a:cxnLst>
              <a:rect l="T9" t="T10" r="T11" b="T12"/>
              <a:pathLst>
                <a:path w="21590" h="21374" fill="none" extrusionOk="0">
                  <a:moveTo>
                    <a:pt x="3115" y="-1"/>
                  </a:moveTo>
                  <a:cubicBezTo>
                    <a:pt x="13480" y="1510"/>
                    <a:pt x="21268" y="10240"/>
                    <a:pt x="21589" y="20711"/>
                  </a:cubicBezTo>
                </a:path>
                <a:path w="21590" h="21374" stroke="0" extrusionOk="0">
                  <a:moveTo>
                    <a:pt x="3115" y="-1"/>
                  </a:moveTo>
                  <a:cubicBezTo>
                    <a:pt x="13480" y="1510"/>
                    <a:pt x="21268" y="10240"/>
                    <a:pt x="21589" y="20711"/>
                  </a:cubicBezTo>
                  <a:lnTo>
                    <a:pt x="0" y="21374"/>
                  </a:lnTo>
                  <a:close/>
                </a:path>
              </a:pathLst>
            </a:custGeom>
            <a:noFill/>
            <a:ln w="254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nvGrpSpPr>
            <p:cNvPr id="3" name="组合 2"/>
            <p:cNvGrpSpPr/>
            <p:nvPr/>
          </p:nvGrpSpPr>
          <p:grpSpPr>
            <a:xfrm>
              <a:off x="1162050" y="3141663"/>
              <a:ext cx="6299200" cy="1101725"/>
              <a:chOff x="1162050" y="3141663"/>
              <a:chExt cx="6299200" cy="1101725"/>
            </a:xfrm>
          </p:grpSpPr>
          <p:sp>
            <p:nvSpPr>
              <p:cNvPr id="5137" name="Line 29"/>
              <p:cNvSpPr>
                <a:spLocks noChangeShapeType="1"/>
              </p:cNvSpPr>
              <p:nvPr/>
            </p:nvSpPr>
            <p:spPr bwMode="auto">
              <a:xfrm>
                <a:off x="2381250" y="3835400"/>
                <a:ext cx="3581400" cy="0"/>
              </a:xfrm>
              <a:prstGeom prst="line">
                <a:avLst/>
              </a:prstGeom>
              <a:noFill/>
              <a:ln w="571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141" name="Line 8"/>
              <p:cNvSpPr>
                <a:spLocks noChangeShapeType="1"/>
              </p:cNvSpPr>
              <p:nvPr/>
            </p:nvSpPr>
            <p:spPr bwMode="auto">
              <a:xfrm>
                <a:off x="1162050" y="3835400"/>
                <a:ext cx="6199188" cy="1588"/>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142" name="Line 9"/>
              <p:cNvSpPr>
                <a:spLocks noChangeShapeType="1"/>
              </p:cNvSpPr>
              <p:nvPr/>
            </p:nvSpPr>
            <p:spPr bwMode="auto">
              <a:xfrm flipV="1">
                <a:off x="4184650" y="3751263"/>
                <a:ext cx="1588" cy="76200"/>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aphicFrame>
            <p:nvGraphicFramePr>
              <p:cNvPr id="5127" name="Object 36"/>
              <p:cNvGraphicFramePr>
                <a:graphicFrameLocks noChangeAspect="1"/>
              </p:cNvGraphicFramePr>
              <p:nvPr>
                <p:extLst>
                  <p:ext uri="{D42A27DB-BD31-4B8C-83A1-F6EECF244321}">
                    <p14:modId xmlns="" xmlns:p14="http://schemas.microsoft.com/office/powerpoint/2010/main" val="3298555830"/>
                  </p:ext>
                </p:extLst>
              </p:nvPr>
            </p:nvGraphicFramePr>
            <p:xfrm>
              <a:off x="7188200" y="3956050"/>
              <a:ext cx="273050" cy="260350"/>
            </p:xfrm>
            <a:graphic>
              <a:graphicData uri="http://schemas.openxmlformats.org/presentationml/2006/ole">
                <p:oleObj spid="_x0000_s48266" name="公式" r:id="rId4" imgW="266469" imgH="253780" progId="Equation.3">
                  <p:embed/>
                </p:oleObj>
              </a:graphicData>
            </a:graphic>
          </p:graphicFrame>
          <p:graphicFrame>
            <p:nvGraphicFramePr>
              <p:cNvPr id="5128" name="Object 37"/>
              <p:cNvGraphicFramePr>
                <a:graphicFrameLocks noChangeAspect="1"/>
              </p:cNvGraphicFramePr>
              <p:nvPr>
                <p:extLst>
                  <p:ext uri="{D42A27DB-BD31-4B8C-83A1-F6EECF244321}">
                    <p14:modId xmlns="" xmlns:p14="http://schemas.microsoft.com/office/powerpoint/2010/main" val="1067642795"/>
                  </p:ext>
                </p:extLst>
              </p:nvPr>
            </p:nvGraphicFramePr>
            <p:xfrm>
              <a:off x="4024313" y="3903663"/>
              <a:ext cx="247650" cy="260350"/>
            </p:xfrm>
            <a:graphic>
              <a:graphicData uri="http://schemas.openxmlformats.org/presentationml/2006/ole">
                <p:oleObj spid="_x0000_s48267" name="公式" r:id="rId5" imgW="241195" imgH="253890" progId="Equation.3">
                  <p:embed/>
                </p:oleObj>
              </a:graphicData>
            </a:graphic>
          </p:graphicFrame>
          <p:sp>
            <p:nvSpPr>
              <p:cNvPr id="5143" name="Oval 18"/>
              <p:cNvSpPr>
                <a:spLocks noChangeArrowheads="1"/>
              </p:cNvSpPr>
              <p:nvPr/>
            </p:nvSpPr>
            <p:spPr bwMode="auto">
              <a:xfrm>
                <a:off x="2286000" y="3759200"/>
                <a:ext cx="152400" cy="152400"/>
              </a:xfrm>
              <a:prstGeom prst="ellipse">
                <a:avLst/>
              </a:prstGeom>
              <a:solidFill>
                <a:srgbClr val="FFFF00"/>
              </a:solidFill>
              <a:ln w="9525">
                <a:solidFill>
                  <a:schemeClr val="tx1"/>
                </a:solidFill>
                <a:round/>
                <a:headEnd/>
                <a:tailEnd/>
              </a:ln>
            </p:spPr>
            <p:txBody>
              <a:bodyPr wrap="none" anchor="ctr"/>
              <a:lstStyle/>
              <a:p>
                <a:endParaRPr lang="zh-CN" altLang="en-US"/>
              </a:p>
            </p:txBody>
          </p:sp>
          <p:sp>
            <p:nvSpPr>
              <p:cNvPr id="5144" name="Oval 19"/>
              <p:cNvSpPr>
                <a:spLocks noChangeArrowheads="1"/>
              </p:cNvSpPr>
              <p:nvPr/>
            </p:nvSpPr>
            <p:spPr bwMode="auto">
              <a:xfrm>
                <a:off x="5867400" y="3759200"/>
                <a:ext cx="152400" cy="152400"/>
              </a:xfrm>
              <a:prstGeom prst="ellipse">
                <a:avLst/>
              </a:prstGeom>
              <a:solidFill>
                <a:srgbClr val="FFFF00"/>
              </a:solidFill>
              <a:ln w="9525">
                <a:solidFill>
                  <a:schemeClr val="tx1"/>
                </a:solidFill>
                <a:round/>
                <a:headEnd/>
                <a:tailEnd/>
              </a:ln>
            </p:spPr>
            <p:txBody>
              <a:bodyPr wrap="none" anchor="ctr"/>
              <a:lstStyle/>
              <a:p>
                <a:endParaRPr lang="zh-CN" altLang="en-US"/>
              </a:p>
            </p:txBody>
          </p:sp>
          <p:graphicFrame>
            <p:nvGraphicFramePr>
              <p:cNvPr id="5129" name="Object 38"/>
              <p:cNvGraphicFramePr>
                <a:graphicFrameLocks noChangeAspect="1"/>
              </p:cNvGraphicFramePr>
              <p:nvPr>
                <p:extLst>
                  <p:ext uri="{D42A27DB-BD31-4B8C-83A1-F6EECF244321}">
                    <p14:modId xmlns="" xmlns:p14="http://schemas.microsoft.com/office/powerpoint/2010/main" val="4035469363"/>
                  </p:ext>
                </p:extLst>
              </p:nvPr>
            </p:nvGraphicFramePr>
            <p:xfrm>
              <a:off x="1824038" y="3865563"/>
              <a:ext cx="823912" cy="339725"/>
            </p:xfrm>
            <a:graphic>
              <a:graphicData uri="http://schemas.openxmlformats.org/presentationml/2006/ole">
                <p:oleObj spid="_x0000_s48268" name="公式" r:id="rId6" imgW="799753" imgH="330057" progId="Equation.3">
                  <p:embed/>
                </p:oleObj>
              </a:graphicData>
            </a:graphic>
          </p:graphicFrame>
          <p:graphicFrame>
            <p:nvGraphicFramePr>
              <p:cNvPr id="5130" name="Object 39"/>
              <p:cNvGraphicFramePr>
                <a:graphicFrameLocks noChangeAspect="1"/>
              </p:cNvGraphicFramePr>
              <p:nvPr>
                <p:extLst>
                  <p:ext uri="{D42A27DB-BD31-4B8C-83A1-F6EECF244321}">
                    <p14:modId xmlns="" xmlns:p14="http://schemas.microsoft.com/office/powerpoint/2010/main" val="3266676746"/>
                  </p:ext>
                </p:extLst>
              </p:nvPr>
            </p:nvGraphicFramePr>
            <p:xfrm>
              <a:off x="5451475" y="3903663"/>
              <a:ext cx="835025" cy="339725"/>
            </p:xfrm>
            <a:graphic>
              <a:graphicData uri="http://schemas.openxmlformats.org/presentationml/2006/ole">
                <p:oleObj spid="_x0000_s48269" name="公式" r:id="rId7" imgW="812447" imgH="330057" progId="Equation.3">
                  <p:embed/>
                </p:oleObj>
              </a:graphicData>
            </a:graphic>
          </p:graphicFrame>
          <p:graphicFrame>
            <p:nvGraphicFramePr>
              <p:cNvPr id="5131" name="Object 40"/>
              <p:cNvGraphicFramePr>
                <a:graphicFrameLocks noChangeAspect="1"/>
              </p:cNvGraphicFramePr>
              <p:nvPr>
                <p:extLst>
                  <p:ext uri="{D42A27DB-BD31-4B8C-83A1-F6EECF244321}">
                    <p14:modId xmlns="" xmlns:p14="http://schemas.microsoft.com/office/powerpoint/2010/main" val="1362958946"/>
                  </p:ext>
                </p:extLst>
              </p:nvPr>
            </p:nvGraphicFramePr>
            <p:xfrm>
              <a:off x="5016500" y="3141663"/>
              <a:ext cx="234950" cy="339725"/>
            </p:xfrm>
            <a:graphic>
              <a:graphicData uri="http://schemas.openxmlformats.org/presentationml/2006/ole">
                <p:oleObj spid="_x0000_s48270" name="公式" r:id="rId8" imgW="218921" imgH="323931" progId="Equation.3">
                  <p:embed/>
                </p:oleObj>
              </a:graphicData>
            </a:graphic>
          </p:graphicFrame>
          <p:graphicFrame>
            <p:nvGraphicFramePr>
              <p:cNvPr id="5132" name="Object 41"/>
              <p:cNvGraphicFramePr>
                <a:graphicFrameLocks noChangeAspect="1"/>
              </p:cNvGraphicFramePr>
              <p:nvPr>
                <p:extLst>
                  <p:ext uri="{D42A27DB-BD31-4B8C-83A1-F6EECF244321}">
                    <p14:modId xmlns="" xmlns:p14="http://schemas.microsoft.com/office/powerpoint/2010/main" val="3667577026"/>
                  </p:ext>
                </p:extLst>
              </p:nvPr>
            </p:nvGraphicFramePr>
            <p:xfrm>
              <a:off x="3187700" y="3141663"/>
              <a:ext cx="234950" cy="339725"/>
            </p:xfrm>
            <a:graphic>
              <a:graphicData uri="http://schemas.openxmlformats.org/presentationml/2006/ole">
                <p:oleObj spid="_x0000_s48271" name="公式" r:id="rId9" imgW="218921" imgH="323931" progId="Equation.3">
                  <p:embed/>
                </p:oleObj>
              </a:graphicData>
            </a:graphic>
          </p:graphicFrame>
        </p:grpSp>
      </p:grpSp>
      <p:grpSp>
        <p:nvGrpSpPr>
          <p:cNvPr id="4" name="组合 3"/>
          <p:cNvGrpSpPr/>
          <p:nvPr/>
        </p:nvGrpSpPr>
        <p:grpSpPr>
          <a:xfrm>
            <a:off x="467544" y="4977408"/>
            <a:ext cx="7962900" cy="1331912"/>
            <a:chOff x="590550" y="4459288"/>
            <a:chExt cx="7962900" cy="1331912"/>
          </a:xfrm>
        </p:grpSpPr>
        <p:graphicFrame>
          <p:nvGraphicFramePr>
            <p:cNvPr id="5123" name="Object 32"/>
            <p:cNvGraphicFramePr>
              <a:graphicFrameLocks noChangeAspect="1"/>
            </p:cNvGraphicFramePr>
            <p:nvPr>
              <p:extLst>
                <p:ext uri="{D42A27DB-BD31-4B8C-83A1-F6EECF244321}">
                  <p14:modId xmlns="" xmlns:p14="http://schemas.microsoft.com/office/powerpoint/2010/main" val="377561291"/>
                </p:ext>
              </p:extLst>
            </p:nvPr>
          </p:nvGraphicFramePr>
          <p:xfrm>
            <a:off x="4297313" y="4459288"/>
            <a:ext cx="3875087" cy="619125"/>
          </p:xfrm>
          <a:graphic>
            <a:graphicData uri="http://schemas.openxmlformats.org/presentationml/2006/ole">
              <p:oleObj spid="_x0000_s48272" name="公式" r:id="rId10" imgW="3720960" imgH="647640" progId="Equation.3">
                <p:embed/>
              </p:oleObj>
            </a:graphicData>
          </a:graphic>
        </p:graphicFrame>
        <p:graphicFrame>
          <p:nvGraphicFramePr>
            <p:cNvPr id="5133" name="Object 42"/>
            <p:cNvGraphicFramePr>
              <a:graphicFrameLocks noChangeAspect="1"/>
            </p:cNvGraphicFramePr>
            <p:nvPr>
              <p:extLst>
                <p:ext uri="{D42A27DB-BD31-4B8C-83A1-F6EECF244321}">
                  <p14:modId xmlns="" xmlns:p14="http://schemas.microsoft.com/office/powerpoint/2010/main" val="2080938642"/>
                </p:ext>
              </p:extLst>
            </p:nvPr>
          </p:nvGraphicFramePr>
          <p:xfrm>
            <a:off x="762000" y="4651375"/>
            <a:ext cx="3505200" cy="434975"/>
          </p:xfrm>
          <a:graphic>
            <a:graphicData uri="http://schemas.openxmlformats.org/presentationml/2006/ole">
              <p:oleObj spid="_x0000_s48273" name="公式" r:id="rId11" imgW="3187700" imgH="444500" progId="Equation.3">
                <p:embed/>
              </p:oleObj>
            </a:graphicData>
          </a:graphic>
        </p:graphicFrame>
        <p:graphicFrame>
          <p:nvGraphicFramePr>
            <p:cNvPr id="5134" name="Object 43"/>
            <p:cNvGraphicFramePr>
              <a:graphicFrameLocks noChangeAspect="1"/>
            </p:cNvGraphicFramePr>
            <p:nvPr>
              <p:extLst>
                <p:ext uri="{D42A27DB-BD31-4B8C-83A1-F6EECF244321}">
                  <p14:modId xmlns="" xmlns:p14="http://schemas.microsoft.com/office/powerpoint/2010/main" val="2017543873"/>
                </p:ext>
              </p:extLst>
            </p:nvPr>
          </p:nvGraphicFramePr>
          <p:xfrm>
            <a:off x="590550" y="5114925"/>
            <a:ext cx="7962900" cy="676275"/>
          </p:xfrm>
          <a:graphic>
            <a:graphicData uri="http://schemas.openxmlformats.org/presentationml/2006/ole">
              <p:oleObj spid="_x0000_s48274" name="公式" r:id="rId12" imgW="7639082" imgH="638305" progId="Equation.3">
                <p:embed/>
              </p:oleObj>
            </a:graphicData>
          </a:graphic>
        </p:graphicFrame>
      </p:grpSp>
      <p:grpSp>
        <p:nvGrpSpPr>
          <p:cNvPr id="2" name="组合 1"/>
          <p:cNvGrpSpPr/>
          <p:nvPr/>
        </p:nvGrpSpPr>
        <p:grpSpPr>
          <a:xfrm>
            <a:off x="539552" y="866776"/>
            <a:ext cx="7890892" cy="2144831"/>
            <a:chOff x="539552" y="866776"/>
            <a:chExt cx="7890892" cy="2144831"/>
          </a:xfrm>
        </p:grpSpPr>
        <p:graphicFrame>
          <p:nvGraphicFramePr>
            <p:cNvPr id="5122" name="Object 31"/>
            <p:cNvGraphicFramePr>
              <a:graphicFrameLocks noChangeAspect="1"/>
            </p:cNvGraphicFramePr>
            <p:nvPr>
              <p:extLst>
                <p:ext uri="{D42A27DB-BD31-4B8C-83A1-F6EECF244321}">
                  <p14:modId xmlns="" xmlns:p14="http://schemas.microsoft.com/office/powerpoint/2010/main" val="533309331"/>
                </p:ext>
              </p:extLst>
            </p:nvPr>
          </p:nvGraphicFramePr>
          <p:xfrm>
            <a:off x="609600" y="866776"/>
            <a:ext cx="4724400" cy="426846"/>
          </p:xfrm>
          <a:graphic>
            <a:graphicData uri="http://schemas.openxmlformats.org/presentationml/2006/ole">
              <p:oleObj spid="_x0000_s48275" name="公式" r:id="rId13" imgW="4800600" imgH="457200" progId="Equation.3">
                <p:embed/>
              </p:oleObj>
            </a:graphicData>
          </a:graphic>
        </p:graphicFrame>
        <p:graphicFrame>
          <p:nvGraphicFramePr>
            <p:cNvPr id="5124" name="Object 33"/>
            <p:cNvGraphicFramePr>
              <a:graphicFrameLocks noChangeAspect="1"/>
            </p:cNvGraphicFramePr>
            <p:nvPr>
              <p:extLst>
                <p:ext uri="{D42A27DB-BD31-4B8C-83A1-F6EECF244321}">
                  <p14:modId xmlns="" xmlns:p14="http://schemas.microsoft.com/office/powerpoint/2010/main" val="2677304392"/>
                </p:ext>
              </p:extLst>
            </p:nvPr>
          </p:nvGraphicFramePr>
          <p:xfrm>
            <a:off x="4696644" y="2040099"/>
            <a:ext cx="3733800" cy="444946"/>
          </p:xfrm>
          <a:graphic>
            <a:graphicData uri="http://schemas.openxmlformats.org/presentationml/2006/ole">
              <p:oleObj spid="_x0000_s48276" name="公式" r:id="rId14" imgW="3086100" imgH="381000" progId="Equation.3">
                <p:embed/>
              </p:oleObj>
            </a:graphicData>
          </a:graphic>
        </p:graphicFrame>
        <p:graphicFrame>
          <p:nvGraphicFramePr>
            <p:cNvPr id="5125" name="Object 34"/>
            <p:cNvGraphicFramePr>
              <a:graphicFrameLocks noChangeAspect="1"/>
            </p:cNvGraphicFramePr>
            <p:nvPr>
              <p:extLst>
                <p:ext uri="{D42A27DB-BD31-4B8C-83A1-F6EECF244321}">
                  <p14:modId xmlns="" xmlns:p14="http://schemas.microsoft.com/office/powerpoint/2010/main" val="2922325965"/>
                </p:ext>
              </p:extLst>
            </p:nvPr>
          </p:nvGraphicFramePr>
          <p:xfrm>
            <a:off x="539552" y="2587745"/>
            <a:ext cx="3400425" cy="423862"/>
          </p:xfrm>
          <a:graphic>
            <a:graphicData uri="http://schemas.openxmlformats.org/presentationml/2006/ole">
              <p:oleObj spid="_x0000_s48277" name="公式" r:id="rId15" imgW="3301920" imgH="444240" progId="Equation.3">
                <p:embed/>
              </p:oleObj>
            </a:graphicData>
          </a:graphic>
        </p:graphicFrame>
        <p:graphicFrame>
          <p:nvGraphicFramePr>
            <p:cNvPr id="5135" name="Object 44"/>
            <p:cNvGraphicFramePr>
              <a:graphicFrameLocks noChangeAspect="1"/>
            </p:cNvGraphicFramePr>
            <p:nvPr>
              <p:extLst>
                <p:ext uri="{D42A27DB-BD31-4B8C-83A1-F6EECF244321}">
                  <p14:modId xmlns="" xmlns:p14="http://schemas.microsoft.com/office/powerpoint/2010/main" val="3241845152"/>
                </p:ext>
              </p:extLst>
            </p:nvPr>
          </p:nvGraphicFramePr>
          <p:xfrm>
            <a:off x="609600" y="1447800"/>
            <a:ext cx="5867400" cy="455503"/>
          </p:xfrm>
          <a:graphic>
            <a:graphicData uri="http://schemas.openxmlformats.org/presentationml/2006/ole">
              <p:oleObj spid="_x0000_s48278" name="公式" r:id="rId16" imgW="5918200" imgH="508000" progId="Equation.3">
                <p:embed/>
              </p:oleObj>
            </a:graphicData>
          </a:graphic>
        </p:graphicFrame>
        <p:graphicFrame>
          <p:nvGraphicFramePr>
            <p:cNvPr id="5136" name="Object 45"/>
            <p:cNvGraphicFramePr>
              <a:graphicFrameLocks noChangeAspect="1"/>
            </p:cNvGraphicFramePr>
            <p:nvPr>
              <p:extLst>
                <p:ext uri="{D42A27DB-BD31-4B8C-83A1-F6EECF244321}">
                  <p14:modId xmlns="" xmlns:p14="http://schemas.microsoft.com/office/powerpoint/2010/main" val="825207237"/>
                </p:ext>
              </p:extLst>
            </p:nvPr>
          </p:nvGraphicFramePr>
          <p:xfrm>
            <a:off x="591941" y="2009229"/>
            <a:ext cx="3987800" cy="420688"/>
          </p:xfrm>
          <a:graphic>
            <a:graphicData uri="http://schemas.openxmlformats.org/presentationml/2006/ole">
              <p:oleObj spid="_x0000_s48279" name="公式" r:id="rId17" imgW="3682800" imgH="444240" progId="Equation.3">
                <p:embed/>
              </p:oleObj>
            </a:graphicData>
          </a:graphic>
        </p:graphicFrame>
      </p:grpSp>
    </p:spTree>
    <p:extLst>
      <p:ext uri="{BB962C8B-B14F-4D97-AF65-F5344CB8AC3E}">
        <p14:creationId xmlns="" xmlns:p14="http://schemas.microsoft.com/office/powerpoint/2010/main" val="285237919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wipe(left)">
                                      <p:cBhvr>
                                        <p:cTn id="7" dur="500"/>
                                        <p:tgtEl>
                                          <p:spTgt spid="5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1092200" y="409575"/>
          <a:ext cx="5622925" cy="3452813"/>
        </p:xfrm>
        <a:graphic>
          <a:graphicData uri="http://schemas.openxmlformats.org/presentationml/2006/ole">
            <p:oleObj spid="_x0000_s31855" name="Document" r:id="rId3" imgW="6134485" imgH="3764431" progId="">
              <p:embed/>
            </p:oleObj>
          </a:graphicData>
        </a:graphic>
      </p:graphicFrame>
      <p:sp>
        <p:nvSpPr>
          <p:cNvPr id="31747" name="矩形 1"/>
          <p:cNvSpPr>
            <a:spLocks noChangeArrowheads="1"/>
          </p:cNvSpPr>
          <p:nvPr/>
        </p:nvSpPr>
        <p:spPr bwMode="auto">
          <a:xfrm>
            <a:off x="2884488" y="3789363"/>
            <a:ext cx="1468437" cy="461962"/>
          </a:xfrm>
          <a:prstGeom prst="rect">
            <a:avLst/>
          </a:prstGeom>
          <a:noFill/>
          <a:ln w="9525">
            <a:noFill/>
            <a:miter lim="800000"/>
            <a:headEnd/>
            <a:tailEnd/>
          </a:ln>
        </p:spPr>
        <p:txBody>
          <a:bodyPr wrap="none">
            <a:spAutoFit/>
          </a:bodyPr>
          <a:lstStyle/>
          <a:p>
            <a:r>
              <a:rPr lang="zh-CN" altLang="zh-CN" sz="2400" b="1">
                <a:latin typeface="Times New Roman" pitchFamily="18" charset="0"/>
                <a:cs typeface="Times New Roman" pitchFamily="18" charset="0"/>
              </a:rPr>
              <a:t>图</a:t>
            </a:r>
            <a:r>
              <a:rPr lang="en-US" altLang="zh-CN" sz="2400" b="1">
                <a:latin typeface="Times New Roman" pitchFamily="18" charset="0"/>
                <a:cs typeface="Times New Roman" pitchFamily="18" charset="0"/>
              </a:rPr>
              <a:t>1.1.1(a)</a:t>
            </a:r>
            <a:endParaRPr lang="zh-CN" altLang="zh-CN" sz="2400">
              <a:latin typeface="Times New Roman" pitchFamily="18" charset="0"/>
              <a:cs typeface="Times New Roman" pitchFamily="18" charset="0"/>
            </a:endParaRPr>
          </a:p>
        </p:txBody>
      </p:sp>
      <p:graphicFrame>
        <p:nvGraphicFramePr>
          <p:cNvPr id="31748" name="对象 2"/>
          <p:cNvGraphicFramePr>
            <a:graphicFrameLocks noChangeAspect="1"/>
          </p:cNvGraphicFramePr>
          <p:nvPr/>
        </p:nvGraphicFramePr>
        <p:xfrm>
          <a:off x="1187450" y="4508500"/>
          <a:ext cx="6291263" cy="1392238"/>
        </p:xfrm>
        <a:graphic>
          <a:graphicData uri="http://schemas.openxmlformats.org/presentationml/2006/ole">
            <p:oleObj spid="_x0000_s31856" name="Document" r:id="rId4" imgW="6186329" imgH="1381839"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left)">
                                      <p:cBhvr>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extLst>
              <p:ext uri="{D42A27DB-BD31-4B8C-83A1-F6EECF244321}">
                <p14:modId xmlns="" xmlns:p14="http://schemas.microsoft.com/office/powerpoint/2010/main" val="371138447"/>
              </p:ext>
            </p:extLst>
          </p:nvPr>
        </p:nvGraphicFramePr>
        <p:xfrm>
          <a:off x="463550" y="546100"/>
          <a:ext cx="7261225" cy="3343275"/>
        </p:xfrm>
        <a:graphic>
          <a:graphicData uri="http://schemas.openxmlformats.org/presentationml/2006/ole">
            <p:oleObj spid="_x0000_s32824" name="Document" r:id="rId3" imgW="8446573" imgH="3896857" progId="">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1187450" y="542925"/>
          <a:ext cx="6769100" cy="2867025"/>
        </p:xfrm>
        <a:graphic>
          <a:graphicData uri="http://schemas.openxmlformats.org/presentationml/2006/ole">
            <p:oleObj spid="_x0000_s34926" name="Document" r:id="rId3" imgW="7628234" imgH="3231128" progId="">
              <p:embed/>
            </p:oleObj>
          </a:graphicData>
        </a:graphic>
      </p:graphicFrame>
      <p:graphicFrame>
        <p:nvGraphicFramePr>
          <p:cNvPr id="34819" name="Object 3"/>
          <p:cNvGraphicFramePr>
            <a:graphicFrameLocks noChangeAspect="1"/>
          </p:cNvGraphicFramePr>
          <p:nvPr/>
        </p:nvGraphicFramePr>
        <p:xfrm>
          <a:off x="1044575" y="3671888"/>
          <a:ext cx="5759450" cy="2128837"/>
        </p:xfrm>
        <a:graphic>
          <a:graphicData uri="http://schemas.openxmlformats.org/presentationml/2006/ole">
            <p:oleObj spid="_x0000_s34927" name="Document" r:id="rId4" imgW="5159175" imgH="2122058" progId="">
              <p:embed/>
            </p:oleObj>
          </a:graphicData>
        </a:graphic>
      </p:graphicFrame>
      <p:sp>
        <p:nvSpPr>
          <p:cNvPr id="34820" name="Rectangle 5"/>
          <p:cNvSpPr>
            <a:spLocks noChangeArrowheads="1"/>
          </p:cNvSpPr>
          <p:nvPr/>
        </p:nvSpPr>
        <p:spPr bwMode="auto">
          <a:xfrm>
            <a:off x="2771775" y="5705475"/>
            <a:ext cx="2879725" cy="460375"/>
          </a:xfrm>
          <a:prstGeom prst="rect">
            <a:avLst/>
          </a:prstGeom>
          <a:noFill/>
          <a:ln w="9525">
            <a:noFill/>
            <a:miter lim="800000"/>
            <a:headEnd/>
            <a:tailEnd/>
          </a:ln>
          <a:effectLst/>
        </p:spPr>
        <p:txBody>
          <a:bodyPr anchor="ctr">
            <a:spAutoFit/>
          </a:bodyPr>
          <a:lstStyle/>
          <a:p>
            <a:pPr algn="ctr" eaLnBrk="0" hangingPunct="0"/>
            <a:r>
              <a:rPr lang="zh-CN" sz="2400" b="1">
                <a:solidFill>
                  <a:srgbClr val="9933FF"/>
                </a:solidFill>
                <a:latin typeface="Times New Roman" pitchFamily="18" charset="0"/>
                <a:cs typeface="Times New Roman" pitchFamily="18" charset="0"/>
              </a:rPr>
              <a:t>图</a:t>
            </a:r>
            <a:r>
              <a:rPr lang="en-US" altLang="zh-CN" sz="2400" b="1">
                <a:solidFill>
                  <a:srgbClr val="9933FF"/>
                </a:solidFill>
                <a:latin typeface="Times New Roman" pitchFamily="18" charset="0"/>
                <a:cs typeface="Times New Roman" pitchFamily="18" charset="0"/>
              </a:rPr>
              <a:t>1.1.1(b)</a:t>
            </a:r>
            <a:endParaRPr lang="en-US" altLang="zh-CN" sz="2400" b="1">
              <a:solidFill>
                <a:srgbClr val="9933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357158" y="-24"/>
          <a:ext cx="8148637" cy="3090863"/>
        </p:xfrm>
        <a:graphic>
          <a:graphicData uri="http://schemas.openxmlformats.org/presentationml/2006/ole">
            <p:oleObj spid="_x0000_s35896" name="Document" r:id="rId3" imgW="8247119" imgH="3261715" progId="">
              <p:embed/>
            </p:oleObj>
          </a:graphicData>
        </a:graphic>
      </p:graphicFrame>
      <p:graphicFrame>
        <p:nvGraphicFramePr>
          <p:cNvPr id="35897" name="Object 57"/>
          <p:cNvGraphicFramePr>
            <a:graphicFrameLocks noChangeAspect="1"/>
          </p:cNvGraphicFramePr>
          <p:nvPr/>
        </p:nvGraphicFramePr>
        <p:xfrm>
          <a:off x="352454" y="3214686"/>
          <a:ext cx="8434388" cy="1187450"/>
        </p:xfrm>
        <a:graphic>
          <a:graphicData uri="http://schemas.openxmlformats.org/presentationml/2006/ole">
            <p:oleObj spid="_x0000_s35897" name="Document" r:id="rId4" imgW="8310843" imgH="1165567" progId="">
              <p:embed/>
            </p:oleObj>
          </a:graphicData>
        </a:graphic>
      </p:graphicFrame>
      <p:grpSp>
        <p:nvGrpSpPr>
          <p:cNvPr id="6" name="组合 5"/>
          <p:cNvGrpSpPr/>
          <p:nvPr/>
        </p:nvGrpSpPr>
        <p:grpSpPr>
          <a:xfrm>
            <a:off x="2166950" y="4214818"/>
            <a:ext cx="5262570" cy="2350923"/>
            <a:chOff x="2166950" y="4435663"/>
            <a:chExt cx="5262570" cy="2350923"/>
          </a:xfrm>
        </p:grpSpPr>
        <p:sp>
          <p:nvSpPr>
            <p:cNvPr id="4" name="矩形 3"/>
            <p:cNvSpPr/>
            <p:nvPr/>
          </p:nvSpPr>
          <p:spPr>
            <a:xfrm>
              <a:off x="4433187" y="4871877"/>
              <a:ext cx="2996333" cy="1200329"/>
            </a:xfrm>
            <a:prstGeom prst="rect">
              <a:avLst/>
            </a:prstGeom>
          </p:spPr>
          <p:txBody>
            <a:bodyPr wrap="none">
              <a:spAutoFit/>
            </a:bodyPr>
            <a:lstStyle/>
            <a:p>
              <a:r>
                <a:rPr lang="en-US" altLang="zh-CN" sz="2400" b="1" dirty="0" smtClean="0">
                  <a:solidFill>
                    <a:srgbClr val="9900FF"/>
                  </a:solidFill>
                </a:rPr>
                <a:t>D</a:t>
              </a:r>
              <a:r>
                <a:rPr lang="en-US" sz="2400" b="1" dirty="0" smtClean="0">
                  <a:solidFill>
                    <a:srgbClr val="9900FF"/>
                  </a:solidFill>
                </a:rPr>
                <a:t>e Morgan </a:t>
              </a:r>
            </a:p>
            <a:p>
              <a:r>
                <a:rPr lang="en-US" altLang="zh-CN" sz="2400" b="1" dirty="0" smtClean="0">
                  <a:solidFill>
                    <a:srgbClr val="9900FF"/>
                  </a:solidFill>
                </a:rPr>
                <a:t>( </a:t>
              </a:r>
              <a:r>
                <a:rPr lang="zh-CN" altLang="en-US" sz="2400" b="1" dirty="0" smtClean="0">
                  <a:solidFill>
                    <a:srgbClr val="9900FF"/>
                  </a:solidFill>
                </a:rPr>
                <a:t>德</a:t>
              </a:r>
              <a:r>
                <a:rPr lang="en-US" altLang="zh-CN" sz="2400" b="1" dirty="0" smtClean="0">
                  <a:solidFill>
                    <a:srgbClr val="9900FF"/>
                  </a:solidFill>
                </a:rPr>
                <a:t>·</a:t>
              </a:r>
              <a:r>
                <a:rPr lang="zh-CN" altLang="en-US" sz="2400" b="1" dirty="0" smtClean="0">
                  <a:solidFill>
                    <a:srgbClr val="9900FF"/>
                  </a:solidFill>
                </a:rPr>
                <a:t>摩根</a:t>
              </a:r>
              <a:r>
                <a:rPr lang="en-US" altLang="zh-CN" sz="2400" b="1" dirty="0" smtClean="0">
                  <a:solidFill>
                    <a:srgbClr val="9900FF"/>
                  </a:solidFill>
                </a:rPr>
                <a:t>,</a:t>
              </a:r>
              <a:r>
                <a:rPr lang="zh-CN" altLang="en-US" sz="2400" b="1" dirty="0" smtClean="0">
                  <a:solidFill>
                    <a:srgbClr val="9900FF"/>
                  </a:solidFill>
                </a:rPr>
                <a:t> </a:t>
              </a:r>
              <a:r>
                <a:rPr lang="en-US" altLang="zh-CN" sz="2400" b="1" dirty="0" smtClean="0">
                  <a:solidFill>
                    <a:srgbClr val="9900FF"/>
                  </a:solidFill>
                </a:rPr>
                <a:t>1806-1871, </a:t>
              </a:r>
            </a:p>
            <a:p>
              <a:r>
                <a:rPr lang="zh-CN" altLang="en-US" sz="2400" b="1" dirty="0" smtClean="0">
                  <a:solidFill>
                    <a:srgbClr val="9900FF"/>
                  </a:solidFill>
                </a:rPr>
                <a:t>  英国</a:t>
              </a:r>
              <a:r>
                <a:rPr lang="en-US" altLang="zh-CN" sz="2400" b="1" dirty="0" smtClean="0">
                  <a:solidFill>
                    <a:srgbClr val="9900FF"/>
                  </a:solidFill>
                </a:rPr>
                <a:t>, </a:t>
              </a:r>
              <a:r>
                <a:rPr lang="zh-CN" altLang="en-US" sz="2400" b="1" dirty="0" smtClean="0">
                  <a:solidFill>
                    <a:srgbClr val="9900FF"/>
                  </a:solidFill>
                </a:rPr>
                <a:t>数学家</a:t>
              </a:r>
              <a:r>
                <a:rPr lang="en-US" altLang="zh-CN" sz="2400" b="1" dirty="0" smtClean="0">
                  <a:solidFill>
                    <a:srgbClr val="9900FF"/>
                  </a:solidFill>
                </a:rPr>
                <a:t>)</a:t>
              </a:r>
              <a:endParaRPr lang="zh-CN" altLang="en-US" sz="2400" b="1" dirty="0">
                <a:solidFill>
                  <a:srgbClr val="9900FF"/>
                </a:solidFill>
              </a:endParaRPr>
            </a:p>
          </p:txBody>
        </p:sp>
        <p:pic>
          <p:nvPicPr>
            <p:cNvPr id="35899" name="Picture 59" descr="https://gss2.bdstatic.com/-fo3dSag_xI4khGkpoWK1HF6hhy/baike/c0%3Dbaike80%2C5%2C5%2C80%2C26/sign=143a2aa50324ab18f41be96554938da8/f7246b600c338744ada4e0ff5b0fd9f9d62aa0d4.jpg"/>
            <p:cNvPicPr>
              <a:picLocks noChangeAspect="1" noChangeArrowheads="1"/>
            </p:cNvPicPr>
            <p:nvPr/>
          </p:nvPicPr>
          <p:blipFill>
            <a:blip r:embed="rId5"/>
            <a:srcRect/>
            <a:stretch>
              <a:fillRect/>
            </a:stretch>
          </p:blipFill>
          <p:spPr bwMode="auto">
            <a:xfrm>
              <a:off x="2166950" y="4435663"/>
              <a:ext cx="1904984" cy="2350923"/>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extLst>
              <p:ext uri="{D42A27DB-BD31-4B8C-83A1-F6EECF244321}">
                <p14:modId xmlns="" xmlns:p14="http://schemas.microsoft.com/office/powerpoint/2010/main" val="757859895"/>
              </p:ext>
            </p:extLst>
          </p:nvPr>
        </p:nvGraphicFramePr>
        <p:xfrm>
          <a:off x="150813" y="1073845"/>
          <a:ext cx="8678862" cy="3521075"/>
        </p:xfrm>
        <a:graphic>
          <a:graphicData uri="http://schemas.openxmlformats.org/presentationml/2006/ole">
            <p:oleObj spid="_x0000_s37971" name="Document" r:id="rId3" imgW="9237551" imgH="3721608" progId="">
              <p:embed/>
            </p:oleObj>
          </a:graphicData>
        </a:graphic>
      </p:graphicFrame>
      <p:sp>
        <p:nvSpPr>
          <p:cNvPr id="3" name="Rectangle 4"/>
          <p:cNvSpPr>
            <a:spLocks noChangeArrowheads="1"/>
          </p:cNvSpPr>
          <p:nvPr/>
        </p:nvSpPr>
        <p:spPr bwMode="auto">
          <a:xfrm>
            <a:off x="647476" y="5425405"/>
            <a:ext cx="6300788" cy="523875"/>
          </a:xfrm>
          <a:prstGeom prst="rect">
            <a:avLst/>
          </a:prstGeom>
          <a:solidFill>
            <a:schemeClr val="accent5">
              <a:lumMod val="20000"/>
              <a:lumOff val="80000"/>
            </a:schemeClr>
          </a:solidFill>
          <a:ln>
            <a:solidFill>
              <a:srgbClr val="FFC000"/>
            </a:solidFill>
          </a:ln>
          <a:effectLst/>
        </p:spPr>
        <p:txBody>
          <a:bodyPr anchor="ctr">
            <a:spAutoFit/>
          </a:bodyPr>
          <a:lstStyle/>
          <a:p>
            <a:pPr eaLnBrk="0" hangingPunct="0">
              <a:defRPr/>
            </a:pPr>
            <a:r>
              <a:rPr lang="zh-CN" altLang="en-US" sz="2800" b="1" dirty="0">
                <a:solidFill>
                  <a:srgbClr val="0000FF"/>
                </a:solidFill>
                <a:latin typeface="黑体" pitchFamily="2" charset="-122"/>
                <a:ea typeface="黑体" pitchFamily="2" charset="-122"/>
              </a:rPr>
              <a:t>思考</a:t>
            </a:r>
            <a:r>
              <a:rPr lang="en-US" altLang="zh-CN" sz="2800" b="1" dirty="0">
                <a:latin typeface="黑体" pitchFamily="2" charset="-122"/>
                <a:ea typeface="黑体" pitchFamily="2" charset="-122"/>
              </a:rPr>
              <a:t>: </a:t>
            </a:r>
            <a:r>
              <a:rPr lang="zh-CN" altLang="en-US" sz="2800" b="1" dirty="0">
                <a:solidFill>
                  <a:srgbClr val="9933FF"/>
                </a:solidFill>
                <a:latin typeface="楷体_GB2312" pitchFamily="49" charset="-122"/>
                <a:ea typeface="楷体_GB2312" pitchFamily="49" charset="-122"/>
              </a:rPr>
              <a:t>有限区间是有限集还是无限集</a:t>
            </a:r>
            <a:r>
              <a:rPr lang="en-US" altLang="zh-CN" sz="2800" b="1" dirty="0">
                <a:solidFill>
                  <a:srgbClr val="9933FF"/>
                </a:solidFill>
                <a:latin typeface="楷体_GB2312" pitchFamily="49" charset="-122"/>
                <a:ea typeface="楷体_GB2312" pitchFamily="49" charset="-122"/>
              </a:rPr>
              <a:t>?</a:t>
            </a:r>
          </a:p>
        </p:txBody>
      </p:sp>
      <p:sp>
        <p:nvSpPr>
          <p:cNvPr id="2" name="矩形 1"/>
          <p:cNvSpPr/>
          <p:nvPr/>
        </p:nvSpPr>
        <p:spPr>
          <a:xfrm>
            <a:off x="251520" y="260648"/>
            <a:ext cx="3892412" cy="584775"/>
          </a:xfrm>
          <a:prstGeom prst="rect">
            <a:avLst/>
          </a:prstGeom>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rPr>
              <a:t>二、</a:t>
            </a:r>
            <a:r>
              <a:rPr lang="zh-CN" altLang="zh-CN" sz="3200" b="1" dirty="0">
                <a:solidFill>
                  <a:srgbClr val="0000FF"/>
                </a:solidFill>
                <a:latin typeface="黑体" panose="02010609060101010101" pitchFamily="49" charset="-122"/>
                <a:ea typeface="黑体" panose="02010609060101010101" pitchFamily="49" charset="-122"/>
              </a:rPr>
              <a:t>有限集与无限集</a:t>
            </a:r>
          </a:p>
        </p:txBody>
      </p:sp>
      <p:graphicFrame>
        <p:nvGraphicFramePr>
          <p:cNvPr id="4" name="对象 3"/>
          <p:cNvGraphicFramePr>
            <a:graphicFrameLocks noChangeAspect="1"/>
          </p:cNvGraphicFramePr>
          <p:nvPr>
            <p:extLst>
              <p:ext uri="{D42A27DB-BD31-4B8C-83A1-F6EECF244321}">
                <p14:modId xmlns="" xmlns:p14="http://schemas.microsoft.com/office/powerpoint/2010/main" val="3119309538"/>
              </p:ext>
            </p:extLst>
          </p:nvPr>
        </p:nvGraphicFramePr>
        <p:xfrm>
          <a:off x="682625" y="4772720"/>
          <a:ext cx="7027863" cy="546100"/>
        </p:xfrm>
        <a:graphic>
          <a:graphicData uri="http://schemas.openxmlformats.org/presentationml/2006/ole">
            <p:oleObj spid="_x0000_s37972" name="Document" r:id="rId4" imgW="7361454" imgH="568209"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287338" y="395288"/>
          <a:ext cx="8393112" cy="1187450"/>
        </p:xfrm>
        <a:graphic>
          <a:graphicData uri="http://schemas.openxmlformats.org/presentationml/2006/ole">
            <p:oleObj spid="_x0000_s39106" name="Document" r:id="rId4" imgW="9455727" imgH="1339016" progId="">
              <p:embed/>
            </p:oleObj>
          </a:graphicData>
        </a:graphic>
      </p:graphicFrame>
      <p:sp>
        <p:nvSpPr>
          <p:cNvPr id="38915" name="Rectangle 4"/>
          <p:cNvSpPr>
            <a:spLocks noChangeArrowheads="1"/>
          </p:cNvSpPr>
          <p:nvPr/>
        </p:nvSpPr>
        <p:spPr bwMode="auto">
          <a:xfrm>
            <a:off x="468313" y="1476365"/>
            <a:ext cx="917575" cy="523875"/>
          </a:xfrm>
          <a:prstGeom prst="rect">
            <a:avLst/>
          </a:prstGeom>
          <a:noFill/>
          <a:ln w="9525">
            <a:noFill/>
            <a:miter lim="800000"/>
            <a:headEnd/>
            <a:tailEnd/>
          </a:ln>
          <a:effectLst/>
        </p:spPr>
        <p:txBody>
          <a:bodyPr anchor="ctr">
            <a:spAutoFit/>
          </a:bodyPr>
          <a:lstStyle/>
          <a:p>
            <a:pPr eaLnBrk="0" hangingPunct="0"/>
            <a:r>
              <a:rPr lang="zh-CN" altLang="en-US" sz="2800" b="1" dirty="0" smtClean="0">
                <a:solidFill>
                  <a:srgbClr val="0000FF"/>
                </a:solidFill>
                <a:latin typeface="黑体" pitchFamily="2" charset="-122"/>
                <a:ea typeface="黑体" pitchFamily="2" charset="-122"/>
                <a:cs typeface="Times New Roman" pitchFamily="18" charset="0"/>
              </a:rPr>
              <a:t>例</a:t>
            </a:r>
            <a:r>
              <a:rPr lang="en-US" altLang="zh-CN" sz="2800" b="1" dirty="0" smtClean="0">
                <a:solidFill>
                  <a:srgbClr val="0000FF"/>
                </a:solidFill>
                <a:latin typeface="黑体" pitchFamily="2" charset="-122"/>
                <a:ea typeface="黑体" pitchFamily="2" charset="-122"/>
                <a:cs typeface="Times New Roman" pitchFamily="18" charset="0"/>
              </a:rPr>
              <a:t>2</a:t>
            </a:r>
            <a:endParaRPr lang="en-US" altLang="zh-CN" dirty="0">
              <a:latin typeface="黑体" pitchFamily="2" charset="-122"/>
              <a:ea typeface="黑体" pitchFamily="2" charset="-122"/>
              <a:cs typeface="Times New Roman" pitchFamily="18" charset="0"/>
            </a:endParaRPr>
          </a:p>
        </p:txBody>
      </p:sp>
      <p:graphicFrame>
        <p:nvGraphicFramePr>
          <p:cNvPr id="38916" name="对象 1"/>
          <p:cNvGraphicFramePr>
            <a:graphicFrameLocks noChangeAspect="1"/>
          </p:cNvGraphicFramePr>
          <p:nvPr/>
        </p:nvGraphicFramePr>
        <p:xfrm>
          <a:off x="250825" y="1576388"/>
          <a:ext cx="5076825" cy="628650"/>
        </p:xfrm>
        <a:graphic>
          <a:graphicData uri="http://schemas.openxmlformats.org/presentationml/2006/ole">
            <p:oleObj spid="_x0000_s39107" name="Document" r:id="rId5" imgW="5486798" imgH="673287" progId="">
              <p:embed/>
            </p:oleObj>
          </a:graphicData>
        </a:graphic>
      </p:graphicFrame>
      <p:graphicFrame>
        <p:nvGraphicFramePr>
          <p:cNvPr id="38917" name="对象 3"/>
          <p:cNvGraphicFramePr>
            <a:graphicFrameLocks noChangeAspect="1"/>
          </p:cNvGraphicFramePr>
          <p:nvPr>
            <p:extLst>
              <p:ext uri="{D42A27DB-BD31-4B8C-83A1-F6EECF244321}">
                <p14:modId xmlns="" xmlns:p14="http://schemas.microsoft.com/office/powerpoint/2010/main" val="1509602643"/>
              </p:ext>
            </p:extLst>
          </p:nvPr>
        </p:nvGraphicFramePr>
        <p:xfrm>
          <a:off x="395288" y="2211388"/>
          <a:ext cx="8243887" cy="995362"/>
        </p:xfrm>
        <a:graphic>
          <a:graphicData uri="http://schemas.openxmlformats.org/presentationml/2006/ole">
            <p:oleObj spid="_x0000_s39108" name="Document" r:id="rId6" imgW="8859523" imgH="1081721" progId="">
              <p:embed/>
            </p:oleObj>
          </a:graphicData>
        </a:graphic>
      </p:graphicFrame>
      <p:graphicFrame>
        <p:nvGraphicFramePr>
          <p:cNvPr id="2" name="对象 1"/>
          <p:cNvGraphicFramePr>
            <a:graphicFrameLocks noChangeAspect="1"/>
          </p:cNvGraphicFramePr>
          <p:nvPr>
            <p:extLst>
              <p:ext uri="{D42A27DB-BD31-4B8C-83A1-F6EECF244321}">
                <p14:modId xmlns="" xmlns:p14="http://schemas.microsoft.com/office/powerpoint/2010/main" val="2655856817"/>
              </p:ext>
            </p:extLst>
          </p:nvPr>
        </p:nvGraphicFramePr>
        <p:xfrm>
          <a:off x="504825" y="3494088"/>
          <a:ext cx="8120063" cy="1760537"/>
        </p:xfrm>
        <a:graphic>
          <a:graphicData uri="http://schemas.openxmlformats.org/presentationml/2006/ole">
            <p:oleObj spid="_x0000_s39109" name="Document" r:id="rId7" imgW="8859523" imgH="1933135"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468313" y="469900"/>
          <a:ext cx="7259637" cy="519113"/>
        </p:xfrm>
        <a:graphic>
          <a:graphicData uri="http://schemas.openxmlformats.org/presentationml/2006/ole">
            <p:oleObj spid="_x0000_s40046" name="Document" r:id="rId3" imgW="7983220" imgH="565330" progId="">
              <p:embed/>
            </p:oleObj>
          </a:graphicData>
        </a:graphic>
      </p:graphicFrame>
      <p:graphicFrame>
        <p:nvGraphicFramePr>
          <p:cNvPr id="39939" name="对象 1"/>
          <p:cNvGraphicFramePr>
            <a:graphicFrameLocks noChangeAspect="1"/>
          </p:cNvGraphicFramePr>
          <p:nvPr/>
        </p:nvGraphicFramePr>
        <p:xfrm>
          <a:off x="469900" y="1177925"/>
          <a:ext cx="7288213" cy="4122738"/>
        </p:xfrm>
        <a:graphic>
          <a:graphicData uri="http://schemas.openxmlformats.org/presentationml/2006/ole">
            <p:oleObj spid="_x0000_s40047" name="Document" r:id="rId4" imgW="8013822" imgH="4490976"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对象 1"/>
          <p:cNvGraphicFramePr>
            <a:graphicFrameLocks noChangeAspect="1"/>
          </p:cNvGraphicFramePr>
          <p:nvPr/>
        </p:nvGraphicFramePr>
        <p:xfrm>
          <a:off x="131763" y="260350"/>
          <a:ext cx="8256587" cy="2224088"/>
        </p:xfrm>
        <a:graphic>
          <a:graphicData uri="http://schemas.openxmlformats.org/presentationml/2006/ole">
            <p:oleObj spid="_x0000_s41124" name="Document" r:id="rId3" imgW="9880917" imgH="2675153" progId="">
              <p:embed/>
            </p:oleObj>
          </a:graphicData>
        </a:graphic>
      </p:graphicFrame>
      <p:graphicFrame>
        <p:nvGraphicFramePr>
          <p:cNvPr id="40963" name="对象 2"/>
          <p:cNvGraphicFramePr>
            <a:graphicFrameLocks noChangeAspect="1"/>
          </p:cNvGraphicFramePr>
          <p:nvPr/>
        </p:nvGraphicFramePr>
        <p:xfrm>
          <a:off x="177800" y="2473325"/>
          <a:ext cx="7778750" cy="1892300"/>
        </p:xfrm>
        <a:graphic>
          <a:graphicData uri="http://schemas.openxmlformats.org/presentationml/2006/ole">
            <p:oleObj spid="_x0000_s41125" name="Document" r:id="rId4" imgW="8487616" imgH="2070239" progId="">
              <p:embed/>
            </p:oleObj>
          </a:graphicData>
        </a:graphic>
      </p:graphicFrame>
      <p:graphicFrame>
        <p:nvGraphicFramePr>
          <p:cNvPr id="40964" name="对象 3"/>
          <p:cNvGraphicFramePr>
            <a:graphicFrameLocks noChangeAspect="1"/>
          </p:cNvGraphicFramePr>
          <p:nvPr>
            <p:extLst>
              <p:ext uri="{D42A27DB-BD31-4B8C-83A1-F6EECF244321}">
                <p14:modId xmlns="" xmlns:p14="http://schemas.microsoft.com/office/powerpoint/2010/main" val="394677275"/>
              </p:ext>
            </p:extLst>
          </p:nvPr>
        </p:nvGraphicFramePr>
        <p:xfrm>
          <a:off x="323850" y="4292600"/>
          <a:ext cx="8301038" cy="1727200"/>
        </p:xfrm>
        <a:graphic>
          <a:graphicData uri="http://schemas.openxmlformats.org/presentationml/2006/ole">
            <p:oleObj spid="_x0000_s41126" name="Document" r:id="rId5" imgW="9426564" imgH="19698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328613" y="531813"/>
          <a:ext cx="6932612" cy="587375"/>
        </p:xfrm>
        <a:graphic>
          <a:graphicData uri="http://schemas.openxmlformats.org/presentationml/2006/ole">
            <p:oleObj spid="_x0000_s42148" name="Document" r:id="rId3" imgW="7014029" imgH="595558" progId="">
              <p:embed/>
            </p:oleObj>
          </a:graphicData>
        </a:graphic>
      </p:graphicFrame>
      <p:graphicFrame>
        <p:nvGraphicFramePr>
          <p:cNvPr id="41987" name="对象 1"/>
          <p:cNvGraphicFramePr>
            <a:graphicFrameLocks noChangeAspect="1"/>
          </p:cNvGraphicFramePr>
          <p:nvPr/>
        </p:nvGraphicFramePr>
        <p:xfrm>
          <a:off x="398463" y="1125538"/>
          <a:ext cx="8494712" cy="2393950"/>
        </p:xfrm>
        <a:graphic>
          <a:graphicData uri="http://schemas.openxmlformats.org/presentationml/2006/ole">
            <p:oleObj spid="_x0000_s42149" name="Document" r:id="rId4" imgW="9617018" imgH="2722294" progId="">
              <p:embed/>
            </p:oleObj>
          </a:graphicData>
        </a:graphic>
      </p:graphicFrame>
      <p:graphicFrame>
        <p:nvGraphicFramePr>
          <p:cNvPr id="41988" name="对象 2"/>
          <p:cNvGraphicFramePr>
            <a:graphicFrameLocks noChangeAspect="1"/>
          </p:cNvGraphicFramePr>
          <p:nvPr/>
        </p:nvGraphicFramePr>
        <p:xfrm>
          <a:off x="600075" y="3449638"/>
          <a:ext cx="7410450" cy="3003550"/>
        </p:xfrm>
        <a:graphic>
          <a:graphicData uri="http://schemas.openxmlformats.org/presentationml/2006/ole">
            <p:oleObj spid="_x0000_s42150" name="Document" r:id="rId5" imgW="8417771" imgH="3447400"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wipe(left)">
                                      <p:cBhvr>
                                        <p:cTn id="12"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85800" y="762000"/>
            <a:ext cx="6910388" cy="823913"/>
          </a:xfrm>
          <a:prstGeom prst="rect">
            <a:avLst/>
          </a:prstGeom>
          <a:noFill/>
          <a:ln w="9525">
            <a:noFill/>
            <a:miter lim="800000"/>
            <a:headEnd/>
            <a:tailEnd/>
          </a:ln>
          <a:effectLst/>
        </p:spPr>
        <p:txBody>
          <a:bodyPr>
            <a:spAutoFit/>
          </a:bodyPr>
          <a:lstStyle/>
          <a:p>
            <a:pPr>
              <a:spcBef>
                <a:spcPct val="50000"/>
              </a:spcBef>
            </a:pPr>
            <a:r>
              <a:rPr lang="zh-CN" altLang="en-US" sz="4800" b="1">
                <a:solidFill>
                  <a:srgbClr val="F541F5"/>
                </a:solidFill>
                <a:ea typeface="隶书" pitchFamily="49" charset="-122"/>
              </a:rPr>
              <a:t>新的起点、新的阶段：</a:t>
            </a:r>
          </a:p>
        </p:txBody>
      </p:sp>
      <p:sp>
        <p:nvSpPr>
          <p:cNvPr id="69635" name="Text Box 3"/>
          <p:cNvSpPr txBox="1">
            <a:spLocks noChangeArrowheads="1"/>
          </p:cNvSpPr>
          <p:nvPr/>
        </p:nvSpPr>
        <p:spPr bwMode="auto">
          <a:xfrm>
            <a:off x="685800" y="1981200"/>
            <a:ext cx="7848600" cy="762000"/>
          </a:xfrm>
          <a:prstGeom prst="rect">
            <a:avLst/>
          </a:prstGeom>
          <a:noFill/>
          <a:ln w="9525">
            <a:noFill/>
            <a:miter lim="800000"/>
            <a:headEnd/>
            <a:tailEnd/>
          </a:ln>
          <a:effectLst/>
        </p:spPr>
        <p:txBody>
          <a:bodyPr>
            <a:spAutoFit/>
          </a:bodyPr>
          <a:lstStyle/>
          <a:p>
            <a:pPr>
              <a:spcBef>
                <a:spcPct val="50000"/>
              </a:spcBef>
            </a:pPr>
            <a:r>
              <a:rPr lang="en-US" altLang="zh-CN" sz="4400" b="1">
                <a:solidFill>
                  <a:srgbClr val="9900CC"/>
                </a:solidFill>
                <a:ea typeface="隶书" pitchFamily="49" charset="-122"/>
              </a:rPr>
              <a:t>1</a:t>
            </a:r>
            <a:r>
              <a:rPr lang="zh-CN" altLang="en-US" sz="4400" b="1">
                <a:solidFill>
                  <a:srgbClr val="9900CC"/>
                </a:solidFill>
                <a:ea typeface="隶书" pitchFamily="49" charset="-122"/>
              </a:rPr>
              <a:t>、性 格    </a:t>
            </a:r>
            <a:r>
              <a:rPr lang="en-US" altLang="zh-CN" sz="4400" b="1">
                <a:solidFill>
                  <a:srgbClr val="9900CC"/>
                </a:solidFill>
                <a:ea typeface="隶书" pitchFamily="49" charset="-122"/>
              </a:rPr>
              <a:t>2</a:t>
            </a:r>
            <a:r>
              <a:rPr lang="zh-CN" altLang="en-US" sz="4400" b="1">
                <a:solidFill>
                  <a:srgbClr val="9900CC"/>
                </a:solidFill>
                <a:ea typeface="隶书" pitchFamily="49" charset="-122"/>
              </a:rPr>
              <a:t>、身 体   </a:t>
            </a:r>
            <a:r>
              <a:rPr lang="en-US" altLang="zh-CN" sz="4400" b="1">
                <a:solidFill>
                  <a:srgbClr val="9900CC"/>
                </a:solidFill>
                <a:ea typeface="隶书" pitchFamily="49" charset="-122"/>
              </a:rPr>
              <a:t>3</a:t>
            </a:r>
            <a:r>
              <a:rPr lang="zh-CN" altLang="en-US" sz="4400" b="1">
                <a:solidFill>
                  <a:srgbClr val="9900CC"/>
                </a:solidFill>
                <a:ea typeface="隶书" pitchFamily="49" charset="-122"/>
              </a:rPr>
              <a:t>、知 识     </a:t>
            </a:r>
          </a:p>
        </p:txBody>
      </p:sp>
      <p:sp>
        <p:nvSpPr>
          <p:cNvPr id="69636" name="Text Box 4"/>
          <p:cNvSpPr txBox="1">
            <a:spLocks noChangeArrowheads="1"/>
          </p:cNvSpPr>
          <p:nvPr/>
        </p:nvSpPr>
        <p:spPr bwMode="auto">
          <a:xfrm>
            <a:off x="1600200" y="3048000"/>
            <a:ext cx="5638800" cy="914400"/>
          </a:xfrm>
          <a:prstGeom prst="rect">
            <a:avLst/>
          </a:prstGeom>
          <a:noFill/>
          <a:ln w="9525">
            <a:noFill/>
            <a:miter lim="800000"/>
            <a:headEnd/>
            <a:tailEnd/>
          </a:ln>
          <a:effectLst/>
        </p:spPr>
        <p:txBody>
          <a:bodyPr>
            <a:spAutoFit/>
          </a:bodyPr>
          <a:lstStyle/>
          <a:p>
            <a:pPr>
              <a:spcBef>
                <a:spcPct val="50000"/>
              </a:spcBef>
            </a:pPr>
            <a:r>
              <a:rPr lang="zh-CN" altLang="en-US" sz="5400" b="1">
                <a:solidFill>
                  <a:srgbClr val="00CC00"/>
                </a:solidFill>
                <a:ea typeface="隶书" pitchFamily="49" charset="-122"/>
              </a:rPr>
              <a:t>走正道      做正事     </a:t>
            </a: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422275" y="1412875"/>
          <a:ext cx="8181975" cy="3475038"/>
        </p:xfrm>
        <a:graphic>
          <a:graphicData uri="http://schemas.openxmlformats.org/presentationml/2006/ole">
            <p:oleObj spid="_x0000_s43064" name="Document" r:id="rId3" imgW="8070346" imgH="3438403"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5" name="Object 5"/>
          <p:cNvGraphicFramePr>
            <a:graphicFrameLocks noChangeAspect="1"/>
          </p:cNvGraphicFramePr>
          <p:nvPr>
            <p:extLst>
              <p:ext uri="{D42A27DB-BD31-4B8C-83A1-F6EECF244321}">
                <p14:modId xmlns="" xmlns:p14="http://schemas.microsoft.com/office/powerpoint/2010/main" val="1075960264"/>
              </p:ext>
            </p:extLst>
          </p:nvPr>
        </p:nvGraphicFramePr>
        <p:xfrm>
          <a:off x="1878038" y="492125"/>
          <a:ext cx="7123118" cy="419020"/>
        </p:xfrm>
        <a:graphic>
          <a:graphicData uri="http://schemas.openxmlformats.org/presentationml/2006/ole">
            <p:oleObj spid="_x0000_s46400" name="公式" r:id="rId3" imgW="6984720" imgH="419040" progId="Equation.3">
              <p:embed/>
            </p:oleObj>
          </a:graphicData>
        </a:graphic>
      </p:graphicFrame>
      <p:sp>
        <p:nvSpPr>
          <p:cNvPr id="122886" name="Text Box 6"/>
          <p:cNvSpPr txBox="1">
            <a:spLocks noChangeArrowheads="1"/>
          </p:cNvSpPr>
          <p:nvPr/>
        </p:nvSpPr>
        <p:spPr bwMode="auto">
          <a:xfrm>
            <a:off x="395536" y="893663"/>
            <a:ext cx="3048000" cy="5191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dirty="0">
                <a:solidFill>
                  <a:srgbClr val="0000FF"/>
                </a:solidFill>
                <a:ea typeface="黑体" pitchFamily="2" charset="-122"/>
              </a:rPr>
              <a:t> </a:t>
            </a:r>
            <a:r>
              <a:rPr lang="zh-CN" altLang="zh-CN" sz="2800" b="1" dirty="0">
                <a:solidFill>
                  <a:srgbClr val="0000FF"/>
                </a:solidFill>
                <a:ea typeface="黑体" pitchFamily="2" charset="-122"/>
              </a:rPr>
              <a:t>证  （反证法）  </a:t>
            </a:r>
            <a:endParaRPr lang="zh-CN" altLang="en-US" sz="2800" b="1" dirty="0">
              <a:solidFill>
                <a:srgbClr val="0000FF"/>
              </a:solidFill>
              <a:ea typeface="黑体" pitchFamily="2" charset="-122"/>
            </a:endParaRPr>
          </a:p>
        </p:txBody>
      </p:sp>
      <p:graphicFrame>
        <p:nvGraphicFramePr>
          <p:cNvPr id="122887" name="Object 7"/>
          <p:cNvGraphicFramePr>
            <a:graphicFrameLocks noChangeAspect="1"/>
          </p:cNvGraphicFramePr>
          <p:nvPr>
            <p:extLst>
              <p:ext uri="{D42A27DB-BD31-4B8C-83A1-F6EECF244321}">
                <p14:modId xmlns="" xmlns:p14="http://schemas.microsoft.com/office/powerpoint/2010/main" val="2858634487"/>
              </p:ext>
            </p:extLst>
          </p:nvPr>
        </p:nvGraphicFramePr>
        <p:xfrm>
          <a:off x="539552" y="1412875"/>
          <a:ext cx="6984776" cy="969963"/>
        </p:xfrm>
        <a:graphic>
          <a:graphicData uri="http://schemas.openxmlformats.org/presentationml/2006/ole">
            <p:oleObj spid="_x0000_s46401" name="Equation" r:id="rId4" imgW="6717960" imgH="977760" progId="Equation.3">
              <p:embed/>
            </p:oleObj>
          </a:graphicData>
        </a:graphic>
      </p:graphicFrame>
      <p:sp>
        <p:nvSpPr>
          <p:cNvPr id="9" name="Text Box 6"/>
          <p:cNvSpPr txBox="1">
            <a:spLocks noChangeArrowheads="1"/>
          </p:cNvSpPr>
          <p:nvPr/>
        </p:nvSpPr>
        <p:spPr bwMode="auto">
          <a:xfrm>
            <a:off x="323528" y="404664"/>
            <a:ext cx="2033894"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en-US" altLang="zh-CN" sz="2800" b="1" dirty="0">
                <a:solidFill>
                  <a:srgbClr val="0000FF"/>
                </a:solidFill>
                <a:latin typeface="Times New Roman" pitchFamily="18" charset="0"/>
                <a:ea typeface="黑体" pitchFamily="2" charset="-122"/>
                <a:cs typeface="Times New Roman" pitchFamily="18" charset="0"/>
              </a:rPr>
              <a:t> </a:t>
            </a:r>
            <a:r>
              <a:rPr lang="zh-CN" altLang="en-US" sz="2800" b="1" dirty="0" smtClean="0">
                <a:solidFill>
                  <a:srgbClr val="0000FF"/>
                </a:solidFill>
                <a:latin typeface="Times New Roman" pitchFamily="18" charset="0"/>
                <a:ea typeface="黑体" pitchFamily="2" charset="-122"/>
                <a:cs typeface="Times New Roman" pitchFamily="18" charset="0"/>
              </a:rPr>
              <a:t>定理</a:t>
            </a:r>
            <a:r>
              <a:rPr lang="en-US" altLang="zh-CN" sz="2800" b="1" dirty="0" smtClean="0">
                <a:solidFill>
                  <a:srgbClr val="0000FF"/>
                </a:solidFill>
                <a:latin typeface="Times New Roman" pitchFamily="18" charset="0"/>
                <a:ea typeface="黑体" pitchFamily="2" charset="-122"/>
                <a:cs typeface="Times New Roman" pitchFamily="18" charset="0"/>
              </a:rPr>
              <a:t>1.1.3</a:t>
            </a:r>
            <a:endParaRPr lang="zh-CN" altLang="en-US" sz="2800" b="1" dirty="0">
              <a:solidFill>
                <a:srgbClr val="0000FF"/>
              </a:solidFill>
              <a:latin typeface="Times New Roman" pitchFamily="18" charset="0"/>
              <a:ea typeface="黑体"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 xmlns:p14="http://schemas.microsoft.com/office/powerpoint/2010/main" val="3950924350"/>
              </p:ext>
            </p:extLst>
          </p:nvPr>
        </p:nvGraphicFramePr>
        <p:xfrm>
          <a:off x="539552" y="2420888"/>
          <a:ext cx="6769100" cy="1262063"/>
        </p:xfrm>
        <a:graphic>
          <a:graphicData uri="http://schemas.openxmlformats.org/presentationml/2006/ole">
            <p:oleObj spid="_x0000_s46402" name="公式" r:id="rId5" imgW="3457453" imgH="695309" progId="Equation.3">
              <p:embed/>
            </p:oleObj>
          </a:graphicData>
        </a:graphic>
      </p:graphicFrame>
      <p:graphicFrame>
        <p:nvGraphicFramePr>
          <p:cNvPr id="11" name="Object 3"/>
          <p:cNvGraphicFramePr>
            <a:graphicFrameLocks noChangeAspect="1"/>
          </p:cNvGraphicFramePr>
          <p:nvPr>
            <p:extLst>
              <p:ext uri="{D42A27DB-BD31-4B8C-83A1-F6EECF244321}">
                <p14:modId xmlns="" xmlns:p14="http://schemas.microsoft.com/office/powerpoint/2010/main" val="372471809"/>
              </p:ext>
            </p:extLst>
          </p:nvPr>
        </p:nvGraphicFramePr>
        <p:xfrm>
          <a:off x="501650" y="3767162"/>
          <a:ext cx="6734646" cy="1327139"/>
        </p:xfrm>
        <a:graphic>
          <a:graphicData uri="http://schemas.openxmlformats.org/presentationml/2006/ole">
            <p:oleObj spid="_x0000_s46403" name="公式" r:id="rId6" imgW="3609983" imgH="800100" progId="Equation.3">
              <p:embed/>
            </p:oleObj>
          </a:graphicData>
        </a:graphic>
      </p:graphicFrame>
      <p:graphicFrame>
        <p:nvGraphicFramePr>
          <p:cNvPr id="12" name="Object 4"/>
          <p:cNvGraphicFramePr>
            <a:graphicFrameLocks noChangeAspect="1"/>
          </p:cNvGraphicFramePr>
          <p:nvPr>
            <p:extLst>
              <p:ext uri="{D42A27DB-BD31-4B8C-83A1-F6EECF244321}">
                <p14:modId xmlns="" xmlns:p14="http://schemas.microsoft.com/office/powerpoint/2010/main" val="977799740"/>
              </p:ext>
            </p:extLst>
          </p:nvPr>
        </p:nvGraphicFramePr>
        <p:xfrm>
          <a:off x="477838" y="5214963"/>
          <a:ext cx="5174282" cy="441689"/>
        </p:xfrm>
        <a:graphic>
          <a:graphicData uri="http://schemas.openxmlformats.org/presentationml/2006/ole">
            <p:oleObj spid="_x0000_s46404" name="公式" r:id="rId7" imgW="2724085" imgH="257029" progId="Equation.3">
              <p:embed/>
            </p:oleObj>
          </a:graphicData>
        </a:graphic>
      </p:graphicFrame>
      <p:graphicFrame>
        <p:nvGraphicFramePr>
          <p:cNvPr id="13" name="Object 5"/>
          <p:cNvGraphicFramePr>
            <a:graphicFrameLocks noChangeAspect="1"/>
          </p:cNvGraphicFramePr>
          <p:nvPr>
            <p:extLst>
              <p:ext uri="{D42A27DB-BD31-4B8C-83A1-F6EECF244321}">
                <p14:modId xmlns="" xmlns:p14="http://schemas.microsoft.com/office/powerpoint/2010/main" val="1129148236"/>
              </p:ext>
            </p:extLst>
          </p:nvPr>
        </p:nvGraphicFramePr>
        <p:xfrm>
          <a:off x="539552" y="5772176"/>
          <a:ext cx="5040560" cy="421658"/>
        </p:xfrm>
        <a:graphic>
          <a:graphicData uri="http://schemas.openxmlformats.org/presentationml/2006/ole">
            <p:oleObj spid="_x0000_s46405" name="Equation" r:id="rId8" imgW="4381200" imgH="419040" progId="Equation.3">
              <p:embed/>
            </p:oleObj>
          </a:graphicData>
        </a:graphic>
      </p:graphicFrame>
      <p:sp>
        <p:nvSpPr>
          <p:cNvPr id="14" name="Text Box 6"/>
          <p:cNvSpPr txBox="1">
            <a:spLocks noChangeArrowheads="1"/>
          </p:cNvSpPr>
          <p:nvPr/>
        </p:nvSpPr>
        <p:spPr bwMode="auto">
          <a:xfrm>
            <a:off x="6096000" y="5595962"/>
            <a:ext cx="2057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dirty="0">
                <a:solidFill>
                  <a:srgbClr val="0000FF"/>
                </a:solidFill>
                <a:ea typeface="隶书" pitchFamily="49" charset="-122"/>
              </a:rPr>
              <a:t>证毕</a:t>
            </a:r>
          </a:p>
        </p:txBody>
      </p:sp>
    </p:spTree>
    <p:extLst>
      <p:ext uri="{BB962C8B-B14F-4D97-AF65-F5344CB8AC3E}">
        <p14:creationId xmlns="" xmlns:p14="http://schemas.microsoft.com/office/powerpoint/2010/main" val="12756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6"/>
                                        </p:tgtEl>
                                        <p:attrNameLst>
                                          <p:attrName>style.visibility</p:attrName>
                                        </p:attrNameLst>
                                      </p:cBhvr>
                                      <p:to>
                                        <p:strVal val="visible"/>
                                      </p:to>
                                    </p:set>
                                    <p:animEffect transition="in" filter="wipe(left)">
                                      <p:cBhvr>
                                        <p:cTn id="7" dur="500"/>
                                        <p:tgtEl>
                                          <p:spTgt spid="12288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887"/>
                                        </p:tgtEl>
                                        <p:attrNameLst>
                                          <p:attrName>style.visibility</p:attrName>
                                        </p:attrNameLst>
                                      </p:cBhvr>
                                      <p:to>
                                        <p:strVal val="visible"/>
                                      </p:to>
                                    </p:set>
                                    <p:animEffect transition="in" filter="wipe(left)">
                                      <p:cBhvr>
                                        <p:cTn id="11" dur="500"/>
                                        <p:tgtEl>
                                          <p:spTgt spid="12288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2" name="Text Box 8"/>
          <p:cNvSpPr txBox="1">
            <a:spLocks noChangeArrowheads="1"/>
          </p:cNvSpPr>
          <p:nvPr/>
        </p:nvSpPr>
        <p:spPr bwMode="auto">
          <a:xfrm>
            <a:off x="505544" y="1186706"/>
            <a:ext cx="7594848" cy="1169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9933FF"/>
                </a:solidFill>
              </a:rPr>
              <a:t>结论：有理数集是可数集</a:t>
            </a:r>
            <a:r>
              <a:rPr lang="en-US" altLang="zh-CN" sz="2800" b="1" dirty="0">
                <a:solidFill>
                  <a:srgbClr val="9933FF"/>
                </a:solidFill>
              </a:rPr>
              <a:t>; </a:t>
            </a:r>
            <a:r>
              <a:rPr lang="zh-CN" altLang="en-US" sz="2800" b="1" dirty="0">
                <a:solidFill>
                  <a:srgbClr val="9933FF"/>
                </a:solidFill>
              </a:rPr>
              <a:t>无理数集是不可数集</a:t>
            </a:r>
            <a:r>
              <a:rPr lang="en-US" altLang="zh-CN" sz="2800" b="1" dirty="0">
                <a:solidFill>
                  <a:srgbClr val="9933FF"/>
                </a:solidFill>
              </a:rPr>
              <a:t>;  </a:t>
            </a:r>
          </a:p>
          <a:p>
            <a:pPr>
              <a:spcBef>
                <a:spcPct val="50000"/>
              </a:spcBef>
            </a:pPr>
            <a:r>
              <a:rPr lang="en-US" altLang="zh-CN" sz="2800" b="1" dirty="0">
                <a:solidFill>
                  <a:srgbClr val="9933FF"/>
                </a:solidFill>
              </a:rPr>
              <a:t>             </a:t>
            </a:r>
            <a:r>
              <a:rPr lang="zh-CN" altLang="en-US" sz="2800" b="1" dirty="0">
                <a:solidFill>
                  <a:srgbClr val="9933FF"/>
                </a:solidFill>
              </a:rPr>
              <a:t>实数集是不可数集</a:t>
            </a:r>
            <a:r>
              <a:rPr lang="en-US" altLang="zh-CN" sz="2800" b="1" dirty="0">
                <a:solidFill>
                  <a:srgbClr val="9933FF"/>
                </a:solidFill>
              </a:rPr>
              <a:t>.</a:t>
            </a:r>
          </a:p>
        </p:txBody>
      </p:sp>
      <p:sp>
        <p:nvSpPr>
          <p:cNvPr id="9" name="Text Box 7"/>
          <p:cNvSpPr txBox="1">
            <a:spLocks noChangeArrowheads="1"/>
          </p:cNvSpPr>
          <p:nvPr/>
        </p:nvSpPr>
        <p:spPr bwMode="auto">
          <a:xfrm>
            <a:off x="539552" y="620688"/>
            <a:ext cx="554461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9933FF"/>
                </a:solidFill>
              </a:rPr>
              <a:t>注记：此方法称为</a:t>
            </a:r>
            <a:r>
              <a:rPr lang="zh-CN" altLang="en-US" sz="2800" b="1" dirty="0">
                <a:solidFill>
                  <a:srgbClr val="0000FF"/>
                </a:solidFill>
              </a:rPr>
              <a:t>对角线方法</a:t>
            </a:r>
          </a:p>
        </p:txBody>
      </p:sp>
      <p:graphicFrame>
        <p:nvGraphicFramePr>
          <p:cNvPr id="3" name="对象 2"/>
          <p:cNvGraphicFramePr>
            <a:graphicFrameLocks noChangeAspect="1"/>
          </p:cNvGraphicFramePr>
          <p:nvPr>
            <p:extLst>
              <p:ext uri="{D42A27DB-BD31-4B8C-83A1-F6EECF244321}">
                <p14:modId xmlns="" xmlns:p14="http://schemas.microsoft.com/office/powerpoint/2010/main" val="2811404222"/>
              </p:ext>
            </p:extLst>
          </p:nvPr>
        </p:nvGraphicFramePr>
        <p:xfrm>
          <a:off x="323528" y="3284984"/>
          <a:ext cx="8297862" cy="901700"/>
        </p:xfrm>
        <a:graphic>
          <a:graphicData uri="http://schemas.openxmlformats.org/presentationml/2006/ole">
            <p:oleObj spid="_x0000_s47160" name="Equation" r:id="rId3" imgW="8546760" imgH="952200" progId="Equation.3">
              <p:embed/>
            </p:oleObj>
          </a:graphicData>
        </a:graphic>
      </p:graphicFrame>
      <p:sp>
        <p:nvSpPr>
          <p:cNvPr id="5" name="Text Box 8"/>
          <p:cNvSpPr txBox="1">
            <a:spLocks noChangeArrowheads="1"/>
          </p:cNvSpPr>
          <p:nvPr/>
        </p:nvSpPr>
        <p:spPr bwMode="auto">
          <a:xfrm>
            <a:off x="505544" y="2475473"/>
            <a:ext cx="37974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0000FF"/>
                </a:solidFill>
                <a:latin typeface="黑体" pitchFamily="2" charset="-122"/>
                <a:ea typeface="黑体" pitchFamily="2" charset="-122"/>
              </a:rPr>
              <a:t>可数集的等价定义：</a:t>
            </a:r>
            <a:endParaRPr lang="en-US" altLang="zh-CN" sz="2800" b="1" dirty="0">
              <a:solidFill>
                <a:srgbClr val="0000FF"/>
              </a:solidFill>
              <a:latin typeface="黑体" pitchFamily="2" charset="-122"/>
              <a:ea typeface="黑体" pitchFamily="2" charset="-122"/>
            </a:endParaRPr>
          </a:p>
        </p:txBody>
      </p:sp>
    </p:spTree>
    <p:extLst>
      <p:ext uri="{BB962C8B-B14F-4D97-AF65-F5344CB8AC3E}">
        <p14:creationId xmlns="" xmlns:p14="http://schemas.microsoft.com/office/powerpoint/2010/main" val="371697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extLst>
              <p:ext uri="{D42A27DB-BD31-4B8C-83A1-F6EECF244321}">
                <p14:modId xmlns="" xmlns:p14="http://schemas.microsoft.com/office/powerpoint/2010/main" val="3884858757"/>
              </p:ext>
            </p:extLst>
          </p:nvPr>
        </p:nvGraphicFramePr>
        <p:xfrm>
          <a:off x="352300" y="1433513"/>
          <a:ext cx="8036124" cy="3870671"/>
        </p:xfrm>
        <a:graphic>
          <a:graphicData uri="http://schemas.openxmlformats.org/presentationml/2006/ole">
            <p:oleObj spid="_x0000_s44088" name="Document" r:id="rId3" imgW="8132630" imgH="3909092" progId="">
              <p:embed/>
            </p:oleObj>
          </a:graphicData>
        </a:graphic>
      </p:graphicFrame>
      <p:sp>
        <p:nvSpPr>
          <p:cNvPr id="2" name="矩形 1"/>
          <p:cNvSpPr/>
          <p:nvPr/>
        </p:nvSpPr>
        <p:spPr>
          <a:xfrm>
            <a:off x="395536" y="692696"/>
            <a:ext cx="4517583" cy="584775"/>
          </a:xfrm>
          <a:prstGeom prst="rect">
            <a:avLst/>
          </a:prstGeom>
        </p:spPr>
        <p:txBody>
          <a:bodyPr wrap="none">
            <a:spAutoFit/>
          </a:bodyPr>
          <a:lstStyle/>
          <a:p>
            <a:r>
              <a:rPr lang="zh-CN" altLang="en-US" sz="3200" b="1" dirty="0">
                <a:solidFill>
                  <a:srgbClr val="0000FF"/>
                </a:solidFill>
                <a:latin typeface="黑体" pitchFamily="2" charset="-122"/>
                <a:ea typeface="黑体" pitchFamily="2" charset="-122"/>
                <a:cs typeface="Times New Roman" pitchFamily="18" charset="0"/>
              </a:rPr>
              <a:t>三、</a:t>
            </a:r>
            <a:r>
              <a:rPr lang="en-US" altLang="zh-CN" sz="3200" b="1" dirty="0">
                <a:solidFill>
                  <a:srgbClr val="0000FF"/>
                </a:solidFill>
                <a:latin typeface="黑体" pitchFamily="2" charset="-122"/>
                <a:ea typeface="黑体" pitchFamily="2" charset="-122"/>
                <a:cs typeface="Times New Roman" pitchFamily="18" charset="0"/>
              </a:rPr>
              <a:t>Descartes</a:t>
            </a:r>
            <a:r>
              <a:rPr lang="zh-CN" altLang="zh-CN" sz="3200" b="1" dirty="0">
                <a:solidFill>
                  <a:srgbClr val="0000FF"/>
                </a:solidFill>
                <a:latin typeface="黑体" pitchFamily="2" charset="-122"/>
                <a:ea typeface="黑体" pitchFamily="2" charset="-122"/>
              </a:rPr>
              <a:t>乘积集合</a:t>
            </a:r>
            <a:endParaRPr lang="zh-CN" altLang="zh-CN" sz="3200" dirty="0">
              <a:solidFill>
                <a:srgbClr val="0000FF"/>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2062009"/>
            <a:ext cx="8208912" cy="3416320"/>
          </a:xfrm>
          <a:prstGeom prst="rect">
            <a:avLst/>
          </a:prstGeom>
        </p:spPr>
        <p:txBody>
          <a:bodyPr wrap="square">
            <a:spAutoFit/>
          </a:bodyPr>
          <a:lstStyle/>
          <a:p>
            <a:r>
              <a:rPr lang="zh-CN" altLang="en-US" sz="2400" b="1" dirty="0">
                <a:latin typeface="楷体_GB2312" pitchFamily="49" charset="-122"/>
                <a:ea typeface="楷体_GB2312" pitchFamily="49" charset="-122"/>
              </a:rPr>
              <a:t>   </a:t>
            </a:r>
            <a:r>
              <a:rPr lang="zh-CN" altLang="en-US" sz="2400" b="1" dirty="0">
                <a:solidFill>
                  <a:srgbClr val="9933FF"/>
                </a:solidFill>
                <a:latin typeface="楷体_GB2312" pitchFamily="49" charset="-122"/>
                <a:ea typeface="楷体_GB2312" pitchFamily="49" charset="-122"/>
              </a:rPr>
              <a:t>笛卡儿（</a:t>
            </a:r>
            <a:r>
              <a:rPr lang="en-US" altLang="zh-CN" sz="2400" b="1" dirty="0">
                <a:solidFill>
                  <a:srgbClr val="9933FF"/>
                </a:solidFill>
                <a:latin typeface="楷体_GB2312" pitchFamily="49" charset="-122"/>
                <a:ea typeface="楷体_GB2312" pitchFamily="49" charset="-122"/>
              </a:rPr>
              <a:t>Descartes</a:t>
            </a:r>
            <a:r>
              <a:rPr lang="zh-CN" altLang="en-US" sz="2400" b="1" dirty="0">
                <a:solidFill>
                  <a:srgbClr val="9933FF"/>
                </a:solidFill>
                <a:latin typeface="楷体_GB2312" pitchFamily="49" charset="-122"/>
                <a:ea typeface="楷体_GB2312" pitchFamily="49" charset="-122"/>
              </a:rPr>
              <a:t>，法国，</a:t>
            </a:r>
            <a:r>
              <a:rPr lang="en-US" altLang="zh-CN" sz="2400" b="1" dirty="0">
                <a:solidFill>
                  <a:srgbClr val="9933FF"/>
                </a:solidFill>
                <a:latin typeface="楷体_GB2312" pitchFamily="49" charset="-122"/>
                <a:ea typeface="楷体_GB2312" pitchFamily="49" charset="-122"/>
              </a:rPr>
              <a:t>1596</a:t>
            </a:r>
            <a:r>
              <a:rPr lang="zh-CN" altLang="en-US" sz="2400" b="1" dirty="0">
                <a:solidFill>
                  <a:srgbClr val="9933FF"/>
                </a:solidFill>
                <a:latin typeface="楷体_GB2312" pitchFamily="49" charset="-122"/>
                <a:ea typeface="楷体_GB2312" pitchFamily="49" charset="-122"/>
              </a:rPr>
              <a:t>～</a:t>
            </a:r>
            <a:r>
              <a:rPr lang="en-US" altLang="zh-CN" sz="2400" b="1" dirty="0">
                <a:solidFill>
                  <a:srgbClr val="9933FF"/>
                </a:solidFill>
                <a:latin typeface="楷体_GB2312" pitchFamily="49" charset="-122"/>
                <a:ea typeface="楷体_GB2312" pitchFamily="49" charset="-122"/>
              </a:rPr>
              <a:t>1650</a:t>
            </a:r>
            <a:r>
              <a:rPr lang="zh-CN" altLang="en-US" sz="2400" b="1" dirty="0">
                <a:solidFill>
                  <a:srgbClr val="9933FF"/>
                </a:solidFill>
                <a:latin typeface="楷体_GB2312" pitchFamily="49" charset="-122"/>
                <a:ea typeface="楷体_GB2312" pitchFamily="49" charset="-122"/>
              </a:rPr>
              <a:t>）</a:t>
            </a:r>
            <a:endParaRPr lang="en-US" altLang="zh-CN" sz="2400" b="1" dirty="0">
              <a:solidFill>
                <a:srgbClr val="9933FF"/>
              </a:solidFill>
              <a:latin typeface="楷体_GB2312" pitchFamily="49" charset="-122"/>
              <a:ea typeface="楷体_GB2312" pitchFamily="49" charset="-122"/>
            </a:endParaRPr>
          </a:p>
          <a:p>
            <a:r>
              <a:rPr lang="zh-CN" altLang="en-US" sz="2400" b="1" dirty="0">
                <a:latin typeface="楷体_GB2312" pitchFamily="49" charset="-122"/>
                <a:ea typeface="楷体_GB2312" pitchFamily="49" charset="-122"/>
              </a:rPr>
              <a:t>哲学家、数学家、物理学家。西方近代哲学的奠基人之一，</a:t>
            </a:r>
            <a:r>
              <a:rPr lang="zh-CN" altLang="en-US" sz="2400" b="1" dirty="0">
                <a:solidFill>
                  <a:srgbClr val="0000FF"/>
                </a:solidFill>
                <a:latin typeface="楷体_GB2312" pitchFamily="49" charset="-122"/>
                <a:ea typeface="楷体_GB2312" pitchFamily="49" charset="-122"/>
              </a:rPr>
              <a:t>解析几何</a:t>
            </a:r>
            <a:r>
              <a:rPr lang="zh-CN" altLang="en-US" sz="2400" b="1" dirty="0">
                <a:latin typeface="楷体_GB2312" pitchFamily="49" charset="-122"/>
                <a:ea typeface="楷体_GB2312" pitchFamily="49" charset="-122"/>
              </a:rPr>
              <a:t>的创始人。</a:t>
            </a:r>
            <a:r>
              <a:rPr lang="en-US" altLang="zh-CN" sz="2400" b="1" dirty="0">
                <a:latin typeface="楷体_GB2312" pitchFamily="49" charset="-122"/>
                <a:ea typeface="楷体_GB2312" pitchFamily="49" charset="-122"/>
              </a:rPr>
              <a:t>1596</a:t>
            </a:r>
            <a:r>
              <a:rPr lang="zh-CN" altLang="en-US" sz="2400" b="1" dirty="0">
                <a:latin typeface="楷体_GB2312" pitchFamily="49" charset="-122"/>
                <a:ea typeface="楷体_GB2312" pitchFamily="49" charset="-122"/>
              </a:rPr>
              <a:t>年</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月</a:t>
            </a:r>
            <a:r>
              <a:rPr lang="en-US" altLang="zh-CN" sz="2400" b="1" dirty="0">
                <a:latin typeface="楷体_GB2312" pitchFamily="49" charset="-122"/>
                <a:ea typeface="楷体_GB2312" pitchFamily="49" charset="-122"/>
              </a:rPr>
              <a:t>31</a:t>
            </a:r>
            <a:r>
              <a:rPr lang="zh-CN" altLang="en-US" sz="2400" b="1" dirty="0">
                <a:latin typeface="楷体_GB2312" pitchFamily="49" charset="-122"/>
                <a:ea typeface="楷体_GB2312" pitchFamily="49" charset="-122"/>
              </a:rPr>
              <a:t>日生于法国安德尔</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卢瓦尔省的图赖讷（现笛卡尔，因笛卡儿得名），</a:t>
            </a:r>
            <a:r>
              <a:rPr lang="en-US" altLang="zh-CN" sz="2400" b="1" dirty="0">
                <a:latin typeface="楷体_GB2312" pitchFamily="49" charset="-122"/>
                <a:ea typeface="楷体_GB2312" pitchFamily="49" charset="-122"/>
              </a:rPr>
              <a:t>1650</a:t>
            </a:r>
            <a:r>
              <a:rPr lang="zh-CN" altLang="en-US" sz="2400" b="1" dirty="0">
                <a:latin typeface="楷体_GB2312" pitchFamily="49" charset="-122"/>
                <a:ea typeface="楷体_GB2312" pitchFamily="49" charset="-122"/>
              </a:rPr>
              <a:t>年</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月</a:t>
            </a:r>
            <a:r>
              <a:rPr lang="en-US" altLang="zh-CN" sz="2400" b="1" dirty="0">
                <a:latin typeface="楷体_GB2312" pitchFamily="49" charset="-122"/>
                <a:ea typeface="楷体_GB2312" pitchFamily="49" charset="-122"/>
              </a:rPr>
              <a:t>11</a:t>
            </a:r>
            <a:r>
              <a:rPr lang="zh-CN" altLang="en-US" sz="2400" b="1" dirty="0">
                <a:latin typeface="楷体_GB2312" pitchFamily="49" charset="-122"/>
                <a:ea typeface="楷体_GB2312" pitchFamily="49" charset="-122"/>
              </a:rPr>
              <a:t>日逝于瑞典斯德哥尔摩。他对现代数学的发展做出了重要的贡献，因将几何坐标体系公式化而被认为是</a:t>
            </a:r>
            <a:r>
              <a:rPr lang="zh-CN" altLang="en-US" sz="2400" b="1" dirty="0">
                <a:solidFill>
                  <a:srgbClr val="0000FF"/>
                </a:solidFill>
                <a:latin typeface="楷体_GB2312" pitchFamily="49" charset="-122"/>
                <a:ea typeface="楷体_GB2312" pitchFamily="49" charset="-122"/>
              </a:rPr>
              <a:t>解析几何之父</a:t>
            </a:r>
            <a:r>
              <a:rPr lang="zh-CN" altLang="en-US" sz="2400" b="1" dirty="0">
                <a:latin typeface="楷体_GB2312" pitchFamily="49" charset="-122"/>
                <a:ea typeface="楷体_GB2312" pitchFamily="49" charset="-122"/>
              </a:rPr>
              <a:t>。他还是西方现代哲学思想的奠基人，是近代唯物论的开拓</a:t>
            </a:r>
            <a:r>
              <a:rPr lang="zh-CN" altLang="en-US" sz="2400" b="1" dirty="0" smtClean="0">
                <a:latin typeface="楷体_GB2312" pitchFamily="49" charset="-122"/>
                <a:ea typeface="楷体_GB2312" pitchFamily="49" charset="-122"/>
              </a:rPr>
              <a:t>者，提出</a:t>
            </a:r>
            <a:r>
              <a:rPr lang="zh-CN" altLang="en-US" sz="2400" b="1" dirty="0">
                <a:latin typeface="楷体_GB2312" pitchFamily="49" charset="-122"/>
                <a:ea typeface="楷体_GB2312" pitchFamily="49" charset="-122"/>
              </a:rPr>
              <a:t>了“普遍怀疑”的主张。他的哲学思想深深影响了之后的几代欧洲人，开拓了所谓“欧陆理性主义”哲学。</a:t>
            </a:r>
          </a:p>
        </p:txBody>
      </p:sp>
      <p:pic>
        <p:nvPicPr>
          <p:cNvPr id="48130" name="Picture 2" descr="笛卡尔">
            <a:hlinkClick r:id="rId2"/>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34411" y="116631"/>
            <a:ext cx="1738040" cy="194537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矩形 3"/>
          <p:cNvSpPr/>
          <p:nvPr/>
        </p:nvSpPr>
        <p:spPr>
          <a:xfrm>
            <a:off x="1663301" y="5499229"/>
            <a:ext cx="5573962" cy="954107"/>
          </a:xfrm>
          <a:prstGeom prst="rect">
            <a:avLst/>
          </a:prstGeom>
        </p:spPr>
        <p:txBody>
          <a:bodyPr wrap="none">
            <a:spAutoFit/>
          </a:bodyPr>
          <a:lstStyle/>
          <a:p>
            <a:pPr algn="ctr"/>
            <a:r>
              <a:rPr lang="zh-CN" altLang="en-US" sz="2800" b="1" dirty="0">
                <a:solidFill>
                  <a:srgbClr val="0000FF"/>
                </a:solidFill>
                <a:latin typeface="黑体" pitchFamily="2" charset="-122"/>
                <a:ea typeface="黑体" pitchFamily="2" charset="-122"/>
              </a:rPr>
              <a:t>名言：我思故我在</a:t>
            </a:r>
            <a:endParaRPr lang="en-US" altLang="zh-CN" sz="2800" b="1" dirty="0">
              <a:solidFill>
                <a:srgbClr val="0000FF"/>
              </a:solidFill>
              <a:latin typeface="黑体" pitchFamily="2" charset="-122"/>
              <a:ea typeface="黑体" pitchFamily="2" charset="-122"/>
            </a:endParaRPr>
          </a:p>
          <a:p>
            <a:pPr algn="ctr"/>
            <a:r>
              <a:rPr lang="zh-CN" altLang="en-US" sz="2800" b="1" dirty="0">
                <a:solidFill>
                  <a:srgbClr val="0000FF"/>
                </a:solidFill>
                <a:latin typeface="黑体" pitchFamily="2" charset="-122"/>
                <a:ea typeface="黑体" pitchFamily="2" charset="-122"/>
              </a:rPr>
              <a:t>（</a:t>
            </a:r>
            <a:r>
              <a:rPr lang="zh-CN" altLang="en-US" sz="2800" b="1" dirty="0">
                <a:solidFill>
                  <a:srgbClr val="9900FF"/>
                </a:solidFill>
              </a:rPr>
              <a:t>通过思考而意识到了我的存在</a:t>
            </a:r>
            <a:r>
              <a:rPr lang="zh-CN" altLang="en-US" sz="2800" b="1" dirty="0">
                <a:solidFill>
                  <a:srgbClr val="0000FF"/>
                </a:solidFill>
                <a:latin typeface="黑体" pitchFamily="2" charset="-122"/>
                <a:ea typeface="黑体" pitchFamily="2" charset="-122"/>
              </a:rPr>
              <a:t>）</a:t>
            </a:r>
            <a:endParaRPr lang="zh-CN" altLang="en-US" sz="2800" dirty="0">
              <a:solidFill>
                <a:srgbClr val="0000FF"/>
              </a:solidFill>
              <a:latin typeface="黑体" pitchFamily="2" charset="-122"/>
              <a:ea typeface="黑体" pitchFamily="2" charset="-122"/>
            </a:endParaRPr>
          </a:p>
        </p:txBody>
      </p:sp>
    </p:spTree>
    <p:extLst>
      <p:ext uri="{BB962C8B-B14F-4D97-AF65-F5344CB8AC3E}">
        <p14:creationId xmlns="" xmlns:p14="http://schemas.microsoft.com/office/powerpoint/2010/main" val="2898340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395288" y="231775"/>
          <a:ext cx="7519987" cy="6005513"/>
        </p:xfrm>
        <a:graphic>
          <a:graphicData uri="http://schemas.openxmlformats.org/presentationml/2006/ole">
            <p:oleObj spid="_x0000_s45112" name="Document" r:id="rId3" imgW="9060778" imgH="7106754" progId="">
              <p:embed/>
            </p:oleObj>
          </a:graphicData>
        </a:graphic>
      </p:graphicFrame>
      <p:sp>
        <p:nvSpPr>
          <p:cNvPr id="45059" name="Rectangle 4"/>
          <p:cNvSpPr>
            <a:spLocks noChangeArrowheads="1"/>
          </p:cNvSpPr>
          <p:nvPr/>
        </p:nvSpPr>
        <p:spPr bwMode="auto">
          <a:xfrm>
            <a:off x="539750" y="188913"/>
            <a:ext cx="1008063" cy="522287"/>
          </a:xfrm>
          <a:prstGeom prst="rect">
            <a:avLst/>
          </a:prstGeom>
          <a:noFill/>
          <a:ln w="9525">
            <a:noFill/>
            <a:miter lim="800000"/>
            <a:headEnd/>
            <a:tailEnd/>
          </a:ln>
          <a:effectLst/>
        </p:spPr>
        <p:txBody>
          <a:bodyPr anchor="ctr">
            <a:spAutoFit/>
          </a:bodyPr>
          <a:lstStyle/>
          <a:p>
            <a:pPr eaLnBrk="0" hangingPunct="0"/>
            <a:r>
              <a:rPr lang="zh-CN" altLang="en-US" sz="2800" b="1" dirty="0" smtClean="0">
                <a:solidFill>
                  <a:srgbClr val="0000FF"/>
                </a:solidFill>
                <a:latin typeface="黑体" pitchFamily="2" charset="-122"/>
                <a:ea typeface="黑体" pitchFamily="2" charset="-122"/>
                <a:cs typeface="Times New Roman" pitchFamily="18" charset="0"/>
              </a:rPr>
              <a:t>例</a:t>
            </a:r>
            <a:r>
              <a:rPr lang="en-US" altLang="zh-CN" sz="2800" b="1" dirty="0" smtClean="0">
                <a:solidFill>
                  <a:srgbClr val="0000FF"/>
                </a:solidFill>
                <a:latin typeface="黑体" pitchFamily="2" charset="-122"/>
                <a:ea typeface="黑体" pitchFamily="2" charset="-122"/>
                <a:cs typeface="Times New Roman" pitchFamily="18" charset="0"/>
              </a:rPr>
              <a:t>3</a:t>
            </a:r>
            <a:endParaRPr lang="en-US" altLang="zh-CN" dirty="0">
              <a:latin typeface="黑体" pitchFamily="2" charset="-122"/>
              <a:ea typeface="黑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Grp="1" noChangeArrowheads="1"/>
          </p:cNvSpPr>
          <p:nvPr>
            <p:ph type="title"/>
          </p:nvPr>
        </p:nvSpPr>
        <p:spPr bwMode="auto">
          <a:xfrm>
            <a:off x="509588" y="457184"/>
            <a:ext cx="4705354" cy="685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spcBef>
                <a:spcPct val="50000"/>
              </a:spcBef>
            </a:pPr>
            <a:r>
              <a:rPr lang="zh-CN" altLang="en-US" sz="3200" b="1" dirty="0" smtClean="0">
                <a:solidFill>
                  <a:schemeClr val="accent2"/>
                </a:solidFill>
                <a:latin typeface="黑体" pitchFamily="2" charset="-122"/>
              </a:rPr>
              <a:t>补充</a:t>
            </a:r>
            <a:r>
              <a:rPr lang="en-US" altLang="zh-CN" sz="3200" b="1" dirty="0" smtClean="0">
                <a:solidFill>
                  <a:schemeClr val="accent2"/>
                </a:solidFill>
                <a:latin typeface="黑体" pitchFamily="2" charset="-122"/>
              </a:rPr>
              <a:t>: </a:t>
            </a:r>
            <a:r>
              <a:rPr lang="zh-CN" altLang="en-US" sz="3200" b="1" dirty="0" smtClean="0">
                <a:solidFill>
                  <a:schemeClr val="accent2"/>
                </a:solidFill>
                <a:latin typeface="黑体" pitchFamily="2" charset="-122"/>
              </a:rPr>
              <a:t>实数的稠密性</a:t>
            </a:r>
          </a:p>
        </p:txBody>
      </p:sp>
      <p:sp>
        <p:nvSpPr>
          <p:cNvPr id="3076" name="Text Box 7"/>
          <p:cNvSpPr txBox="1">
            <a:spLocks noChangeArrowheads="1"/>
          </p:cNvSpPr>
          <p:nvPr/>
        </p:nvSpPr>
        <p:spPr bwMode="auto">
          <a:xfrm>
            <a:off x="533400" y="1285860"/>
            <a:ext cx="7566992"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50000"/>
              </a:spcBef>
              <a:spcAft>
                <a:spcPct val="0"/>
              </a:spcAft>
            </a:pPr>
            <a:r>
              <a:rPr lang="en-US" altLang="zh-CN" sz="2800" b="1" dirty="0" smtClean="0">
                <a:solidFill>
                  <a:srgbClr val="000000"/>
                </a:solidFill>
                <a:cs typeface="Times New Roman" pitchFamily="18" charset="0"/>
              </a:rPr>
              <a:t>1. </a:t>
            </a:r>
            <a:r>
              <a:rPr lang="zh-CN" altLang="en-US" sz="2800" b="1" dirty="0" smtClean="0">
                <a:solidFill>
                  <a:srgbClr val="0000FF"/>
                </a:solidFill>
                <a:cs typeface="Times New Roman" pitchFamily="18" charset="0"/>
              </a:rPr>
              <a:t>有理数集是稠密的</a:t>
            </a:r>
            <a:r>
              <a:rPr lang="en-US" altLang="zh-CN" sz="2800" b="1" dirty="0" smtClean="0">
                <a:solidFill>
                  <a:srgbClr val="000000"/>
                </a:solidFill>
                <a:cs typeface="Times New Roman" pitchFamily="18" charset="0"/>
              </a:rPr>
              <a:t>: </a:t>
            </a:r>
            <a:r>
              <a:rPr lang="zh-CN" altLang="en-US" sz="2800" b="1" dirty="0" smtClean="0">
                <a:solidFill>
                  <a:srgbClr val="000000"/>
                </a:solidFill>
                <a:cs typeface="Times New Roman" pitchFamily="18" charset="0"/>
              </a:rPr>
              <a:t>任意两个有理数间必有一个有理数</a:t>
            </a:r>
            <a:r>
              <a:rPr lang="en-US" altLang="zh-CN" sz="2800" b="1" dirty="0" smtClean="0">
                <a:solidFill>
                  <a:srgbClr val="000000"/>
                </a:solidFill>
                <a:cs typeface="Times New Roman" pitchFamily="18" charset="0"/>
              </a:rPr>
              <a:t>;</a:t>
            </a:r>
          </a:p>
        </p:txBody>
      </p:sp>
      <p:sp>
        <p:nvSpPr>
          <p:cNvPr id="3077" name="Text Box 8"/>
          <p:cNvSpPr txBox="1">
            <a:spLocks noChangeArrowheads="1"/>
          </p:cNvSpPr>
          <p:nvPr/>
        </p:nvSpPr>
        <p:spPr bwMode="auto">
          <a:xfrm>
            <a:off x="533400" y="2293922"/>
            <a:ext cx="7391400"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50000"/>
              </a:spcBef>
              <a:spcAft>
                <a:spcPct val="0"/>
              </a:spcAft>
            </a:pPr>
            <a:r>
              <a:rPr lang="en-US" altLang="zh-CN" sz="2800" b="1" dirty="0" smtClean="0">
                <a:solidFill>
                  <a:srgbClr val="000000"/>
                </a:solidFill>
                <a:cs typeface="Times New Roman" pitchFamily="18" charset="0"/>
              </a:rPr>
              <a:t>2. </a:t>
            </a:r>
            <a:r>
              <a:rPr lang="zh-CN" altLang="en-US" sz="2800" b="1" dirty="0" smtClean="0">
                <a:solidFill>
                  <a:srgbClr val="0000FF"/>
                </a:solidFill>
                <a:cs typeface="Times New Roman" pitchFamily="18" charset="0"/>
              </a:rPr>
              <a:t>无理数集是稠密的</a:t>
            </a:r>
            <a:r>
              <a:rPr lang="en-US" altLang="zh-CN" sz="2800" b="1" dirty="0" smtClean="0">
                <a:solidFill>
                  <a:srgbClr val="000000"/>
                </a:solidFill>
                <a:cs typeface="Times New Roman" pitchFamily="18" charset="0"/>
              </a:rPr>
              <a:t>: </a:t>
            </a:r>
            <a:r>
              <a:rPr lang="zh-CN" altLang="en-US" sz="2800" b="1" dirty="0" smtClean="0">
                <a:solidFill>
                  <a:srgbClr val="000000"/>
                </a:solidFill>
                <a:cs typeface="Times New Roman" pitchFamily="18" charset="0"/>
              </a:rPr>
              <a:t>任意两个无理数间必有一个无理数</a:t>
            </a:r>
            <a:r>
              <a:rPr lang="en-US" altLang="zh-CN" sz="2800" b="1" dirty="0" smtClean="0">
                <a:solidFill>
                  <a:srgbClr val="000000"/>
                </a:solidFill>
                <a:cs typeface="Times New Roman" pitchFamily="18" charset="0"/>
              </a:rPr>
              <a:t>;</a:t>
            </a:r>
          </a:p>
        </p:txBody>
      </p:sp>
      <p:sp>
        <p:nvSpPr>
          <p:cNvPr id="3078" name="Text Box 9"/>
          <p:cNvSpPr txBox="1">
            <a:spLocks noChangeArrowheads="1"/>
          </p:cNvSpPr>
          <p:nvPr/>
        </p:nvSpPr>
        <p:spPr bwMode="auto">
          <a:xfrm>
            <a:off x="533400" y="3375010"/>
            <a:ext cx="7391400"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50000"/>
              </a:spcBef>
              <a:spcAft>
                <a:spcPct val="0"/>
              </a:spcAft>
            </a:pPr>
            <a:r>
              <a:rPr lang="en-US" altLang="zh-CN" sz="2800" b="1" dirty="0" smtClean="0">
                <a:solidFill>
                  <a:srgbClr val="000000"/>
                </a:solidFill>
                <a:cs typeface="Times New Roman" pitchFamily="18" charset="0"/>
              </a:rPr>
              <a:t>3. </a:t>
            </a:r>
            <a:r>
              <a:rPr lang="zh-CN" altLang="en-US" sz="2800" b="1" dirty="0" smtClean="0">
                <a:solidFill>
                  <a:srgbClr val="0000FF"/>
                </a:solidFill>
                <a:cs typeface="Times New Roman" pitchFamily="18" charset="0"/>
              </a:rPr>
              <a:t>实数集是稠密的</a:t>
            </a:r>
            <a:r>
              <a:rPr lang="en-US" altLang="zh-CN" sz="2800" b="1" dirty="0" smtClean="0">
                <a:solidFill>
                  <a:srgbClr val="000000"/>
                </a:solidFill>
                <a:cs typeface="Times New Roman" pitchFamily="18" charset="0"/>
              </a:rPr>
              <a:t>: </a:t>
            </a:r>
            <a:r>
              <a:rPr lang="zh-CN" altLang="en-US" sz="2800" b="1" dirty="0" smtClean="0">
                <a:solidFill>
                  <a:srgbClr val="000000"/>
                </a:solidFill>
                <a:cs typeface="Times New Roman" pitchFamily="18" charset="0"/>
              </a:rPr>
              <a:t>任意两个实数间必有一个实数</a:t>
            </a:r>
            <a:r>
              <a:rPr lang="en-US" altLang="zh-CN" sz="2800" b="1" dirty="0" smtClean="0">
                <a:solidFill>
                  <a:srgbClr val="000000"/>
                </a:solidFill>
                <a:cs typeface="Times New Roman" pitchFamily="18" charset="0"/>
              </a:rPr>
              <a:t>.</a:t>
            </a:r>
          </a:p>
        </p:txBody>
      </p:sp>
      <p:sp>
        <p:nvSpPr>
          <p:cNvPr id="124938" name="Text Box 10"/>
          <p:cNvSpPr txBox="1">
            <a:spLocks noChangeArrowheads="1"/>
          </p:cNvSpPr>
          <p:nvPr/>
        </p:nvSpPr>
        <p:spPr bwMode="auto">
          <a:xfrm>
            <a:off x="611188" y="4454510"/>
            <a:ext cx="4176712"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50000"/>
              </a:spcBef>
              <a:spcAft>
                <a:spcPct val="0"/>
              </a:spcAft>
            </a:pPr>
            <a:r>
              <a:rPr lang="zh-CN" altLang="en-US" sz="2800" b="1" dirty="0" smtClean="0">
                <a:solidFill>
                  <a:srgbClr val="3333CC"/>
                </a:solidFill>
                <a:latin typeface="+mn-ea"/>
                <a:ea typeface="+mn-ea"/>
              </a:rPr>
              <a:t>注记：</a:t>
            </a:r>
            <a:r>
              <a:rPr lang="zh-CN" altLang="en-US" sz="2800" b="1" dirty="0" smtClean="0">
                <a:solidFill>
                  <a:srgbClr val="9900FF"/>
                </a:solidFill>
                <a:latin typeface="+mn-lt"/>
                <a:ea typeface="楷体_GB2312" panose="02010609030101010101" pitchFamily="49" charset="-122"/>
              </a:rPr>
              <a:t>自然数集不稠密</a:t>
            </a:r>
            <a:endParaRPr lang="en-US" altLang="zh-CN" sz="2800" b="1" dirty="0" smtClean="0">
              <a:solidFill>
                <a:srgbClr val="9900FF"/>
              </a:solidFill>
              <a:latin typeface="+mn-lt"/>
              <a:ea typeface="楷体_GB2312" panose="02010609030101010101" pitchFamily="49" charset="-122"/>
            </a:endParaRPr>
          </a:p>
        </p:txBody>
      </p:sp>
    </p:spTree>
    <p:extLst>
      <p:ext uri="{BB962C8B-B14F-4D97-AF65-F5344CB8AC3E}">
        <p14:creationId xmlns="" xmlns:p14="http://schemas.microsoft.com/office/powerpoint/2010/main" val="149306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animEffect transition="in" filter="wipe(left)">
                                      <p:cBhvr>
                                        <p:cTn id="7" dur="500"/>
                                        <p:tgtEl>
                                          <p:spTgt spid="124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309464" y="285736"/>
            <a:ext cx="4548420" cy="1071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zh-CN" altLang="en-US" sz="3200" b="1" dirty="0">
                <a:solidFill>
                  <a:srgbClr val="0000FF"/>
                </a:solidFill>
                <a:latin typeface="黑体" pitchFamily="2" charset="-122"/>
                <a:ea typeface="黑体" pitchFamily="2" charset="-122"/>
              </a:rPr>
              <a:t>四、小结</a:t>
            </a:r>
            <a:endParaRPr lang="en-US" altLang="zh-CN" sz="3200" b="1" dirty="0">
              <a:solidFill>
                <a:srgbClr val="0000FF"/>
              </a:solidFill>
              <a:latin typeface="黑体" pitchFamily="2" charset="-122"/>
              <a:ea typeface="黑体" pitchFamily="2" charset="-122"/>
            </a:endParaRPr>
          </a:p>
        </p:txBody>
      </p:sp>
      <p:sp>
        <p:nvSpPr>
          <p:cNvPr id="4" name="Rectangle 5"/>
          <p:cNvSpPr>
            <a:spLocks noChangeArrowheads="1"/>
          </p:cNvSpPr>
          <p:nvPr/>
        </p:nvSpPr>
        <p:spPr bwMode="auto">
          <a:xfrm>
            <a:off x="1381472" y="967048"/>
            <a:ext cx="6358880" cy="30963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zh-CN" sz="3200" b="1" dirty="0">
                <a:solidFill>
                  <a:srgbClr val="9900FF"/>
                </a:solidFill>
                <a:latin typeface="楷体_GB2312" pitchFamily="49" charset="-122"/>
                <a:ea typeface="楷体_GB2312" pitchFamily="49" charset="-122"/>
              </a:rPr>
              <a:t>1</a:t>
            </a:r>
            <a:r>
              <a:rPr lang="zh-CN" altLang="en-US" sz="3200" b="1" dirty="0">
                <a:solidFill>
                  <a:srgbClr val="9900FF"/>
                </a:solidFill>
                <a:latin typeface="楷体_GB2312" pitchFamily="49" charset="-122"/>
                <a:ea typeface="楷体_GB2312" pitchFamily="49" charset="-122"/>
              </a:rPr>
              <a:t>、集合概念、表示、运算</a:t>
            </a:r>
            <a:endParaRPr lang="en-US" altLang="zh-CN" sz="3200" b="1" dirty="0">
              <a:solidFill>
                <a:srgbClr val="9900FF"/>
              </a:solidFill>
              <a:latin typeface="楷体_GB2312" pitchFamily="49" charset="-122"/>
              <a:ea typeface="楷体_GB2312" pitchFamily="49" charset="-122"/>
            </a:endParaRPr>
          </a:p>
          <a:p>
            <a:r>
              <a:rPr lang="en-US" altLang="zh-CN" sz="3200" b="1" dirty="0">
                <a:solidFill>
                  <a:srgbClr val="9900FF"/>
                </a:solidFill>
                <a:latin typeface="楷体_GB2312" pitchFamily="49" charset="-122"/>
                <a:ea typeface="楷体_GB2312" pitchFamily="49" charset="-122"/>
              </a:rPr>
              <a:t>2</a:t>
            </a:r>
            <a:r>
              <a:rPr lang="zh-CN" altLang="en-US" sz="3200" b="1" dirty="0">
                <a:solidFill>
                  <a:srgbClr val="9900FF"/>
                </a:solidFill>
                <a:latin typeface="楷体_GB2312" pitchFamily="49" charset="-122"/>
                <a:ea typeface="楷体_GB2312" pitchFamily="49" charset="-122"/>
              </a:rPr>
              <a:t>、有限集、无限集</a:t>
            </a:r>
            <a:endParaRPr lang="en-US" altLang="zh-CN" sz="3200" b="1" dirty="0">
              <a:solidFill>
                <a:srgbClr val="9900FF"/>
              </a:solidFill>
              <a:latin typeface="楷体_GB2312" pitchFamily="49" charset="-122"/>
              <a:ea typeface="楷体_GB2312" pitchFamily="49" charset="-122"/>
            </a:endParaRPr>
          </a:p>
          <a:p>
            <a:r>
              <a:rPr lang="en-US" altLang="zh-CN" sz="3200" b="1" dirty="0">
                <a:solidFill>
                  <a:srgbClr val="9900FF"/>
                </a:solidFill>
                <a:latin typeface="楷体_GB2312" pitchFamily="49" charset="-122"/>
                <a:ea typeface="楷体_GB2312" pitchFamily="49" charset="-122"/>
              </a:rPr>
              <a:t>3</a:t>
            </a:r>
            <a:r>
              <a:rPr lang="zh-CN" altLang="en-US" sz="3200" b="1" dirty="0">
                <a:solidFill>
                  <a:srgbClr val="9900FF"/>
                </a:solidFill>
                <a:latin typeface="楷体_GB2312" pitchFamily="49" charset="-122"/>
                <a:ea typeface="楷体_GB2312" pitchFamily="49" charset="-122"/>
              </a:rPr>
              <a:t>、笛卡尔集</a:t>
            </a:r>
            <a:endParaRPr lang="en-US" altLang="zh-CN" sz="3200" b="1" dirty="0">
              <a:solidFill>
                <a:srgbClr val="9900FF"/>
              </a:solidFill>
              <a:latin typeface="楷体_GB2312" pitchFamily="49" charset="-122"/>
              <a:ea typeface="楷体_GB2312" pitchFamily="49" charset="-122"/>
            </a:endParaRPr>
          </a:p>
          <a:p>
            <a:r>
              <a:rPr lang="en-US" altLang="zh-CN" sz="3200" b="1" dirty="0">
                <a:solidFill>
                  <a:srgbClr val="9900FF"/>
                </a:solidFill>
                <a:latin typeface="楷体_GB2312" pitchFamily="49" charset="-122"/>
                <a:ea typeface="楷体_GB2312" pitchFamily="49" charset="-122"/>
              </a:rPr>
              <a:t>4</a:t>
            </a:r>
            <a:r>
              <a:rPr lang="zh-CN" altLang="en-US" sz="3200" b="1" dirty="0">
                <a:solidFill>
                  <a:srgbClr val="9900FF"/>
                </a:solidFill>
                <a:latin typeface="楷体_GB2312" pitchFamily="49" charset="-122"/>
                <a:ea typeface="楷体_GB2312" pitchFamily="49" charset="-122"/>
              </a:rPr>
              <a:t>、区间、常见集合的表示</a:t>
            </a:r>
            <a:endParaRPr lang="en-US" altLang="zh-CN" sz="3200" b="1" dirty="0">
              <a:solidFill>
                <a:srgbClr val="9900FF"/>
              </a:solidFill>
              <a:latin typeface="楷体_GB2312" pitchFamily="49" charset="-122"/>
              <a:ea typeface="楷体_GB2312" pitchFamily="49" charset="-122"/>
            </a:endParaRPr>
          </a:p>
          <a:p>
            <a:r>
              <a:rPr lang="en-US" altLang="zh-CN" sz="3200" b="1" dirty="0">
                <a:solidFill>
                  <a:srgbClr val="9900FF"/>
                </a:solidFill>
                <a:latin typeface="楷体_GB2312" pitchFamily="49" charset="-122"/>
                <a:ea typeface="楷体_GB2312" pitchFamily="49" charset="-122"/>
              </a:rPr>
              <a:t>5</a:t>
            </a:r>
            <a:r>
              <a:rPr lang="zh-CN" altLang="en-US" sz="3200" b="1" dirty="0">
                <a:solidFill>
                  <a:srgbClr val="9900FF"/>
                </a:solidFill>
                <a:latin typeface="楷体_GB2312" pitchFamily="49" charset="-122"/>
                <a:ea typeface="楷体_GB2312" pitchFamily="49" charset="-122"/>
              </a:rPr>
              <a:t>、实数集及其子集的表示与性质</a:t>
            </a:r>
            <a:endParaRPr lang="en-US" altLang="zh-CN" sz="3200" b="1" dirty="0">
              <a:solidFill>
                <a:srgbClr val="9900FF"/>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2714612" y="1142984"/>
            <a:ext cx="2799191" cy="1200329"/>
          </a:xfrm>
          <a:prstGeom prst="rect">
            <a:avLst/>
          </a:prstGeom>
          <a:noFill/>
          <a:ln w="9525">
            <a:noFill/>
            <a:miter lim="800000"/>
            <a:headEnd/>
            <a:tailEnd/>
          </a:ln>
          <a:effectLst/>
        </p:spPr>
        <p:txBody>
          <a:bodyPr wrap="square" anchor="ctr">
            <a:spAutoFit/>
          </a:bodyPr>
          <a:lstStyle/>
          <a:p>
            <a:pPr eaLnBrk="0" hangingPunct="0"/>
            <a:r>
              <a:rPr lang="zh-CN" altLang="en-US" sz="3600" b="1" dirty="0">
                <a:solidFill>
                  <a:srgbClr val="0000FF"/>
                </a:solidFill>
                <a:latin typeface="Times New Roman" pitchFamily="18" charset="0"/>
                <a:ea typeface="隶书" pitchFamily="49" charset="-122"/>
                <a:cs typeface="Times New Roman" pitchFamily="18" charset="0"/>
              </a:rPr>
              <a:t>   </a:t>
            </a:r>
            <a:r>
              <a:rPr lang="zh-CN" altLang="en-US" sz="3600" b="1" dirty="0" smtClean="0">
                <a:solidFill>
                  <a:srgbClr val="0000FF"/>
                </a:solidFill>
                <a:latin typeface="Times New Roman" pitchFamily="18" charset="0"/>
                <a:ea typeface="隶书" pitchFamily="49" charset="-122"/>
                <a:cs typeface="Times New Roman" pitchFamily="18" charset="0"/>
              </a:rPr>
              <a:t> 作   业</a:t>
            </a:r>
            <a:endParaRPr lang="en-US" altLang="zh-CN" sz="3600" b="1" dirty="0">
              <a:solidFill>
                <a:srgbClr val="0000FF"/>
              </a:solidFill>
              <a:latin typeface="Times New Roman" pitchFamily="18" charset="0"/>
              <a:ea typeface="隶书" pitchFamily="49" charset="-122"/>
              <a:cs typeface="Times New Roman" pitchFamily="18" charset="0"/>
            </a:endParaRPr>
          </a:p>
          <a:p>
            <a:pPr eaLnBrk="0" hangingPunct="0"/>
            <a:r>
              <a:rPr lang="en-US" altLang="zh-CN" sz="3600" b="1" dirty="0">
                <a:solidFill>
                  <a:srgbClr val="0000FF"/>
                </a:solidFill>
                <a:latin typeface="Times New Roman" pitchFamily="18" charset="0"/>
                <a:ea typeface="隶书" pitchFamily="49" charset="-122"/>
                <a:cs typeface="Times New Roman" pitchFamily="18" charset="0"/>
              </a:rPr>
              <a:t>P9</a:t>
            </a:r>
            <a:r>
              <a:rPr lang="en-US" altLang="zh-CN" sz="3600" b="1" dirty="0" smtClean="0">
                <a:solidFill>
                  <a:srgbClr val="0000FF"/>
                </a:solidFill>
                <a:latin typeface="Times New Roman" pitchFamily="18" charset="0"/>
                <a:ea typeface="隶书" pitchFamily="49" charset="-122"/>
                <a:cs typeface="Times New Roman" pitchFamily="18" charset="0"/>
              </a:rPr>
              <a:t>: 1</a:t>
            </a:r>
            <a:r>
              <a:rPr lang="en-US" altLang="zh-CN" sz="3600" b="1" dirty="0">
                <a:solidFill>
                  <a:srgbClr val="0000FF"/>
                </a:solidFill>
                <a:latin typeface="Times New Roman" pitchFamily="18" charset="0"/>
                <a:ea typeface="隶书" pitchFamily="49" charset="-122"/>
                <a:cs typeface="Times New Roman" pitchFamily="18" charset="0"/>
              </a:rPr>
              <a:t>, </a:t>
            </a:r>
            <a:r>
              <a:rPr lang="en-US" altLang="zh-CN" sz="3600" b="1" dirty="0" smtClean="0">
                <a:solidFill>
                  <a:srgbClr val="0000FF"/>
                </a:solidFill>
                <a:latin typeface="Times New Roman" pitchFamily="18" charset="0"/>
                <a:ea typeface="隶书" pitchFamily="49" charset="-122"/>
                <a:cs typeface="Times New Roman" pitchFamily="18" charset="0"/>
              </a:rPr>
              <a:t> 2</a:t>
            </a:r>
            <a:r>
              <a:rPr lang="en-US" altLang="zh-CN" sz="3600" b="1" dirty="0">
                <a:solidFill>
                  <a:srgbClr val="0000FF"/>
                </a:solidFill>
                <a:latin typeface="Times New Roman" pitchFamily="18" charset="0"/>
                <a:ea typeface="隶书" pitchFamily="49" charset="-122"/>
                <a:cs typeface="Times New Roman" pitchFamily="18" charset="0"/>
              </a:rPr>
              <a:t>, </a:t>
            </a:r>
            <a:r>
              <a:rPr lang="en-US" altLang="zh-CN" sz="3600" b="1" dirty="0" smtClean="0">
                <a:solidFill>
                  <a:srgbClr val="0000FF"/>
                </a:solidFill>
                <a:latin typeface="Times New Roman" pitchFamily="18" charset="0"/>
                <a:ea typeface="隶书" pitchFamily="49" charset="-122"/>
                <a:cs typeface="Times New Roman" pitchFamily="18" charset="0"/>
              </a:rPr>
              <a:t> 6.</a:t>
            </a:r>
            <a:endParaRPr lang="en-US" altLang="zh-CN" sz="3600" dirty="0">
              <a:latin typeface="Times New Roman" pitchFamily="18" charset="0"/>
              <a:ea typeface="隶书" pitchFamily="49" charset="-122"/>
              <a:cs typeface="Times New Roman" pitchFamily="18" charset="0"/>
            </a:endParaRPr>
          </a:p>
        </p:txBody>
      </p:sp>
      <p:sp>
        <p:nvSpPr>
          <p:cNvPr id="5" name="Text Box 10"/>
          <p:cNvSpPr txBox="1">
            <a:spLocks noChangeArrowheads="1"/>
          </p:cNvSpPr>
          <p:nvPr/>
        </p:nvSpPr>
        <p:spPr bwMode="auto">
          <a:xfrm>
            <a:off x="1466858" y="2643182"/>
            <a:ext cx="6391290"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2800" b="1" dirty="0" smtClean="0">
                <a:solidFill>
                  <a:srgbClr val="3333CC"/>
                </a:solidFill>
                <a:latin typeface="+mn-ea"/>
                <a:ea typeface="+mn-ea"/>
              </a:rPr>
              <a:t>课外查询：</a:t>
            </a:r>
            <a:endParaRPr lang="en-US" altLang="zh-CN" sz="2800" b="1" dirty="0" smtClean="0">
              <a:solidFill>
                <a:srgbClr val="3333CC"/>
              </a:solidFill>
              <a:latin typeface="+mn-ea"/>
              <a:ea typeface="+mn-ea"/>
            </a:endParaRPr>
          </a:p>
          <a:p>
            <a:pPr eaLnBrk="1" hangingPunct="1">
              <a:spcBef>
                <a:spcPct val="50000"/>
              </a:spcBef>
            </a:pPr>
            <a:r>
              <a:rPr lang="en-US" altLang="zh-CN" sz="2800" b="1" dirty="0" smtClean="0">
                <a:solidFill>
                  <a:srgbClr val="9900FF"/>
                </a:solidFill>
                <a:latin typeface="+mn-ea"/>
                <a:ea typeface="+mn-ea"/>
              </a:rPr>
              <a:t>1.Cantor(</a:t>
            </a:r>
            <a:r>
              <a:rPr lang="zh-CN" altLang="en-US" sz="2800" b="1" dirty="0" smtClean="0">
                <a:solidFill>
                  <a:srgbClr val="9900FF"/>
                </a:solidFill>
                <a:latin typeface="+mn-ea"/>
                <a:ea typeface="+mn-ea"/>
              </a:rPr>
              <a:t>康托尔</a:t>
            </a:r>
            <a:r>
              <a:rPr lang="en-US" altLang="zh-CN" sz="2800" b="1" dirty="0" smtClean="0">
                <a:solidFill>
                  <a:srgbClr val="9900FF"/>
                </a:solidFill>
                <a:latin typeface="+mn-ea"/>
                <a:ea typeface="+mn-ea"/>
              </a:rPr>
              <a:t>)</a:t>
            </a:r>
            <a:r>
              <a:rPr lang="zh-CN" altLang="en-US" sz="2800" b="1" dirty="0" smtClean="0">
                <a:solidFill>
                  <a:srgbClr val="9900FF"/>
                </a:solidFill>
                <a:latin typeface="+mn-ea"/>
                <a:ea typeface="+mn-ea"/>
              </a:rPr>
              <a:t>为什么进精神病院</a:t>
            </a:r>
            <a:r>
              <a:rPr lang="en-US" altLang="zh-CN" sz="2800" b="1" dirty="0" smtClean="0">
                <a:solidFill>
                  <a:srgbClr val="9900FF"/>
                </a:solidFill>
                <a:latin typeface="+mn-ea"/>
                <a:ea typeface="+mn-ea"/>
              </a:rPr>
              <a:t>?</a:t>
            </a:r>
          </a:p>
          <a:p>
            <a:pPr eaLnBrk="1" hangingPunct="1">
              <a:spcBef>
                <a:spcPct val="50000"/>
              </a:spcBef>
            </a:pPr>
            <a:r>
              <a:rPr lang="en-US" altLang="zh-CN" sz="2800" b="1" dirty="0" smtClean="0">
                <a:solidFill>
                  <a:srgbClr val="9900FF"/>
                </a:solidFill>
                <a:latin typeface="+mn-ea"/>
                <a:ea typeface="+mn-ea"/>
              </a:rPr>
              <a:t>2.</a:t>
            </a:r>
            <a:r>
              <a:rPr lang="zh-CN" altLang="en-US" sz="2800" b="1" dirty="0" smtClean="0">
                <a:solidFill>
                  <a:srgbClr val="9900FF"/>
                </a:solidFill>
                <a:latin typeface="+mn-lt"/>
                <a:ea typeface="楷体_GB2312" panose="02010609030101010101" pitchFamily="49" charset="-122"/>
              </a:rPr>
              <a:t>卡氏积为什么不叫笛氏积</a:t>
            </a:r>
            <a:r>
              <a:rPr lang="en-US" altLang="zh-CN" sz="2800" b="1" dirty="0" smtClean="0">
                <a:solidFill>
                  <a:srgbClr val="9900FF"/>
                </a:solidFill>
                <a:latin typeface="+mn-lt"/>
                <a:ea typeface="楷体_GB2312" panose="02010609030101010101" pitchFamily="49" charset="-122"/>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1203" name="Picture 3" descr="http://upload.wikimedia.org/wikipedia/commons/thumb/e/e7/Georg_Cantor2.jpg/225px-Georg_Cantor2.jpg">
            <a:hlinkClick r:id="rId2"/>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47864" y="157500"/>
            <a:ext cx="1999109" cy="262105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4"/>
          <p:cNvSpPr>
            <a:spLocks noChangeArrowheads="1"/>
          </p:cNvSpPr>
          <p:nvPr/>
        </p:nvSpPr>
        <p:spPr bwMode="auto">
          <a:xfrm>
            <a:off x="395537" y="2778554"/>
            <a:ext cx="8748463" cy="37061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8088" tIns="6348" rIns="38088" bIns="6348" numCol="1" anchor="ctr" anchorCtr="0" compatLnSpc="1">
            <a:prstTxWarp prst="textNoShape">
              <a:avLst/>
            </a:prstTxWarp>
            <a:spAutoFit/>
          </a:bodyPr>
          <a:lstStyle/>
          <a:p>
            <a:pPr lvl="0"/>
            <a:r>
              <a:rPr kumimoji="0" lang="en-US" altLang="zh-CN" sz="2400" b="1" i="0" u="none" strike="noStrike" cap="none" normalizeH="0" baseline="0" dirty="0">
                <a:ln>
                  <a:noFill/>
                </a:ln>
                <a:solidFill>
                  <a:srgbClr val="C00000"/>
                </a:solidFill>
                <a:effectLst/>
                <a:latin typeface="Times New Roman" pitchFamily="18" charset="0"/>
                <a:cs typeface="Times New Roman" pitchFamily="18" charset="0"/>
              </a:rPr>
              <a:t>                    </a:t>
            </a:r>
            <a:r>
              <a:rPr kumimoji="0" lang="zh-CN" altLang="zh-CN" sz="2400" b="1" i="0" u="none" strike="noStrike" cap="none" normalizeH="0" baseline="0" dirty="0">
                <a:ln>
                  <a:noFill/>
                </a:ln>
                <a:solidFill>
                  <a:srgbClr val="0000FF"/>
                </a:solidFill>
                <a:effectLst/>
                <a:latin typeface="Times New Roman" pitchFamily="18" charset="0"/>
                <a:cs typeface="Times New Roman" pitchFamily="18" charset="0"/>
              </a:rPr>
              <a:t>Cantor</a:t>
            </a:r>
            <a:r>
              <a:rPr kumimoji="0" lang="zh-CN" altLang="zh-CN" sz="2400" b="0" i="0" u="none" strike="noStrike" cap="none" normalizeH="0" baseline="0" dirty="0">
                <a:ln>
                  <a:noFill/>
                </a:ln>
                <a:solidFill>
                  <a:srgbClr val="0000FF"/>
                </a:solidFill>
                <a:effectLst/>
                <a:latin typeface="Times New Roman" pitchFamily="18" charset="0"/>
                <a:cs typeface="Times New Roman" pitchFamily="18" charset="0"/>
              </a:rPr>
              <a:t> </a:t>
            </a:r>
            <a:r>
              <a:rPr kumimoji="0" lang="zh-CN" altLang="zh-CN" sz="2400" b="1" i="0" u="none" strike="noStrike" cap="none" normalizeH="0" baseline="0" dirty="0">
                <a:ln>
                  <a:noFill/>
                </a:ln>
                <a:solidFill>
                  <a:srgbClr val="0000FF"/>
                </a:solidFill>
                <a:effectLst/>
                <a:latin typeface="Times New Roman" pitchFamily="18" charset="0"/>
                <a:cs typeface="Times New Roman" pitchFamily="18" charset="0"/>
              </a:rPr>
              <a:t>( German</a:t>
            </a:r>
            <a:r>
              <a:rPr kumimoji="0" lang="zh-CN" altLang="en-US" sz="2400" b="1" i="0" u="none" strike="noStrike" cap="none" normalizeH="0" baseline="0" dirty="0">
                <a:ln>
                  <a:noFill/>
                </a:ln>
                <a:solidFill>
                  <a:srgbClr val="0000FF"/>
                </a:solidFill>
                <a:effectLst/>
                <a:latin typeface="Times New Roman" pitchFamily="18" charset="0"/>
                <a:cs typeface="Times New Roman" pitchFamily="18" charset="0"/>
              </a:rPr>
              <a:t>，</a:t>
            </a:r>
            <a:r>
              <a:rPr kumimoji="0" lang="zh-CN" altLang="zh-CN" sz="2400" b="1" i="0" u="none" strike="noStrike" cap="none" normalizeH="0" baseline="0" dirty="0">
                <a:ln>
                  <a:noFill/>
                </a:ln>
                <a:solidFill>
                  <a:srgbClr val="0000FF"/>
                </a:solidFill>
                <a:effectLst/>
                <a:latin typeface="Times New Roman" pitchFamily="18" charset="0"/>
                <a:cs typeface="Times New Roman" pitchFamily="18" charset="0"/>
              </a:rPr>
              <a:t>1845 –1918) </a:t>
            </a:r>
            <a:endParaRPr kumimoji="0" lang="en-US" altLang="zh-CN" sz="2400" b="1" i="0" u="none" strike="noStrike" cap="none" normalizeH="0" baseline="0" dirty="0">
              <a:ln>
                <a:noFill/>
              </a:ln>
              <a:solidFill>
                <a:srgbClr val="0000FF"/>
              </a:solidFill>
              <a:effectLst/>
              <a:latin typeface="Times New Roman" pitchFamily="18" charset="0"/>
              <a:cs typeface="Times New Roman" pitchFamily="18" charset="0"/>
            </a:endParaRPr>
          </a:p>
          <a:p>
            <a:pPr lvl="0"/>
            <a:r>
              <a:rPr lang="en-US" altLang="zh-CN" sz="2400" b="1" dirty="0">
                <a:latin typeface="Times New Roman" pitchFamily="18" charset="0"/>
                <a:cs typeface="Times New Roman" pitchFamily="18" charset="0"/>
              </a:rPr>
              <a:t>Mathematician, best known as the inventor of </a:t>
            </a:r>
            <a:r>
              <a:rPr lang="en-US" altLang="zh-CN" sz="2400" b="1" dirty="0">
                <a:solidFill>
                  <a:srgbClr val="9933FF"/>
                </a:solidFill>
                <a:latin typeface="Times New Roman" pitchFamily="18" charset="0"/>
                <a:cs typeface="Times New Roman" pitchFamily="18" charset="0"/>
              </a:rPr>
              <a:t>set theory</a:t>
            </a:r>
            <a:r>
              <a:rPr lang="en-US" altLang="zh-CN" sz="2400" b="1" dirty="0">
                <a:latin typeface="Times New Roman" pitchFamily="18" charset="0"/>
                <a:cs typeface="Times New Roman" pitchFamily="18" charset="0"/>
              </a:rPr>
              <a:t>, which has become a fundamental theory in mathematics. Cantor established the importance of one-to-one correspondence between sets, defined infinite and well-ordered sets, and proved that the real numbers are "more numerous" than the natural numbers. In fact, Cantor's theorem implies the existence of an "infinity of infinities". He defined the cardinal and ordinal numbers and their arithmetic. Cantor's work is of great philosophical interest, a fact of which he was well aware.</a:t>
            </a:r>
          </a:p>
        </p:txBody>
      </p:sp>
    </p:spTree>
    <p:extLst>
      <p:ext uri="{BB962C8B-B14F-4D97-AF65-F5344CB8AC3E}">
        <p14:creationId xmlns="" xmlns:p14="http://schemas.microsoft.com/office/powerpoint/2010/main" val="3050005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5"/>
          <p:cNvSpPr txBox="1">
            <a:spLocks noChangeArrowheads="1"/>
          </p:cNvSpPr>
          <p:nvPr/>
        </p:nvSpPr>
        <p:spPr bwMode="auto">
          <a:xfrm>
            <a:off x="2016156" y="630492"/>
            <a:ext cx="5841992" cy="2369880"/>
          </a:xfrm>
          <a:prstGeom prst="rect">
            <a:avLst/>
          </a:prstGeom>
          <a:noFill/>
          <a:ln w="9525">
            <a:noFill/>
            <a:miter lim="800000"/>
            <a:headEnd/>
            <a:tailEnd/>
          </a:ln>
          <a:effectLst/>
        </p:spPr>
        <p:txBody>
          <a:bodyPr wrap="square">
            <a:spAutoFit/>
          </a:bodyPr>
          <a:lstStyle/>
          <a:p>
            <a:pPr>
              <a:spcBef>
                <a:spcPct val="50000"/>
              </a:spcBef>
            </a:pPr>
            <a:r>
              <a:rPr lang="zh-CN" altLang="en-US" sz="4000" b="1" dirty="0" smtClean="0">
                <a:solidFill>
                  <a:srgbClr val="0000FF"/>
                </a:solidFill>
                <a:ea typeface="隶书" pitchFamily="49" charset="-122"/>
              </a:rPr>
              <a:t>            魏</a:t>
            </a:r>
            <a:r>
              <a:rPr lang="zh-CN" altLang="en-US" sz="4000" b="1" dirty="0">
                <a:solidFill>
                  <a:srgbClr val="0000FF"/>
                </a:solidFill>
                <a:ea typeface="隶书" pitchFamily="49" charset="-122"/>
              </a:rPr>
              <a:t>光</a:t>
            </a:r>
            <a:r>
              <a:rPr lang="zh-CN" altLang="en-US" sz="4000" b="1" dirty="0" smtClean="0">
                <a:solidFill>
                  <a:srgbClr val="0000FF"/>
                </a:solidFill>
                <a:ea typeface="隶书" pitchFamily="49" charset="-122"/>
              </a:rPr>
              <a:t>美</a:t>
            </a:r>
            <a:endParaRPr lang="en-US" altLang="zh-CN" sz="4000" b="1" dirty="0" smtClean="0">
              <a:solidFill>
                <a:srgbClr val="0000FF"/>
              </a:solidFill>
              <a:ea typeface="隶书" pitchFamily="49" charset="-122"/>
            </a:endParaRPr>
          </a:p>
          <a:p>
            <a:pPr>
              <a:spcBef>
                <a:spcPct val="50000"/>
              </a:spcBef>
            </a:pPr>
            <a:r>
              <a:rPr lang="zh-CN" altLang="en-US" sz="3200" b="1" dirty="0" smtClean="0">
                <a:solidFill>
                  <a:srgbClr val="9900FF"/>
                </a:solidFill>
                <a:ea typeface="隶书" pitchFamily="49" charset="-122"/>
              </a:rPr>
              <a:t>  邮箱</a:t>
            </a:r>
            <a:r>
              <a:rPr lang="en-US" altLang="zh-CN" sz="3200" b="1" dirty="0" smtClean="0">
                <a:solidFill>
                  <a:srgbClr val="9900FF"/>
                </a:solidFill>
                <a:ea typeface="隶书" pitchFamily="49" charset="-122"/>
              </a:rPr>
              <a:t>:  gmwei@buaa.edu.cn</a:t>
            </a:r>
          </a:p>
          <a:p>
            <a:pPr>
              <a:spcBef>
                <a:spcPct val="50000"/>
              </a:spcBef>
            </a:pPr>
            <a:r>
              <a:rPr lang="zh-CN" altLang="en-US" sz="3200" b="1" dirty="0" smtClean="0">
                <a:solidFill>
                  <a:srgbClr val="9900FF"/>
                </a:solidFill>
                <a:ea typeface="隶书" pitchFamily="49" charset="-122"/>
              </a:rPr>
              <a:t>  微信</a:t>
            </a:r>
            <a:r>
              <a:rPr lang="en-US" altLang="zh-CN" sz="3200" b="1" dirty="0" smtClean="0">
                <a:solidFill>
                  <a:srgbClr val="9900FF"/>
                </a:solidFill>
                <a:ea typeface="隶书" pitchFamily="49" charset="-122"/>
              </a:rPr>
              <a:t>:  weigm2016 </a:t>
            </a:r>
            <a:r>
              <a:rPr lang="en-US" altLang="zh-CN" sz="4000" b="1" dirty="0" smtClean="0">
                <a:solidFill>
                  <a:schemeClr val="accent2"/>
                </a:solidFill>
                <a:ea typeface="隶书" pitchFamily="49" charset="-122"/>
              </a:rPr>
              <a:t>            </a:t>
            </a:r>
            <a:endParaRPr lang="zh-CN" altLang="en-US" sz="3600" b="1" dirty="0">
              <a:solidFill>
                <a:srgbClr val="9900FF"/>
              </a:solidFill>
              <a:ea typeface="楷体_GB2312" pitchFamily="49" charset="-122"/>
            </a:endParaRPr>
          </a:p>
        </p:txBody>
      </p:sp>
      <p:sp>
        <p:nvSpPr>
          <p:cNvPr id="3" name="Text Box 5"/>
          <p:cNvSpPr txBox="1">
            <a:spLocks noChangeArrowheads="1"/>
          </p:cNvSpPr>
          <p:nvPr/>
        </p:nvSpPr>
        <p:spPr bwMode="auto">
          <a:xfrm>
            <a:off x="1714480" y="3345136"/>
            <a:ext cx="5841992" cy="2185214"/>
          </a:xfrm>
          <a:prstGeom prst="rect">
            <a:avLst/>
          </a:prstGeom>
          <a:noFill/>
          <a:ln w="9525">
            <a:noFill/>
            <a:miter lim="800000"/>
            <a:headEnd/>
            <a:tailEnd/>
          </a:ln>
          <a:effectLst/>
        </p:spPr>
        <p:txBody>
          <a:bodyPr wrap="square">
            <a:spAutoFit/>
          </a:bodyPr>
          <a:lstStyle/>
          <a:p>
            <a:pPr>
              <a:spcBef>
                <a:spcPct val="50000"/>
              </a:spcBef>
            </a:pPr>
            <a:r>
              <a:rPr lang="zh-CN" altLang="en-US" sz="4000" b="1" dirty="0" smtClean="0">
                <a:solidFill>
                  <a:srgbClr val="0000FF"/>
                </a:solidFill>
                <a:ea typeface="隶书" pitchFamily="49" charset="-122"/>
              </a:rPr>
              <a:t>           数学分析公邮</a:t>
            </a:r>
            <a:endParaRPr lang="en-US" altLang="zh-CN" sz="4000" b="1" dirty="0" smtClean="0">
              <a:solidFill>
                <a:srgbClr val="0000FF"/>
              </a:solidFill>
              <a:ea typeface="隶书" pitchFamily="49" charset="-122"/>
            </a:endParaRPr>
          </a:p>
          <a:p>
            <a:pPr>
              <a:spcBef>
                <a:spcPct val="50000"/>
              </a:spcBef>
            </a:pPr>
            <a:r>
              <a:rPr lang="zh-CN" altLang="en-US" sz="3200" b="1" dirty="0" smtClean="0">
                <a:solidFill>
                  <a:srgbClr val="9900FF"/>
                </a:solidFill>
                <a:ea typeface="隶书" pitchFamily="49" charset="-122"/>
              </a:rPr>
              <a:t>      用户名</a:t>
            </a:r>
            <a:r>
              <a:rPr lang="en-US" altLang="zh-CN" sz="3200" b="1" dirty="0" smtClean="0">
                <a:solidFill>
                  <a:srgbClr val="9900FF"/>
                </a:solidFill>
                <a:ea typeface="隶书" pitchFamily="49" charset="-122"/>
              </a:rPr>
              <a:t>: gdsxwgm@qq.com</a:t>
            </a:r>
          </a:p>
          <a:p>
            <a:pPr>
              <a:spcBef>
                <a:spcPct val="50000"/>
              </a:spcBef>
            </a:pPr>
            <a:r>
              <a:rPr lang="zh-CN" altLang="en-US" sz="3200" b="1" dirty="0" smtClean="0">
                <a:solidFill>
                  <a:srgbClr val="9900FF"/>
                </a:solidFill>
                <a:ea typeface="隶书" pitchFamily="49" charset="-122"/>
              </a:rPr>
              <a:t>      密    码</a:t>
            </a:r>
            <a:r>
              <a:rPr lang="en-US" altLang="zh-CN" sz="3200" b="1" dirty="0" smtClean="0">
                <a:solidFill>
                  <a:srgbClr val="9900FF"/>
                </a:solidFill>
                <a:ea typeface="隶书" pitchFamily="49" charset="-122"/>
              </a:rPr>
              <a:t>: shahe1234</a:t>
            </a:r>
            <a:endParaRPr lang="zh-CN" altLang="en-US" sz="3600" b="1" dirty="0">
              <a:solidFill>
                <a:srgbClr val="9900FF"/>
              </a:solidFill>
              <a:ea typeface="楷体_GB2312" pitchFamily="49" charset="-122"/>
            </a:endParaRPr>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412651" y="490556"/>
            <a:ext cx="8407821" cy="5922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8088" tIns="6348" rIns="38088" bIns="6348" numCol="1" anchor="ctr" anchorCtr="0" compatLnSpc="1">
            <a:prstTxWarp prst="textNoShape">
              <a:avLst/>
            </a:prstTxWarp>
            <a:spAutoFit/>
          </a:bodyPr>
          <a:lstStyle/>
          <a:p>
            <a:pPr lvl="0" eaLnBrk="0" hangingPunct="0"/>
            <a:r>
              <a:rPr lang="en-US" altLang="zh-CN" sz="2400" b="1" dirty="0">
                <a:latin typeface="Times New Roman" pitchFamily="18" charset="0"/>
                <a:cs typeface="Times New Roman" pitchFamily="18" charset="0"/>
              </a:rPr>
              <a:t>   Cantor's theory of transfinite numbers was originally regarded as so counter-intuitive—even shocking—that it encountered resistance from mathematical contemporaries such as Leopold </a:t>
            </a:r>
            <a:r>
              <a:rPr lang="en-US" altLang="zh-CN" sz="2400" b="1" dirty="0" err="1">
                <a:latin typeface="Times New Roman" pitchFamily="18" charset="0"/>
                <a:cs typeface="Times New Roman" pitchFamily="18" charset="0"/>
              </a:rPr>
              <a:t>Kronecker</a:t>
            </a:r>
            <a:r>
              <a:rPr lang="en-US" altLang="zh-CN" sz="2400" b="1" dirty="0">
                <a:latin typeface="Times New Roman" pitchFamily="18" charset="0"/>
                <a:cs typeface="Times New Roman" pitchFamily="18" charset="0"/>
              </a:rPr>
              <a:t> and Henri </a:t>
            </a:r>
            <a:r>
              <a:rPr lang="en-US" altLang="zh-CN" sz="2400" b="1" dirty="0" err="1">
                <a:solidFill>
                  <a:srgbClr val="9900FF"/>
                </a:solidFill>
                <a:latin typeface="Times New Roman" pitchFamily="18" charset="0"/>
                <a:cs typeface="Times New Roman" pitchFamily="18" charset="0"/>
              </a:rPr>
              <a:t>Poincaré</a:t>
            </a:r>
            <a:r>
              <a:rPr lang="en-US" altLang="zh-CN" sz="2400" b="1" dirty="0">
                <a:latin typeface="Times New Roman" pitchFamily="18" charset="0"/>
                <a:cs typeface="Times New Roman" pitchFamily="18" charset="0"/>
              </a:rPr>
              <a:t> and later from Hermann </a:t>
            </a:r>
            <a:r>
              <a:rPr lang="en-US" altLang="zh-CN" sz="2400" b="1" dirty="0" err="1">
                <a:latin typeface="Times New Roman" pitchFamily="18" charset="0"/>
                <a:cs typeface="Times New Roman" pitchFamily="18" charset="0"/>
              </a:rPr>
              <a:t>Weyl</a:t>
            </a:r>
            <a:r>
              <a:rPr lang="en-US" altLang="zh-CN" sz="2400" b="1" dirty="0">
                <a:latin typeface="Times New Roman" pitchFamily="18" charset="0"/>
                <a:cs typeface="Times New Roman" pitchFamily="18" charset="0"/>
              </a:rPr>
              <a:t> and L. E. J. </a:t>
            </a:r>
            <a:r>
              <a:rPr lang="en-US" altLang="zh-CN" sz="2400" b="1" dirty="0" err="1">
                <a:latin typeface="Times New Roman" pitchFamily="18" charset="0"/>
                <a:cs typeface="Times New Roman" pitchFamily="18" charset="0"/>
              </a:rPr>
              <a:t>Brouwer</a:t>
            </a:r>
            <a:r>
              <a:rPr lang="en-US" altLang="zh-CN" sz="2400" b="1" dirty="0">
                <a:latin typeface="Times New Roman" pitchFamily="18" charset="0"/>
                <a:cs typeface="Times New Roman" pitchFamily="18" charset="0"/>
              </a:rPr>
              <a:t>, while Ludwig Wittgenstein raised philosophical objections. Some Christian theologians (particularly neo-Scholastics) saw Cantor's work as a challenge to the uniqueness of the absolute infinity in the nature of God, on one occasion equating the theory of transfinite numbers with pantheism. The objections to his work were occasionally fierce: </a:t>
            </a:r>
            <a:r>
              <a:rPr lang="en-US" altLang="zh-CN" sz="2400" b="1" dirty="0" err="1">
                <a:latin typeface="Times New Roman" pitchFamily="18" charset="0"/>
                <a:cs typeface="Times New Roman" pitchFamily="18" charset="0"/>
              </a:rPr>
              <a:t>Poincaré</a:t>
            </a:r>
            <a:r>
              <a:rPr lang="en-US" altLang="zh-CN" sz="2400" b="1" dirty="0">
                <a:latin typeface="Times New Roman" pitchFamily="18" charset="0"/>
                <a:cs typeface="Times New Roman" pitchFamily="18" charset="0"/>
              </a:rPr>
              <a:t> referred to Cantor's ideas as a "grave disease" infecting the discipline of mathematics, and </a:t>
            </a:r>
            <a:r>
              <a:rPr lang="en-US" altLang="zh-CN" sz="2400" b="1" dirty="0" err="1">
                <a:solidFill>
                  <a:srgbClr val="9900FF"/>
                </a:solidFill>
                <a:latin typeface="Times New Roman" pitchFamily="18" charset="0"/>
                <a:cs typeface="Times New Roman" pitchFamily="18" charset="0"/>
              </a:rPr>
              <a:t>Kronecker</a:t>
            </a:r>
            <a:r>
              <a:rPr lang="en-US" altLang="zh-CN" sz="2400" b="1" dirty="0" err="1">
                <a:latin typeface="Times New Roman" pitchFamily="18" charset="0"/>
                <a:cs typeface="Times New Roman" pitchFamily="18" charset="0"/>
              </a:rPr>
              <a:t>'s</a:t>
            </a:r>
            <a:r>
              <a:rPr lang="en-US" altLang="zh-CN" sz="2400" b="1" dirty="0">
                <a:latin typeface="Times New Roman" pitchFamily="18" charset="0"/>
                <a:cs typeface="Times New Roman" pitchFamily="18" charset="0"/>
              </a:rPr>
              <a:t> public opposition and personal attacks included describing Cantor as a "scientific charlatan", a "renegade" and a "corrupter of youth." </a:t>
            </a:r>
            <a:r>
              <a:rPr lang="en-US" altLang="zh-CN" sz="2400" b="1" dirty="0" err="1">
                <a:latin typeface="Times New Roman" pitchFamily="18" charset="0"/>
                <a:cs typeface="Times New Roman" pitchFamily="18" charset="0"/>
              </a:rPr>
              <a:t>Kronecker</a:t>
            </a:r>
            <a:r>
              <a:rPr lang="en-US" altLang="zh-CN" sz="2400" b="1" dirty="0">
                <a:latin typeface="Times New Roman" pitchFamily="18" charset="0"/>
                <a:cs typeface="Times New Roman" pitchFamily="18" charset="0"/>
              </a:rPr>
              <a:t> even objected to Cantor's proofs that the algebraic numbers are countable, and that the</a:t>
            </a:r>
            <a:endParaRPr kumimoji="0" lang="zh-CN" altLang="zh-CN" sz="2400" b="1" i="0" u="none" strike="noStrike" cap="none" normalizeH="0" baseline="0" dirty="0">
              <a:ln>
                <a:noFill/>
              </a:ln>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120421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8424936" cy="6370975"/>
          </a:xfrm>
          <a:prstGeom prst="rect">
            <a:avLst/>
          </a:prstGeom>
        </p:spPr>
        <p:txBody>
          <a:bodyPr wrap="square">
            <a:spAutoFit/>
          </a:bodyPr>
          <a:lstStyle/>
          <a:p>
            <a:pPr lvl="0"/>
            <a:r>
              <a:rPr lang="en-US" altLang="zh-CN" sz="2400" b="1" dirty="0">
                <a:latin typeface="Times New Roman" pitchFamily="18" charset="0"/>
                <a:cs typeface="Times New Roman" pitchFamily="18" charset="0"/>
              </a:rPr>
              <a:t>Transcendental numbers are uncountable, results now included in a </a:t>
            </a:r>
            <a:r>
              <a:rPr lang="en-US" altLang="zh-CN" sz="2400" b="1" dirty="0" err="1">
                <a:latin typeface="Times New Roman" pitchFamily="18" charset="0"/>
                <a:cs typeface="Times New Roman" pitchFamily="18" charset="0"/>
              </a:rPr>
              <a:t>standardmathematics</a:t>
            </a:r>
            <a:r>
              <a:rPr lang="en-US" altLang="zh-CN" sz="2400" b="1" dirty="0">
                <a:latin typeface="Times New Roman" pitchFamily="18" charset="0"/>
                <a:cs typeface="Times New Roman" pitchFamily="18" charset="0"/>
              </a:rPr>
              <a:t> curriculum. Writing decades after Cantor's death, Wittgenstein lamented that mathematics is "ridden through and through with the pernicious idioms of set theory," which he dismissed as "utter nonsense" that is "laughable" and "wrong". Cantor's recurring bouts of depression from 1884 to the end of his life were once blamed on the hostile attitude of many of his contemporaries, but these episodes can now be seen as probable manifestations of a bipolar disorder.</a:t>
            </a:r>
          </a:p>
          <a:p>
            <a:r>
              <a:rPr lang="en-US" altLang="zh-CN" sz="2400" b="1" dirty="0">
                <a:latin typeface="Times New Roman" pitchFamily="18" charset="0"/>
                <a:cs typeface="Times New Roman" pitchFamily="18" charset="0"/>
              </a:rPr>
              <a:t>   The harsh criticism has been matched by later accolades. In 1904, the Royal Society awarded Cantor its Sylvester Medal, the highest honor it can confer for work in mathematics.</a:t>
            </a:r>
          </a:p>
          <a:p>
            <a:r>
              <a:rPr lang="en-US" altLang="zh-CN" sz="2400" b="1" dirty="0">
                <a:latin typeface="Times New Roman" pitchFamily="18" charset="0"/>
                <a:cs typeface="Times New Roman" pitchFamily="18" charset="0"/>
              </a:rPr>
              <a:t>    Cantor believed his theory of transfinite numbers had been communicated to him by God. David </a:t>
            </a:r>
            <a:r>
              <a:rPr lang="en-US" altLang="zh-CN" sz="2400" b="1" dirty="0">
                <a:solidFill>
                  <a:srgbClr val="0000FF"/>
                </a:solidFill>
                <a:latin typeface="Times New Roman" pitchFamily="18" charset="0"/>
                <a:cs typeface="Times New Roman" pitchFamily="18" charset="0"/>
              </a:rPr>
              <a:t>Hilbert</a:t>
            </a:r>
            <a:r>
              <a:rPr lang="en-US" altLang="zh-CN" sz="2400" b="1" dirty="0">
                <a:latin typeface="Times New Roman" pitchFamily="18" charset="0"/>
                <a:cs typeface="Times New Roman" pitchFamily="18" charset="0"/>
              </a:rPr>
              <a:t> defended it from its critics by famously declaring: "No one shall expel us from the Paradise that Cantor has created."</a:t>
            </a:r>
          </a:p>
        </p:txBody>
      </p:sp>
    </p:spTree>
    <p:extLst>
      <p:ext uri="{BB962C8B-B14F-4D97-AF65-F5344CB8AC3E}">
        <p14:creationId xmlns="" xmlns:p14="http://schemas.microsoft.com/office/powerpoint/2010/main" val="262161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ChangeArrowheads="1"/>
          </p:cNvSpPr>
          <p:nvPr/>
        </p:nvSpPr>
        <p:spPr bwMode="auto">
          <a:xfrm>
            <a:off x="215900" y="188913"/>
            <a:ext cx="8748713" cy="5767387"/>
          </a:xfrm>
          <a:prstGeom prst="rect">
            <a:avLst/>
          </a:prstGeom>
          <a:noFill/>
          <a:ln w="9525">
            <a:noFill/>
            <a:miter lim="800000"/>
            <a:headEnd/>
            <a:tailEnd/>
          </a:ln>
          <a:effectLst/>
        </p:spPr>
        <p:txBody>
          <a:bodyPr lIns="90000" tIns="46800" rIns="90000" bIns="46800">
            <a:spAutoFit/>
          </a:bodyPr>
          <a:lstStyle/>
          <a:p>
            <a:pPr>
              <a:spcBef>
                <a:spcPct val="50000"/>
              </a:spcBef>
            </a:pPr>
            <a:r>
              <a:rPr lang="en-US" altLang="zh-CN" b="1" dirty="0"/>
              <a:t>                                              </a:t>
            </a:r>
            <a:r>
              <a:rPr lang="zh-CN" altLang="en-US" sz="3600" b="1" dirty="0">
                <a:solidFill>
                  <a:srgbClr val="0000FF"/>
                </a:solidFill>
                <a:ea typeface="隶书" pitchFamily="49" charset="-122"/>
              </a:rPr>
              <a:t>微积分介绍</a:t>
            </a:r>
          </a:p>
          <a:p>
            <a:pPr>
              <a:spcBef>
                <a:spcPct val="50000"/>
              </a:spcBef>
            </a:pPr>
            <a:r>
              <a:rPr lang="zh-CN" altLang="en-US" sz="2800" b="1" dirty="0"/>
              <a:t>        </a:t>
            </a:r>
            <a:r>
              <a:rPr lang="zh-CN" altLang="en-US" sz="2800" b="1" dirty="0">
                <a:solidFill>
                  <a:srgbClr val="9900FF"/>
                </a:solidFill>
                <a:latin typeface="楷体_GB2312" pitchFamily="49" charset="-122"/>
                <a:ea typeface="楷体_GB2312" pitchFamily="49" charset="-122"/>
              </a:rPr>
              <a:t>微积分（</a:t>
            </a:r>
            <a:r>
              <a:rPr lang="en-US" altLang="zh-CN" sz="2800" b="1" dirty="0">
                <a:solidFill>
                  <a:srgbClr val="9900FF"/>
                </a:solidFill>
                <a:latin typeface="楷体_GB2312" pitchFamily="49" charset="-122"/>
                <a:ea typeface="楷体_GB2312" pitchFamily="49" charset="-122"/>
              </a:rPr>
              <a:t>Calculus</a:t>
            </a:r>
            <a:r>
              <a:rPr lang="zh-CN" altLang="en-US" sz="2800" b="1" dirty="0">
                <a:solidFill>
                  <a:srgbClr val="9900FF"/>
                </a:solidFill>
                <a:latin typeface="楷体_GB2312" pitchFamily="49" charset="-122"/>
                <a:ea typeface="楷体_GB2312" pitchFamily="49" charset="-122"/>
              </a:rPr>
              <a:t>）是高等数学中研究函数的微分、积分以及有关概念和应用的数学分支，它是数学的一个基础学科。</a:t>
            </a:r>
          </a:p>
          <a:p>
            <a:pPr>
              <a:spcBef>
                <a:spcPct val="50000"/>
              </a:spcBef>
            </a:pPr>
            <a:r>
              <a:rPr lang="zh-CN" altLang="en-US" sz="2800" b="1" dirty="0">
                <a:solidFill>
                  <a:srgbClr val="9900FF"/>
                </a:solidFill>
                <a:latin typeface="楷体_GB2312" pitchFamily="49" charset="-122"/>
                <a:ea typeface="楷体_GB2312" pitchFamily="49" charset="-122"/>
              </a:rPr>
              <a:t>    微积分学是微分学和积分学的总称。它是一种数学思想</a:t>
            </a:r>
            <a:r>
              <a:rPr lang="zh-CN" altLang="en-US" sz="2800" b="1" dirty="0" smtClean="0">
                <a:solidFill>
                  <a:srgbClr val="9900FF"/>
                </a:solidFill>
                <a:latin typeface="楷体_GB2312" pitchFamily="49" charset="-122"/>
                <a:ea typeface="楷体_GB2312" pitchFamily="49" charset="-122"/>
              </a:rPr>
              <a:t>，“无限细分</a:t>
            </a:r>
            <a:r>
              <a:rPr lang="en-US" altLang="zh-CN" sz="2800" b="1" dirty="0" smtClean="0">
                <a:solidFill>
                  <a:srgbClr val="9900FF"/>
                </a:solidFill>
                <a:latin typeface="楷体_GB2312" pitchFamily="49" charset="-122"/>
                <a:ea typeface="楷体_GB2312" pitchFamily="49" charset="-122"/>
              </a:rPr>
              <a:t>”</a:t>
            </a:r>
            <a:r>
              <a:rPr lang="zh-CN" altLang="en-US" sz="2800" b="1" dirty="0" smtClean="0">
                <a:solidFill>
                  <a:srgbClr val="9900FF"/>
                </a:solidFill>
                <a:latin typeface="楷体_GB2312" pitchFamily="49" charset="-122"/>
                <a:ea typeface="楷体_GB2312" pitchFamily="49" charset="-122"/>
              </a:rPr>
              <a:t>就是</a:t>
            </a:r>
            <a:r>
              <a:rPr lang="zh-CN" altLang="en-US" sz="2800" b="1" dirty="0">
                <a:solidFill>
                  <a:srgbClr val="9900FF"/>
                </a:solidFill>
                <a:latin typeface="楷体_GB2312" pitchFamily="49" charset="-122"/>
                <a:ea typeface="楷体_GB2312" pitchFamily="49" charset="-122"/>
              </a:rPr>
              <a:t>微分</a:t>
            </a:r>
            <a:r>
              <a:rPr lang="zh-CN" altLang="en-US" sz="2800" b="1" dirty="0" smtClean="0">
                <a:solidFill>
                  <a:srgbClr val="9900FF"/>
                </a:solidFill>
                <a:latin typeface="楷体_GB2312" pitchFamily="49" charset="-122"/>
                <a:ea typeface="楷体_GB2312" pitchFamily="49" charset="-122"/>
              </a:rPr>
              <a:t>，“无限求和”就是</a:t>
            </a:r>
            <a:r>
              <a:rPr lang="zh-CN" altLang="en-US" sz="2800" b="1" dirty="0">
                <a:solidFill>
                  <a:srgbClr val="9900FF"/>
                </a:solidFill>
                <a:latin typeface="楷体_GB2312" pitchFamily="49" charset="-122"/>
                <a:ea typeface="楷体_GB2312" pitchFamily="49" charset="-122"/>
              </a:rPr>
              <a:t>积分。十七世纪后半叶，牛顿和</a:t>
            </a:r>
            <a:r>
              <a:rPr lang="zh-CN" altLang="en-US" sz="2800" b="1" dirty="0" smtClean="0">
                <a:solidFill>
                  <a:srgbClr val="9900FF"/>
                </a:solidFill>
                <a:latin typeface="楷体_GB2312" pitchFamily="49" charset="-122"/>
                <a:ea typeface="楷体_GB2312" pitchFamily="49" charset="-122"/>
              </a:rPr>
              <a:t>莱布尼茨在许多数学家的工作的基础上，</a:t>
            </a:r>
            <a:r>
              <a:rPr lang="zh-CN" altLang="en-US" sz="2800" b="1" dirty="0">
                <a:solidFill>
                  <a:srgbClr val="9900FF"/>
                </a:solidFill>
                <a:latin typeface="楷体_GB2312" pitchFamily="49" charset="-122"/>
                <a:ea typeface="楷体_GB2312" pitchFamily="49" charset="-122"/>
              </a:rPr>
              <a:t>分别独立地建立了微积分学。他们建立微积分的出发点是直观的无穷小量，理论</a:t>
            </a:r>
            <a:r>
              <a:rPr lang="zh-CN" altLang="en-US" sz="2800" b="1" dirty="0" smtClean="0">
                <a:solidFill>
                  <a:srgbClr val="9900FF"/>
                </a:solidFill>
                <a:latin typeface="楷体_GB2312" pitchFamily="49" charset="-122"/>
                <a:ea typeface="楷体_GB2312" pitchFamily="49" charset="-122"/>
              </a:rPr>
              <a:t>基础并不</a:t>
            </a:r>
            <a:r>
              <a:rPr lang="zh-CN" altLang="en-US" sz="2800" b="1" dirty="0">
                <a:solidFill>
                  <a:srgbClr val="9900FF"/>
                </a:solidFill>
                <a:latin typeface="楷体_GB2312" pitchFamily="49" charset="-122"/>
                <a:ea typeface="楷体_GB2312" pitchFamily="49" charset="-122"/>
              </a:rPr>
              <a:t>牢固。直到十九世纪，在</a:t>
            </a:r>
            <a:r>
              <a:rPr lang="zh-CN" altLang="en-US" sz="2800" b="1" dirty="0" smtClean="0">
                <a:solidFill>
                  <a:srgbClr val="9900FF"/>
                </a:solidFill>
                <a:latin typeface="楷体_GB2312" pitchFamily="49" charset="-122"/>
                <a:ea typeface="楷体_GB2312" pitchFamily="49" charset="-122"/>
              </a:rPr>
              <a:t>柯西和魏尔</a:t>
            </a:r>
            <a:r>
              <a:rPr lang="zh-CN" altLang="en-US" sz="2800" b="1" dirty="0">
                <a:solidFill>
                  <a:srgbClr val="9900FF"/>
                </a:solidFill>
                <a:latin typeface="楷体_GB2312" pitchFamily="49" charset="-122"/>
                <a:ea typeface="楷体_GB2312" pitchFamily="49" charset="-122"/>
              </a:rPr>
              <a:t>斯特拉斯建立了极限</a:t>
            </a:r>
            <a:r>
              <a:rPr lang="zh-CN" altLang="en-US" sz="2800" b="1" dirty="0" smtClean="0">
                <a:solidFill>
                  <a:srgbClr val="9900FF"/>
                </a:solidFill>
                <a:latin typeface="楷体_GB2312" pitchFamily="49" charset="-122"/>
                <a:ea typeface="楷体_GB2312" pitchFamily="49" charset="-122"/>
              </a:rPr>
              <a:t>理论，</a:t>
            </a:r>
            <a:r>
              <a:rPr lang="zh-CN" altLang="en-US" sz="2800" b="1" dirty="0">
                <a:solidFill>
                  <a:srgbClr val="9900FF"/>
                </a:solidFill>
                <a:latin typeface="楷体_GB2312" pitchFamily="49" charset="-122"/>
                <a:ea typeface="楷体_GB2312" pitchFamily="49" charset="-122"/>
              </a:rPr>
              <a:t>以及康托尔等建立了严格的实数理论后，该学科才得以严密</a:t>
            </a:r>
            <a:r>
              <a:rPr lang="zh-CN" altLang="en-US" sz="2800" b="1" dirty="0" smtClean="0">
                <a:solidFill>
                  <a:srgbClr val="9900FF"/>
                </a:solidFill>
                <a:latin typeface="楷体_GB2312" pitchFamily="49" charset="-122"/>
                <a:ea typeface="楷体_GB2312" pitchFamily="49" charset="-122"/>
              </a:rPr>
              <a:t>化，呈现出目前的状态。</a:t>
            </a:r>
            <a:endParaRPr lang="zh-CN" altLang="en-US" sz="2800" b="1" dirty="0">
              <a:solidFill>
                <a:srgbClr val="9900FF"/>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79388" y="404813"/>
            <a:ext cx="8748712" cy="5857875"/>
          </a:xfrm>
          <a:prstGeom prst="rect">
            <a:avLst/>
          </a:prstGeom>
          <a:noFill/>
          <a:ln w="9525">
            <a:noFill/>
            <a:miter lim="800000"/>
            <a:headEnd/>
            <a:tailEnd/>
          </a:ln>
          <a:effectLst/>
        </p:spPr>
        <p:txBody>
          <a:bodyPr lIns="90000" tIns="46800" rIns="90000" bIns="46800">
            <a:spAutoFit/>
          </a:bodyPr>
          <a:lstStyle/>
          <a:p>
            <a:pPr>
              <a:spcBef>
                <a:spcPct val="50000"/>
              </a:spcBef>
            </a:pPr>
            <a:r>
              <a:rPr lang="zh-CN" altLang="en-US" sz="2800" b="1" dirty="0">
                <a:solidFill>
                  <a:srgbClr val="9900FF"/>
                </a:solidFill>
                <a:latin typeface="楷体_GB2312" pitchFamily="49" charset="-122"/>
                <a:ea typeface="楷体_GB2312" pitchFamily="49" charset="-122"/>
              </a:rPr>
              <a:t>　　微积分学内容主要包括极限、微分学、积分学及其应用。微分学包括求导数的运算，是一套关于变化率的理论。它使得函数、速度、加速度和曲线的斜率等均可用一套通用的符号进行讨论。积分学，包括求积分的运算，为定义和计算面积、体积等提供一套通用的方法。</a:t>
            </a:r>
          </a:p>
          <a:p>
            <a:pPr>
              <a:spcBef>
                <a:spcPct val="50000"/>
              </a:spcBef>
            </a:pPr>
            <a:r>
              <a:rPr lang="zh-CN" altLang="en-US" sz="2800" b="1" dirty="0">
                <a:solidFill>
                  <a:srgbClr val="9900FF"/>
                </a:solidFill>
                <a:latin typeface="楷体_GB2312" pitchFamily="49" charset="-122"/>
                <a:ea typeface="楷体_GB2312" pitchFamily="49" charset="-122"/>
              </a:rPr>
              <a:t>    微积分学这门学科在数学发展中的地位十分重要，可以说它是继欧氏几何后，全部数学中的最大的一个创造。由于微积分是与实际应用联系着发展起来的，因而它在天文学、力学、物理、化学、生物学、工程学、经济学等自然科学、社会科学及应用科学等多个分支中，有越来越广泛的应用。特别是计算机的出现更有助于这些应用的不断发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9" name="Object 3"/>
          <p:cNvGraphicFramePr>
            <a:graphicFrameLocks noChangeAspect="1"/>
          </p:cNvGraphicFramePr>
          <p:nvPr/>
        </p:nvGraphicFramePr>
        <p:xfrm>
          <a:off x="766763" y="549275"/>
          <a:ext cx="3244850" cy="4319588"/>
        </p:xfrm>
        <a:graphic>
          <a:graphicData uri="http://schemas.openxmlformats.org/presentationml/2006/ole">
            <p:oleObj spid="_x0000_s19566" name="位图图像" r:id="rId3" imgW="838095" imgH="1142857" progId="PBrush">
              <p:embed/>
            </p:oleObj>
          </a:graphicData>
        </a:graphic>
      </p:graphicFrame>
      <p:graphicFrame>
        <p:nvGraphicFramePr>
          <p:cNvPr id="65540" name="Object 4"/>
          <p:cNvGraphicFramePr>
            <a:graphicFrameLocks noChangeAspect="1"/>
          </p:cNvGraphicFramePr>
          <p:nvPr>
            <p:extLst>
              <p:ext uri="{D42A27DB-BD31-4B8C-83A1-F6EECF244321}">
                <p14:modId xmlns="" xmlns:p14="http://schemas.microsoft.com/office/powerpoint/2010/main" val="3696452676"/>
              </p:ext>
            </p:extLst>
          </p:nvPr>
        </p:nvGraphicFramePr>
        <p:xfrm>
          <a:off x="5113338" y="601960"/>
          <a:ext cx="3148012" cy="4267200"/>
        </p:xfrm>
        <a:graphic>
          <a:graphicData uri="http://schemas.openxmlformats.org/presentationml/2006/ole">
            <p:oleObj spid="_x0000_s19567" name="BMP 图象" r:id="rId4" imgW="1135478" imgH="1539373" progId="PBrush">
              <p:embed/>
            </p:oleObj>
          </a:graphicData>
        </a:graphic>
      </p:graphicFrame>
      <p:sp>
        <p:nvSpPr>
          <p:cNvPr id="65541" name="Rectangle 5"/>
          <p:cNvSpPr>
            <a:spLocks noChangeArrowheads="1"/>
          </p:cNvSpPr>
          <p:nvPr/>
        </p:nvSpPr>
        <p:spPr bwMode="auto">
          <a:xfrm>
            <a:off x="5257800" y="4797152"/>
            <a:ext cx="3200400" cy="1143000"/>
          </a:xfrm>
          <a:prstGeom prst="rect">
            <a:avLst/>
          </a:prstGeom>
          <a:noFill/>
          <a:ln w="9525">
            <a:noFill/>
            <a:miter lim="800000"/>
            <a:headEnd/>
            <a:tailEnd/>
          </a:ln>
          <a:effectLst/>
        </p:spPr>
        <p:txBody>
          <a:bodyPr anchor="ctr"/>
          <a:lstStyle/>
          <a:p>
            <a:pPr eaLnBrk="0" hangingPunct="0"/>
            <a:r>
              <a:rPr lang="en-US" altLang="zh-CN" sz="2800" b="1" dirty="0">
                <a:solidFill>
                  <a:schemeClr val="accent2"/>
                </a:solidFill>
              </a:rPr>
              <a:t>      </a:t>
            </a:r>
            <a:r>
              <a:rPr lang="zh-CN" altLang="en-US" sz="2800" b="1" dirty="0">
                <a:solidFill>
                  <a:srgbClr val="0000FF"/>
                </a:solidFill>
                <a:ea typeface="楷体_GB2312" pitchFamily="49" charset="-122"/>
              </a:rPr>
              <a:t>莱布尼茨</a:t>
            </a:r>
            <a:r>
              <a:rPr lang="zh-CN" altLang="en-US" sz="2800" b="1" dirty="0">
                <a:solidFill>
                  <a:srgbClr val="0000FF"/>
                </a:solidFill>
              </a:rPr>
              <a:t/>
            </a:r>
            <a:br>
              <a:rPr lang="zh-CN" altLang="en-US" sz="2800" b="1" dirty="0">
                <a:solidFill>
                  <a:srgbClr val="0000FF"/>
                </a:solidFill>
              </a:rPr>
            </a:br>
            <a:r>
              <a:rPr lang="en-US" altLang="zh-CN" sz="2800" b="1" dirty="0">
                <a:solidFill>
                  <a:srgbClr val="0000FF"/>
                </a:solidFill>
              </a:rPr>
              <a:t>(Leibniz,1646-1716)</a:t>
            </a:r>
          </a:p>
        </p:txBody>
      </p:sp>
      <p:sp>
        <p:nvSpPr>
          <p:cNvPr id="65542" name="Rectangle 6"/>
          <p:cNvSpPr>
            <a:spLocks noChangeArrowheads="1"/>
          </p:cNvSpPr>
          <p:nvPr/>
        </p:nvSpPr>
        <p:spPr bwMode="auto">
          <a:xfrm>
            <a:off x="914400" y="4800600"/>
            <a:ext cx="3429000" cy="1143000"/>
          </a:xfrm>
          <a:prstGeom prst="rect">
            <a:avLst/>
          </a:prstGeom>
          <a:noFill/>
          <a:ln w="9525">
            <a:noFill/>
            <a:miter lim="800000"/>
            <a:headEnd/>
            <a:tailEnd/>
          </a:ln>
          <a:effectLst/>
        </p:spPr>
        <p:txBody>
          <a:bodyPr anchor="ctr"/>
          <a:lstStyle/>
          <a:p>
            <a:pPr eaLnBrk="0" hangingPunct="0"/>
            <a:r>
              <a:rPr lang="en-US" altLang="zh-CN" sz="2800" b="1" dirty="0">
                <a:solidFill>
                  <a:schemeClr val="accent2"/>
                </a:solidFill>
                <a:ea typeface="楷体_GB2312" pitchFamily="49" charset="-122"/>
              </a:rPr>
              <a:t>           </a:t>
            </a:r>
            <a:r>
              <a:rPr lang="zh-CN" altLang="en-US" sz="2800" b="1" dirty="0">
                <a:solidFill>
                  <a:srgbClr val="0000FF"/>
                </a:solidFill>
                <a:ea typeface="楷体_GB2312" pitchFamily="49" charset="-122"/>
              </a:rPr>
              <a:t>牛  顿</a:t>
            </a:r>
            <a:br>
              <a:rPr lang="zh-CN" altLang="en-US" sz="2800" b="1" dirty="0">
                <a:solidFill>
                  <a:srgbClr val="0000FF"/>
                </a:solidFill>
                <a:ea typeface="楷体_GB2312" pitchFamily="49" charset="-122"/>
              </a:rPr>
            </a:br>
            <a:r>
              <a:rPr lang="en-US" altLang="zh-CN" sz="2800" b="1" dirty="0">
                <a:solidFill>
                  <a:srgbClr val="0000FF"/>
                </a:solidFill>
              </a:rPr>
              <a:t>(Newton,1642-1727)</a:t>
            </a: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55638" y="44450"/>
            <a:ext cx="8020050" cy="6192838"/>
          </a:xfrm>
          <a:prstGeom prst="rect">
            <a:avLst/>
          </a:prstGeom>
          <a:noFill/>
          <a:ln w="9525">
            <a:noFill/>
            <a:miter lim="800000"/>
            <a:headEnd/>
            <a:tailEnd/>
          </a:ln>
          <a:effectLst/>
        </p:spPr>
        <p:txBody>
          <a:bodyPr lIns="90000" tIns="46800" rIns="90000" bIns="46800">
            <a:spAutoFit/>
          </a:bodyPr>
          <a:lstStyle/>
          <a:p>
            <a:r>
              <a:rPr lang="en-US" altLang="zh-CN" sz="2800" b="1">
                <a:solidFill>
                  <a:schemeClr val="accent2"/>
                </a:solidFill>
                <a:ea typeface="黑体" pitchFamily="2" charset="-122"/>
              </a:rPr>
              <a:t>       </a:t>
            </a:r>
          </a:p>
          <a:p>
            <a:r>
              <a:rPr lang="en-US" altLang="zh-CN" b="1">
                <a:solidFill>
                  <a:srgbClr val="0000FF"/>
                </a:solidFill>
              </a:rPr>
              <a:t>          </a:t>
            </a:r>
            <a:r>
              <a:rPr lang="zh-CN" altLang="en-US" sz="3600" b="1">
                <a:solidFill>
                  <a:srgbClr val="0000FF"/>
                </a:solidFill>
                <a:ea typeface="隶书" pitchFamily="49" charset="-122"/>
              </a:rPr>
              <a:t>微积分的应用</a:t>
            </a:r>
            <a:r>
              <a:rPr lang="en-US" altLang="zh-CN" sz="3600" b="1">
                <a:solidFill>
                  <a:srgbClr val="0000FF"/>
                </a:solidFill>
                <a:ea typeface="隶书" pitchFamily="49" charset="-122"/>
              </a:rPr>
              <a:t>——</a:t>
            </a:r>
            <a:r>
              <a:rPr lang="zh-CN" altLang="en-US" sz="3600" b="1">
                <a:solidFill>
                  <a:srgbClr val="0000FF"/>
                </a:solidFill>
                <a:ea typeface="隶书" pitchFamily="49" charset="-122"/>
              </a:rPr>
              <a:t>海王星的发现</a:t>
            </a:r>
            <a:r>
              <a:rPr lang="zh-CN" altLang="en-US">
                <a:solidFill>
                  <a:srgbClr val="0000FF"/>
                </a:solidFill>
              </a:rPr>
              <a:t> </a:t>
            </a:r>
            <a:endParaRPr lang="zh-CN" altLang="en-US" sz="2800" b="1">
              <a:solidFill>
                <a:srgbClr val="0000FF"/>
              </a:solidFill>
              <a:ea typeface="黑体" pitchFamily="2" charset="-122"/>
            </a:endParaRPr>
          </a:p>
          <a:p>
            <a:endParaRPr lang="zh-CN" altLang="en-US" sz="2800" b="1">
              <a:solidFill>
                <a:schemeClr val="accent2"/>
              </a:solidFill>
              <a:ea typeface="黑体" pitchFamily="2" charset="-122"/>
            </a:endParaRPr>
          </a:p>
          <a:p>
            <a:r>
              <a:rPr lang="zh-CN" altLang="en-US" sz="2800" b="1">
                <a:solidFill>
                  <a:schemeClr val="accent2"/>
                </a:solidFill>
                <a:ea typeface="黑体" pitchFamily="2" charset="-122"/>
              </a:rPr>
              <a:t>       </a:t>
            </a:r>
            <a:r>
              <a:rPr lang="en-US" altLang="zh-CN" sz="2800" b="1">
                <a:solidFill>
                  <a:srgbClr val="9900FF"/>
                </a:solidFill>
                <a:latin typeface="楷体_GB2312" pitchFamily="49" charset="-122"/>
                <a:ea typeface="楷体_GB2312" pitchFamily="49" charset="-122"/>
              </a:rPr>
              <a:t>1781</a:t>
            </a:r>
            <a:r>
              <a:rPr lang="zh-CN" altLang="en-US" sz="2800" b="1">
                <a:solidFill>
                  <a:srgbClr val="9900FF"/>
                </a:solidFill>
                <a:latin typeface="楷体_GB2312" pitchFamily="49" charset="-122"/>
                <a:ea typeface="楷体_GB2312" pitchFamily="49" charset="-122"/>
              </a:rPr>
              <a:t>年德国的威廉</a:t>
            </a:r>
            <a:r>
              <a:rPr lang="en-US" altLang="zh-CN" sz="2800" b="1">
                <a:solidFill>
                  <a:srgbClr val="9900FF"/>
                </a:solidFill>
                <a:latin typeface="Times New Roman" pitchFamily="18" charset="0"/>
                <a:ea typeface="楷体_GB2312" pitchFamily="49" charset="-122"/>
              </a:rPr>
              <a:t>·</a:t>
            </a:r>
            <a:r>
              <a:rPr lang="zh-CN" altLang="en-US" sz="2800" b="1">
                <a:solidFill>
                  <a:srgbClr val="9900FF"/>
                </a:solidFill>
                <a:latin typeface="楷体_GB2312" pitchFamily="49" charset="-122"/>
                <a:ea typeface="楷体_GB2312" pitchFamily="49" charset="-122"/>
              </a:rPr>
              <a:t>赫歇尔通过观察，发现了天王星</a:t>
            </a:r>
            <a:r>
              <a:rPr lang="en-US" altLang="zh-CN" sz="2800" b="1">
                <a:solidFill>
                  <a:srgbClr val="9900FF"/>
                </a:solidFill>
                <a:latin typeface="楷体_GB2312" pitchFamily="49" charset="-122"/>
                <a:ea typeface="楷体_GB2312" pitchFamily="49" charset="-122"/>
              </a:rPr>
              <a:t>. 1830</a:t>
            </a:r>
            <a:r>
              <a:rPr lang="zh-CN" altLang="en-US" sz="2800" b="1">
                <a:solidFill>
                  <a:srgbClr val="9900FF"/>
                </a:solidFill>
                <a:latin typeface="楷体_GB2312" pitchFamily="49" charset="-122"/>
                <a:ea typeface="楷体_GB2312" pitchFamily="49" charset="-122"/>
              </a:rPr>
              <a:t>年天文学家发现天王星的运行轨道的观测位置与理论计算位置不符，因而推测在天王星之外可能还有一颗未知的行星在影响它的运动</a:t>
            </a:r>
            <a:r>
              <a:rPr lang="en-US" altLang="zh-CN" sz="2800" b="1">
                <a:solidFill>
                  <a:srgbClr val="9900FF"/>
                </a:solidFill>
                <a:latin typeface="楷体_GB2312" pitchFamily="49" charset="-122"/>
                <a:ea typeface="楷体_GB2312" pitchFamily="49" charset="-122"/>
              </a:rPr>
              <a:t>. </a:t>
            </a:r>
            <a:r>
              <a:rPr lang="zh-CN" altLang="en-US" sz="2800" b="1">
                <a:solidFill>
                  <a:srgbClr val="9900FF"/>
                </a:solidFill>
                <a:latin typeface="楷体_GB2312" pitchFamily="49" charset="-122"/>
                <a:ea typeface="楷体_GB2312" pitchFamily="49" charset="-122"/>
              </a:rPr>
              <a:t>英国天文学家与几何学家亚当斯</a:t>
            </a:r>
            <a:r>
              <a:rPr lang="en-US" altLang="zh-CN" sz="2800" b="1">
                <a:solidFill>
                  <a:srgbClr val="9900FF"/>
                </a:solidFill>
                <a:latin typeface="楷体_GB2312" pitchFamily="49" charset="-122"/>
                <a:ea typeface="楷体_GB2312" pitchFamily="49" charset="-122"/>
              </a:rPr>
              <a:t>(J.C.Adams)</a:t>
            </a:r>
            <a:r>
              <a:rPr lang="zh-CN" altLang="en-US" sz="2800" b="1">
                <a:solidFill>
                  <a:srgbClr val="9900FF"/>
                </a:solidFill>
                <a:latin typeface="楷体_GB2312" pitchFamily="49" charset="-122"/>
                <a:ea typeface="楷体_GB2312" pitchFamily="49" charset="-122"/>
              </a:rPr>
              <a:t>和法国天文学家勒维利</a:t>
            </a:r>
            <a:r>
              <a:rPr lang="en-US" altLang="zh-CN" sz="2800" b="1">
                <a:solidFill>
                  <a:srgbClr val="9900FF"/>
                </a:solidFill>
                <a:latin typeface="楷体_GB2312" pitchFamily="49" charset="-122"/>
                <a:ea typeface="楷体_GB2312" pitchFamily="49" charset="-122"/>
              </a:rPr>
              <a:t>(Le Verrier)</a:t>
            </a:r>
            <a:r>
              <a:rPr lang="zh-CN" altLang="en-US" sz="2800" b="1">
                <a:solidFill>
                  <a:srgbClr val="9900FF"/>
                </a:solidFill>
                <a:latin typeface="楷体_GB2312" pitchFamily="49" charset="-122"/>
                <a:ea typeface="楷体_GB2312" pitchFamily="49" charset="-122"/>
              </a:rPr>
              <a:t>于</a:t>
            </a:r>
            <a:r>
              <a:rPr lang="en-US" altLang="zh-CN" sz="2800" b="1">
                <a:solidFill>
                  <a:srgbClr val="9900FF"/>
                </a:solidFill>
                <a:latin typeface="楷体_GB2312" pitchFamily="49" charset="-122"/>
                <a:ea typeface="楷体_GB2312" pitchFamily="49" charset="-122"/>
              </a:rPr>
              <a:t>1845</a:t>
            </a:r>
            <a:r>
              <a:rPr lang="zh-CN" altLang="en-US" sz="2800" b="1">
                <a:solidFill>
                  <a:srgbClr val="9900FF"/>
                </a:solidFill>
                <a:latin typeface="楷体_GB2312" pitchFamily="49" charset="-122"/>
                <a:ea typeface="楷体_GB2312" pitchFamily="49" charset="-122"/>
              </a:rPr>
              <a:t>，</a:t>
            </a:r>
            <a:r>
              <a:rPr lang="en-US" altLang="zh-CN" sz="2800" b="1">
                <a:solidFill>
                  <a:srgbClr val="9900FF"/>
                </a:solidFill>
                <a:latin typeface="楷体_GB2312" pitchFamily="49" charset="-122"/>
                <a:ea typeface="楷体_GB2312" pitchFamily="49" charset="-122"/>
              </a:rPr>
              <a:t>1846</a:t>
            </a:r>
            <a:r>
              <a:rPr lang="zh-CN" altLang="en-US" sz="2800" b="1">
                <a:solidFill>
                  <a:srgbClr val="9900FF"/>
                </a:solidFill>
                <a:latin typeface="楷体_GB2312" pitchFamily="49" charset="-122"/>
                <a:ea typeface="楷体_GB2312" pitchFamily="49" charset="-122"/>
              </a:rPr>
              <a:t>年先后用严格的数学方法算出了这颗未知行星的运行轨道</a:t>
            </a:r>
            <a:r>
              <a:rPr lang="en-US" altLang="zh-CN" sz="2800" b="1">
                <a:solidFill>
                  <a:srgbClr val="9900FF"/>
                </a:solidFill>
                <a:latin typeface="楷体_GB2312" pitchFamily="49" charset="-122"/>
                <a:ea typeface="楷体_GB2312" pitchFamily="49" charset="-122"/>
              </a:rPr>
              <a:t>. 1846</a:t>
            </a:r>
            <a:r>
              <a:rPr lang="zh-CN" altLang="en-US" sz="2800" b="1">
                <a:solidFill>
                  <a:srgbClr val="9900FF"/>
                </a:solidFill>
                <a:latin typeface="楷体_GB2312" pitchFamily="49" charset="-122"/>
                <a:ea typeface="楷体_GB2312" pitchFamily="49" charset="-122"/>
              </a:rPr>
              <a:t>年</a:t>
            </a:r>
            <a:r>
              <a:rPr lang="en-US" altLang="zh-CN" sz="2800" b="1">
                <a:solidFill>
                  <a:srgbClr val="9900FF"/>
                </a:solidFill>
                <a:latin typeface="楷体_GB2312" pitchFamily="49" charset="-122"/>
                <a:ea typeface="楷体_GB2312" pitchFamily="49" charset="-122"/>
              </a:rPr>
              <a:t>9</a:t>
            </a:r>
            <a:r>
              <a:rPr lang="zh-CN" altLang="en-US" sz="2800" b="1">
                <a:solidFill>
                  <a:srgbClr val="9900FF"/>
                </a:solidFill>
                <a:latin typeface="楷体_GB2312" pitchFamily="49" charset="-122"/>
                <a:ea typeface="楷体_GB2312" pitchFamily="49" charset="-122"/>
              </a:rPr>
              <a:t>月</a:t>
            </a:r>
            <a:r>
              <a:rPr lang="en-US" altLang="zh-CN" sz="2800" b="1">
                <a:solidFill>
                  <a:srgbClr val="9900FF"/>
                </a:solidFill>
                <a:latin typeface="楷体_GB2312" pitchFamily="49" charset="-122"/>
                <a:ea typeface="楷体_GB2312" pitchFamily="49" charset="-122"/>
              </a:rPr>
              <a:t>23</a:t>
            </a:r>
            <a:r>
              <a:rPr lang="zh-CN" altLang="en-US" sz="2800" b="1">
                <a:solidFill>
                  <a:srgbClr val="9900FF"/>
                </a:solidFill>
                <a:latin typeface="楷体_GB2312" pitchFamily="49" charset="-122"/>
                <a:ea typeface="楷体_GB2312" pitchFamily="49" charset="-122"/>
              </a:rPr>
              <a:t>日晚上在柏林天文台工作的加勒</a:t>
            </a:r>
            <a:r>
              <a:rPr lang="en-US" altLang="zh-CN" sz="2800" b="1">
                <a:solidFill>
                  <a:srgbClr val="9900FF"/>
                </a:solidFill>
                <a:latin typeface="楷体_GB2312" pitchFamily="49" charset="-122"/>
                <a:ea typeface="楷体_GB2312" pitchFamily="49" charset="-122"/>
              </a:rPr>
              <a:t>(Galle)</a:t>
            </a:r>
            <a:r>
              <a:rPr lang="zh-CN" altLang="en-US" sz="2800" b="1">
                <a:solidFill>
                  <a:srgbClr val="9900FF"/>
                </a:solidFill>
                <a:latin typeface="楷体_GB2312" pitchFamily="49" charset="-122"/>
                <a:ea typeface="楷体_GB2312" pitchFamily="49" charset="-122"/>
              </a:rPr>
              <a:t>，将望远镜指向秋夜的星空，对准了勒维利预报的方位，果然找到了这颗新的行星，这就是海王星</a:t>
            </a:r>
            <a:r>
              <a:rPr lang="en-US" altLang="zh-CN" sz="2800" b="1">
                <a:solidFill>
                  <a:srgbClr val="9900FF"/>
                </a:solidFill>
                <a:latin typeface="楷体_GB2312" pitchFamily="49" charset="-122"/>
                <a:ea typeface="楷体_GB2312" pitchFamily="49" charset="-122"/>
              </a:rPr>
              <a:t>.</a:t>
            </a:r>
            <a:r>
              <a:rPr lang="en-US" altLang="zh-CN" sz="2800">
                <a:solidFill>
                  <a:srgbClr val="9900FF"/>
                </a:solidFill>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687020" y="857232"/>
            <a:ext cx="8028384" cy="2246769"/>
          </a:xfrm>
          <a:prstGeom prst="rect">
            <a:avLst/>
          </a:prstGeom>
          <a:noFill/>
          <a:ln w="9525">
            <a:noFill/>
            <a:miter lim="800000"/>
            <a:headEnd/>
            <a:tailEnd/>
          </a:ln>
        </p:spPr>
        <p:txBody>
          <a:bodyPr wrap="square">
            <a:spAutoFit/>
          </a:bodyPr>
          <a:lstStyle/>
          <a:p>
            <a:r>
              <a:rPr lang="zh-CN" altLang="en-US" sz="2800" b="1" dirty="0">
                <a:solidFill>
                  <a:srgbClr val="9933FF"/>
                </a:solidFill>
                <a:latin typeface="楷体_GB2312" pitchFamily="49" charset="-122"/>
                <a:ea typeface="楷体_GB2312" pitchFamily="49" charset="-122"/>
              </a:rPr>
              <a:t>  “数学分析”是一</a:t>
            </a:r>
            <a:r>
              <a:rPr lang="zh-CN" altLang="en-US" sz="2800" b="1" dirty="0" smtClean="0">
                <a:solidFill>
                  <a:srgbClr val="9933FF"/>
                </a:solidFill>
                <a:latin typeface="楷体_GB2312" pitchFamily="49" charset="-122"/>
                <a:ea typeface="楷体_GB2312" pitchFamily="49" charset="-122"/>
              </a:rPr>
              <a:t>门理论性较强的微积分课程</a:t>
            </a:r>
            <a:r>
              <a:rPr lang="zh-CN" altLang="en-US" sz="2800" b="1" dirty="0">
                <a:solidFill>
                  <a:srgbClr val="9933FF"/>
                </a:solidFill>
                <a:latin typeface="楷体_GB2312" pitchFamily="49" charset="-122"/>
                <a:ea typeface="楷体_GB2312" pitchFamily="49" charset="-122"/>
              </a:rPr>
              <a:t>。</a:t>
            </a:r>
          </a:p>
          <a:p>
            <a:r>
              <a:rPr lang="zh-CN" altLang="en-US" sz="2800" b="1" dirty="0">
                <a:solidFill>
                  <a:srgbClr val="9933FF"/>
                </a:solidFill>
                <a:latin typeface="楷体_GB2312" pitchFamily="49" charset="-122"/>
                <a:ea typeface="楷体_GB2312" pitchFamily="49" charset="-122"/>
              </a:rPr>
              <a:t>  “数学分析”是</a:t>
            </a:r>
            <a:r>
              <a:rPr lang="zh-CN" altLang="en-US" sz="2800" b="1" dirty="0" smtClean="0">
                <a:solidFill>
                  <a:srgbClr val="9933FF"/>
                </a:solidFill>
                <a:latin typeface="楷体_GB2312" pitchFamily="49" charset="-122"/>
                <a:ea typeface="楷体_GB2312" pitchFamily="49" charset="-122"/>
              </a:rPr>
              <a:t>理科最</a:t>
            </a:r>
            <a:r>
              <a:rPr lang="zh-CN" altLang="en-US" sz="2800" b="1" dirty="0">
                <a:solidFill>
                  <a:srgbClr val="9933FF"/>
                </a:solidFill>
                <a:latin typeface="楷体_GB2312" pitchFamily="49" charset="-122"/>
                <a:ea typeface="楷体_GB2312" pitchFamily="49" charset="-122"/>
              </a:rPr>
              <a:t>重要的基础课之一，是许多后继课程如微分几何，微分方程，复变函数，实变函数与泛函分析，计算方法，概率论与数理统计等课程必备的基础。</a:t>
            </a:r>
          </a:p>
        </p:txBody>
      </p:sp>
      <p:sp>
        <p:nvSpPr>
          <p:cNvPr id="3" name="矩形 1"/>
          <p:cNvSpPr>
            <a:spLocks noChangeArrowheads="1"/>
          </p:cNvSpPr>
          <p:nvPr/>
        </p:nvSpPr>
        <p:spPr bwMode="auto">
          <a:xfrm>
            <a:off x="839420" y="3625524"/>
            <a:ext cx="6090034" cy="1446550"/>
          </a:xfrm>
          <a:prstGeom prst="rect">
            <a:avLst/>
          </a:prstGeom>
          <a:noFill/>
          <a:ln w="9525">
            <a:noFill/>
            <a:miter lim="800000"/>
            <a:headEnd/>
            <a:tailEnd/>
          </a:ln>
        </p:spPr>
        <p:txBody>
          <a:bodyPr wrap="square">
            <a:spAutoFit/>
          </a:bodyPr>
          <a:lstStyle/>
          <a:p>
            <a:r>
              <a:rPr lang="zh-CN" altLang="en-US" sz="2800" b="1" dirty="0">
                <a:solidFill>
                  <a:srgbClr val="9933FF"/>
                </a:solidFill>
                <a:latin typeface="楷体_GB2312" pitchFamily="49" charset="-122"/>
                <a:ea typeface="楷体_GB2312" pitchFamily="49" charset="-122"/>
              </a:rPr>
              <a:t>  </a:t>
            </a:r>
            <a:r>
              <a:rPr lang="zh-CN" altLang="en-US" sz="3200" b="1" dirty="0" smtClean="0">
                <a:solidFill>
                  <a:srgbClr val="0000FF"/>
                </a:solidFill>
                <a:latin typeface="楷体_GB2312" pitchFamily="49" charset="-122"/>
                <a:ea typeface="楷体_GB2312" pitchFamily="49" charset="-122"/>
              </a:rPr>
              <a:t>“数学分析”三多：</a:t>
            </a:r>
            <a:endParaRPr lang="zh-CN" altLang="en-US" sz="3200" b="1" dirty="0">
              <a:solidFill>
                <a:srgbClr val="0000FF"/>
              </a:solidFill>
              <a:latin typeface="楷体_GB2312" pitchFamily="49" charset="-122"/>
              <a:ea typeface="楷体_GB2312" pitchFamily="49" charset="-122"/>
            </a:endParaRPr>
          </a:p>
          <a:p>
            <a:r>
              <a:rPr lang="zh-CN" altLang="en-US" sz="2800" b="1" dirty="0">
                <a:solidFill>
                  <a:srgbClr val="9933FF"/>
                </a:solidFill>
                <a:latin typeface="楷体_GB2312" pitchFamily="49" charset="-122"/>
                <a:ea typeface="楷体_GB2312" pitchFamily="49" charset="-122"/>
              </a:rPr>
              <a:t>  </a:t>
            </a:r>
            <a:r>
              <a:rPr lang="zh-CN" altLang="en-US" sz="2800" b="1" dirty="0" smtClean="0">
                <a:solidFill>
                  <a:srgbClr val="9933FF"/>
                </a:solidFill>
                <a:latin typeface="楷体_GB2312" pitchFamily="49" charset="-122"/>
                <a:ea typeface="楷体_GB2312" pitchFamily="49" charset="-122"/>
              </a:rPr>
              <a:t>  </a:t>
            </a:r>
            <a:endParaRPr lang="en-US" altLang="zh-CN" sz="2800" b="1" dirty="0" smtClean="0">
              <a:solidFill>
                <a:srgbClr val="9933FF"/>
              </a:solidFill>
              <a:latin typeface="楷体_GB2312" pitchFamily="49" charset="-122"/>
              <a:ea typeface="楷体_GB2312" pitchFamily="49" charset="-122"/>
            </a:endParaRPr>
          </a:p>
          <a:p>
            <a:r>
              <a:rPr lang="zh-CN" altLang="en-US" sz="2800" b="1" dirty="0" smtClean="0">
                <a:solidFill>
                  <a:srgbClr val="9933FF"/>
                </a:solidFill>
                <a:latin typeface="楷体_GB2312" pitchFamily="49" charset="-122"/>
                <a:ea typeface="楷体_GB2312" pitchFamily="49" charset="-122"/>
              </a:rPr>
              <a:t>反例多；技巧多；数学家多。</a:t>
            </a:r>
            <a:endParaRPr lang="zh-CN" altLang="en-US" sz="2800" b="1" dirty="0">
              <a:solidFill>
                <a:srgbClr val="9933FF"/>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1518</Words>
  <Application>Microsoft Office PowerPoint</Application>
  <PresentationFormat>全屏显示(4:3)</PresentationFormat>
  <Paragraphs>120</Paragraphs>
  <Slides>41</Slides>
  <Notes>2</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41</vt:i4>
      </vt:variant>
    </vt:vector>
  </HeadingPairs>
  <TitlesOfParts>
    <vt:vector size="47" baseType="lpstr">
      <vt:lpstr>Office 主题​​</vt:lpstr>
      <vt:lpstr>位图图像</vt:lpstr>
      <vt:lpstr>BMP 图象</vt:lpstr>
      <vt:lpstr>Document</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补充: 实数的稠密性</vt:lpstr>
      <vt:lpstr>幻灯片 37</vt:lpstr>
      <vt:lpstr>幻灯片 38</vt:lpstr>
      <vt:lpstr>幻灯片 39</vt:lpstr>
      <vt:lpstr>幻灯片 40</vt:lpstr>
      <vt:lpstr>幻灯片 41</vt:lpstr>
    </vt:vector>
  </TitlesOfParts>
  <Company>Lenovo (Beijing)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weigm</dc:creator>
  <cp:lastModifiedBy>Lenovo User</cp:lastModifiedBy>
  <cp:revision>126</cp:revision>
  <dcterms:created xsi:type="dcterms:W3CDTF">2011-08-03T11:31:34Z</dcterms:created>
  <dcterms:modified xsi:type="dcterms:W3CDTF">2017-09-24T13:42:20Z</dcterms:modified>
</cp:coreProperties>
</file>