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426" r:id="rId2"/>
    <p:sldId id="299" r:id="rId3"/>
    <p:sldId id="300" r:id="rId4"/>
    <p:sldId id="301" r:id="rId5"/>
    <p:sldId id="303" r:id="rId6"/>
    <p:sldId id="305" r:id="rId7"/>
    <p:sldId id="307" r:id="rId8"/>
    <p:sldId id="308" r:id="rId9"/>
    <p:sldId id="310" r:id="rId10"/>
    <p:sldId id="311" r:id="rId11"/>
    <p:sldId id="314" r:id="rId12"/>
    <p:sldId id="316" r:id="rId13"/>
    <p:sldId id="317" r:id="rId14"/>
    <p:sldId id="318" r:id="rId15"/>
    <p:sldId id="320" r:id="rId16"/>
    <p:sldId id="322" r:id="rId17"/>
    <p:sldId id="324" r:id="rId18"/>
    <p:sldId id="421" r:id="rId19"/>
    <p:sldId id="422" r:id="rId20"/>
    <p:sldId id="326" r:id="rId21"/>
    <p:sldId id="425" r:id="rId22"/>
    <p:sldId id="415" r:id="rId23"/>
    <p:sldId id="416" r:id="rId24"/>
    <p:sldId id="417" r:id="rId25"/>
    <p:sldId id="418" r:id="rId26"/>
    <p:sldId id="419" r:id="rId27"/>
    <p:sldId id="420" r:id="rId28"/>
    <p:sldId id="428" r:id="rId29"/>
    <p:sldId id="429" r:id="rId30"/>
    <p:sldId id="430" r:id="rId31"/>
    <p:sldId id="431" r:id="rId32"/>
    <p:sldId id="432" r:id="rId33"/>
    <p:sldId id="423" r:id="rId34"/>
    <p:sldId id="346" r:id="rId35"/>
    <p:sldId id="348" r:id="rId36"/>
    <p:sldId id="349" r:id="rId37"/>
    <p:sldId id="376" r:id="rId38"/>
    <p:sldId id="433" r:id="rId39"/>
    <p:sldId id="434" r:id="rId40"/>
    <p:sldId id="435" r:id="rId41"/>
    <p:sldId id="436" r:id="rId42"/>
    <p:sldId id="437" r:id="rId43"/>
    <p:sldId id="438" r:id="rId44"/>
    <p:sldId id="441" r:id="rId45"/>
    <p:sldId id="442" r:id="rId46"/>
    <p:sldId id="443" r:id="rId47"/>
    <p:sldId id="444" r:id="rId48"/>
    <p:sldId id="445" r:id="rId49"/>
    <p:sldId id="377" r:id="rId50"/>
    <p:sldId id="424" r:id="rId51"/>
    <p:sldId id="427" r:id="rId5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FFCC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93" autoAdjust="0"/>
  </p:normalViewPr>
  <p:slideViewPr>
    <p:cSldViewPr>
      <p:cViewPr varScale="1">
        <p:scale>
          <a:sx n="80" d="100"/>
          <a:sy n="80" d="100"/>
        </p:scale>
        <p:origin x="152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8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8.wmf"/><Relationship Id="rId7" Type="http://schemas.openxmlformats.org/officeDocument/2006/relationships/image" Target="../media/image59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75.wmf"/><Relationship Id="rId5" Type="http://schemas.openxmlformats.org/officeDocument/2006/relationships/image" Target="../media/image76.wmf"/><Relationship Id="rId4" Type="http://schemas.openxmlformats.org/officeDocument/2006/relationships/image" Target="../media/image74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7.png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11" Type="http://schemas.openxmlformats.org/officeDocument/2006/relationships/image" Target="../media/image91.wmf"/><Relationship Id="rId5" Type="http://schemas.openxmlformats.org/officeDocument/2006/relationships/image" Target="../media/image85.wmf"/><Relationship Id="rId10" Type="http://schemas.openxmlformats.org/officeDocument/2006/relationships/image" Target="../media/image90.wmf"/><Relationship Id="rId4" Type="http://schemas.openxmlformats.org/officeDocument/2006/relationships/image" Target="../media/image84.wmf"/><Relationship Id="rId9" Type="http://schemas.openxmlformats.org/officeDocument/2006/relationships/image" Target="../media/image8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emf"/><Relationship Id="rId1" Type="http://schemas.openxmlformats.org/officeDocument/2006/relationships/image" Target="../media/image9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4" Type="http://schemas.openxmlformats.org/officeDocument/2006/relationships/image" Target="../media/image100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image" Target="../media/image101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9" Type="http://schemas.openxmlformats.org/officeDocument/2006/relationships/image" Target="../media/image112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emf"/><Relationship Id="rId1" Type="http://schemas.openxmlformats.org/officeDocument/2006/relationships/image" Target="../media/image113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emf"/><Relationship Id="rId1" Type="http://schemas.openxmlformats.org/officeDocument/2006/relationships/image" Target="../media/image115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3" Type="http://schemas.openxmlformats.org/officeDocument/2006/relationships/image" Target="../media/image122.wmf"/><Relationship Id="rId7" Type="http://schemas.openxmlformats.org/officeDocument/2006/relationships/image" Target="../media/image126.e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5" Type="http://schemas.openxmlformats.org/officeDocument/2006/relationships/image" Target="../media/image124.emf"/><Relationship Id="rId4" Type="http://schemas.openxmlformats.org/officeDocument/2006/relationships/image" Target="../media/image123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wmf"/><Relationship Id="rId1" Type="http://schemas.openxmlformats.org/officeDocument/2006/relationships/image" Target="../media/image134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wmf"/><Relationship Id="rId1" Type="http://schemas.openxmlformats.org/officeDocument/2006/relationships/image" Target="../media/image13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wmf"/><Relationship Id="rId1" Type="http://schemas.openxmlformats.org/officeDocument/2006/relationships/image" Target="../media/image140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emf"/><Relationship Id="rId2" Type="http://schemas.openxmlformats.org/officeDocument/2006/relationships/image" Target="../media/image144.emf"/><Relationship Id="rId1" Type="http://schemas.openxmlformats.org/officeDocument/2006/relationships/image" Target="../media/image143.png"/><Relationship Id="rId4" Type="http://schemas.openxmlformats.org/officeDocument/2006/relationships/image" Target="../media/image146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emf"/><Relationship Id="rId7" Type="http://schemas.openxmlformats.org/officeDocument/2006/relationships/image" Target="../media/image153.emf"/><Relationship Id="rId2" Type="http://schemas.openxmlformats.org/officeDocument/2006/relationships/image" Target="../media/image148.emf"/><Relationship Id="rId1" Type="http://schemas.openxmlformats.org/officeDocument/2006/relationships/image" Target="../media/image147.wmf"/><Relationship Id="rId6" Type="http://schemas.openxmlformats.org/officeDocument/2006/relationships/image" Target="../media/image152.e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5" Type="http://schemas.openxmlformats.org/officeDocument/2006/relationships/image" Target="../media/image162.wmf"/><Relationship Id="rId4" Type="http://schemas.openxmlformats.org/officeDocument/2006/relationships/image" Target="../media/image161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image" Target="../media/image165.wmf"/><Relationship Id="rId7" Type="http://schemas.openxmlformats.org/officeDocument/2006/relationships/image" Target="../media/image169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Relationship Id="rId9" Type="http://schemas.openxmlformats.org/officeDocument/2006/relationships/image" Target="../media/image171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3" Type="http://schemas.openxmlformats.org/officeDocument/2006/relationships/image" Target="../media/image174.wmf"/><Relationship Id="rId7" Type="http://schemas.openxmlformats.org/officeDocument/2006/relationships/image" Target="../media/image178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6" Type="http://schemas.openxmlformats.org/officeDocument/2006/relationships/image" Target="../media/image177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0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4" Type="http://schemas.openxmlformats.org/officeDocument/2006/relationships/image" Target="../media/image18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767B773E-896C-4084-BF45-6B8CA469CDDF}" type="datetimeFigureOut">
              <a:rPr lang="zh-CN" altLang="en-US"/>
              <a:pPr>
                <a:defRPr/>
              </a:pPr>
              <a:t>2017/9/25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40EA2B8-F5F0-4A8A-8C4B-46884B6266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310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FC267C5-02D9-4030-B54C-B620FB474378}" type="slidenum">
              <a:rPr lang="zh-CN" altLang="en-US" sz="1200" smtClean="0"/>
              <a:pPr eaLnBrk="1" hangingPunct="1"/>
              <a:t>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EA2B8-F5F0-4A8A-8C4B-46884B626609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4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2D479-77D2-48E2-844A-AB095D118737}" type="datetimeFigureOut">
              <a:rPr lang="zh-CN" altLang="en-US"/>
              <a:pPr>
                <a:defRPr/>
              </a:pPr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30256-3B59-48DC-99DF-98C340BB41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505C7-37AF-465A-ADE6-B11392D63CF0}" type="datetimeFigureOut">
              <a:rPr lang="zh-CN" altLang="en-US"/>
              <a:pPr>
                <a:defRPr/>
              </a:pPr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6F20A-3386-418A-9BCA-28E6B23B75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8706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DD8FC-D5DF-4461-A6B5-66AEE5B38E74}" type="datetimeFigureOut">
              <a:rPr lang="zh-CN" altLang="en-US"/>
              <a:pPr>
                <a:defRPr/>
              </a:pPr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7ADCD-14FB-4E8E-828B-CB3FE72624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55A8D-4F1E-48D7-885A-189335778F96}" type="datetimeFigureOut">
              <a:rPr lang="zh-CN" altLang="en-US"/>
              <a:pPr>
                <a:defRPr/>
              </a:pPr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D954B-9588-40E9-9029-83536A9DA4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162C1-13D0-48DD-B6C9-2D848D06AF1B}" type="datetimeFigureOut">
              <a:rPr lang="zh-CN" altLang="en-US"/>
              <a:pPr>
                <a:defRPr/>
              </a:pPr>
              <a:t>2017/9/25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A9C79-E018-485E-A896-9C2A1E751C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EFC5D-C8FE-4EB6-872B-F86C23202FFD}" type="datetimeFigureOut">
              <a:rPr lang="zh-CN" altLang="en-US"/>
              <a:pPr>
                <a:defRPr/>
              </a:pPr>
              <a:t>2017/9/25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B3D42-8F18-4AF1-A7C6-277B526569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D84BA-3561-4D89-92B2-36694DBED473}" type="datetimeFigureOut">
              <a:rPr lang="zh-CN" altLang="en-US"/>
              <a:pPr>
                <a:defRPr/>
              </a:pPr>
              <a:t>2017/9/25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D8CFA-3295-4E9D-A2BF-490F78AC62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643A9-3682-46B2-A955-1202585B7A8D}" type="datetimeFigureOut">
              <a:rPr lang="zh-CN" altLang="en-US"/>
              <a:pPr>
                <a:defRPr/>
              </a:pPr>
              <a:t>2017/9/25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4123F-4057-4982-B4B2-FBD28FEFB0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FD3BF-1E9B-447C-82E2-E7E11C0E6A22}" type="datetimeFigureOut">
              <a:rPr lang="zh-CN" altLang="en-US"/>
              <a:pPr>
                <a:defRPr/>
              </a:pPr>
              <a:t>2017/9/25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AC219-620C-47AC-B240-5E036EF53B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8C0D8-F897-4DC7-914A-3BB9165D387D}" type="datetimeFigureOut">
              <a:rPr lang="zh-CN" altLang="en-US"/>
              <a:pPr>
                <a:defRPr/>
              </a:pPr>
              <a:t>2017/9/25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8B4F0-3EA4-4E2A-B5E8-ECFC14BC6C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1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3.e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6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9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5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65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71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10" Type="http://schemas.openxmlformats.org/officeDocument/2006/relationships/image" Target="../media/image65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7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74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7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88.wmf"/><Relationship Id="rId3" Type="http://schemas.openxmlformats.org/officeDocument/2006/relationships/oleObject" Target="../embeddings/oleObject84.bin"/><Relationship Id="rId21" Type="http://schemas.openxmlformats.org/officeDocument/2006/relationships/oleObject" Target="../embeddings/oleObject93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7.png"/><Relationship Id="rId20" Type="http://schemas.openxmlformats.org/officeDocument/2006/relationships/image" Target="../media/image89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8.bin"/><Relationship Id="rId24" Type="http://schemas.openxmlformats.org/officeDocument/2006/relationships/image" Target="../media/image91.wmf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23" Type="http://schemas.openxmlformats.org/officeDocument/2006/relationships/oleObject" Target="../embeddings/oleObject94.bin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92.bin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86.wmf"/><Relationship Id="rId22" Type="http://schemas.openxmlformats.org/officeDocument/2006/relationships/image" Target="../media/image9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9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7.e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96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100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7" Type="http://schemas.openxmlformats.org/officeDocument/2006/relationships/image" Target="../media/image10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2.e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0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11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08.wmf"/><Relationship Id="rId17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0.wmf"/><Relationship Id="rId20" Type="http://schemas.openxmlformats.org/officeDocument/2006/relationships/image" Target="../media/image112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10" Type="http://schemas.openxmlformats.org/officeDocument/2006/relationships/image" Target="../media/image107.wmf"/><Relationship Id="rId19" Type="http://schemas.openxmlformats.org/officeDocument/2006/relationships/oleObject" Target="../embeddings/oleObject117.bin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0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14.e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1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16.e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15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8.e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17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127.e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24.emf"/><Relationship Id="rId17" Type="http://schemas.openxmlformats.org/officeDocument/2006/relationships/oleObject" Target="../embeddings/oleObject13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6.e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10" Type="http://schemas.openxmlformats.org/officeDocument/2006/relationships/image" Target="../media/image123.e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25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oleObject" Target="../embeddings/oleObject138.bin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4.bin"/><Relationship Id="rId10" Type="http://schemas.openxmlformats.org/officeDocument/2006/relationships/image" Target="../media/image131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3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7" Type="http://schemas.openxmlformats.org/officeDocument/2006/relationships/image" Target="../media/image1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40.bin"/><Relationship Id="rId5" Type="http://schemas.openxmlformats.org/officeDocument/2006/relationships/image" Target="../media/image134.emf"/><Relationship Id="rId4" Type="http://schemas.openxmlformats.org/officeDocument/2006/relationships/oleObject" Target="../embeddings/oleObject139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7" Type="http://schemas.openxmlformats.org/officeDocument/2006/relationships/image" Target="../media/image1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42.bin"/><Relationship Id="rId5" Type="http://schemas.openxmlformats.org/officeDocument/2006/relationships/image" Target="../media/image137.emf"/><Relationship Id="rId4" Type="http://schemas.openxmlformats.org/officeDocument/2006/relationships/oleObject" Target="../embeddings/oleObject141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7" Type="http://schemas.openxmlformats.org/officeDocument/2006/relationships/image" Target="../media/image1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44.bin"/><Relationship Id="rId5" Type="http://schemas.openxmlformats.org/officeDocument/2006/relationships/image" Target="../media/image140.emf"/><Relationship Id="rId4" Type="http://schemas.openxmlformats.org/officeDocument/2006/relationships/oleObject" Target="../embeddings/oleObject143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e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44.emf"/><Relationship Id="rId5" Type="http://schemas.openxmlformats.org/officeDocument/2006/relationships/oleObject" Target="../embeddings/oleObject146.bin"/><Relationship Id="rId10" Type="http://schemas.openxmlformats.org/officeDocument/2006/relationships/image" Target="../media/image146.wmf"/><Relationship Id="rId4" Type="http://schemas.openxmlformats.org/officeDocument/2006/relationships/image" Target="../media/image143.png"/><Relationship Id="rId9" Type="http://schemas.openxmlformats.org/officeDocument/2006/relationships/oleObject" Target="../embeddings/oleObject148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13" Type="http://schemas.openxmlformats.org/officeDocument/2006/relationships/image" Target="../media/image151.wmf"/><Relationship Id="rId18" Type="http://schemas.openxmlformats.org/officeDocument/2006/relationships/image" Target="../media/image153.emf"/><Relationship Id="rId3" Type="http://schemas.openxmlformats.org/officeDocument/2006/relationships/image" Target="../media/image154.png"/><Relationship Id="rId7" Type="http://schemas.openxmlformats.org/officeDocument/2006/relationships/image" Target="../media/image148.emf"/><Relationship Id="rId12" Type="http://schemas.openxmlformats.org/officeDocument/2006/relationships/oleObject" Target="../embeddings/oleObject153.bin"/><Relationship Id="rId17" Type="http://schemas.openxmlformats.org/officeDocument/2006/relationships/oleObject" Target="../embeddings/oleObject15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2.emf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50.bin"/><Relationship Id="rId11" Type="http://schemas.openxmlformats.org/officeDocument/2006/relationships/image" Target="../media/image150.wmf"/><Relationship Id="rId5" Type="http://schemas.openxmlformats.org/officeDocument/2006/relationships/image" Target="../media/image147.wmf"/><Relationship Id="rId15" Type="http://schemas.openxmlformats.org/officeDocument/2006/relationships/oleObject" Target="../embeddings/oleObject155.bin"/><Relationship Id="rId10" Type="http://schemas.openxmlformats.org/officeDocument/2006/relationships/oleObject" Target="../embeddings/oleObject152.bin"/><Relationship Id="rId4" Type="http://schemas.openxmlformats.org/officeDocument/2006/relationships/oleObject" Target="../embeddings/oleObject149.bin"/><Relationship Id="rId9" Type="http://schemas.openxmlformats.org/officeDocument/2006/relationships/image" Target="../media/image149.emf"/><Relationship Id="rId14" Type="http://schemas.openxmlformats.org/officeDocument/2006/relationships/oleObject" Target="../embeddings/oleObject154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7.bin"/><Relationship Id="rId7" Type="http://schemas.openxmlformats.org/officeDocument/2006/relationships/image" Target="../media/image15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155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59.w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0" Type="http://schemas.openxmlformats.org/officeDocument/2006/relationships/image" Target="../media/image161.wmf"/><Relationship Id="rId4" Type="http://schemas.openxmlformats.org/officeDocument/2006/relationships/image" Target="../media/image158.wmf"/><Relationship Id="rId9" Type="http://schemas.openxmlformats.org/officeDocument/2006/relationships/oleObject" Target="../embeddings/oleObject162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oleObject" Target="../embeddings/oleObject169.bin"/><Relationship Id="rId18" Type="http://schemas.openxmlformats.org/officeDocument/2006/relationships/image" Target="../media/image170.wmf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67.wmf"/><Relationship Id="rId17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9.wmf"/><Relationship Id="rId20" Type="http://schemas.openxmlformats.org/officeDocument/2006/relationships/image" Target="../media/image171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5" Type="http://schemas.openxmlformats.org/officeDocument/2006/relationships/oleObject" Target="../embeddings/oleObject170.bin"/><Relationship Id="rId10" Type="http://schemas.openxmlformats.org/officeDocument/2006/relationships/image" Target="../media/image166.wmf"/><Relationship Id="rId19" Type="http://schemas.openxmlformats.org/officeDocument/2006/relationships/oleObject" Target="../embeddings/oleObject172.bin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68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oleObject" Target="../embeddings/oleObject178.bin"/><Relationship Id="rId18" Type="http://schemas.openxmlformats.org/officeDocument/2006/relationships/image" Target="../media/image179.wmf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76.wmf"/><Relationship Id="rId17" Type="http://schemas.openxmlformats.org/officeDocument/2006/relationships/oleObject" Target="../embeddings/oleObject1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8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73.w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79.bin"/><Relationship Id="rId10" Type="http://schemas.openxmlformats.org/officeDocument/2006/relationships/image" Target="../media/image175.wmf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77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18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82.wmf"/><Relationship Id="rId5" Type="http://schemas.openxmlformats.org/officeDocument/2006/relationships/oleObject" Target="../embeddings/oleObject183.bin"/><Relationship Id="rId10" Type="http://schemas.openxmlformats.org/officeDocument/2006/relationships/image" Target="../media/image184.wmf"/><Relationship Id="rId4" Type="http://schemas.openxmlformats.org/officeDocument/2006/relationships/image" Target="../media/image181.wmf"/><Relationship Id="rId9" Type="http://schemas.openxmlformats.org/officeDocument/2006/relationships/oleObject" Target="../embeddings/oleObject185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2114128" y="1052736"/>
            <a:ext cx="5410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000" b="1" dirty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一、映射与函数</a:t>
            </a:r>
          </a:p>
          <a:p>
            <a:endParaRPr lang="zh-CN" altLang="en-US" sz="4000" b="1" dirty="0">
              <a:solidFill>
                <a:srgbClr val="9933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2116832" y="1412776"/>
            <a:ext cx="396044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000" b="1" dirty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二、初等函数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2114128" y="2204864"/>
            <a:ext cx="511527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000" b="1" dirty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三、</a:t>
            </a:r>
            <a:r>
              <a:rPr lang="zh-CN" altLang="en-US" sz="4000" b="1" dirty="0">
                <a:solidFill>
                  <a:srgbClr val="9933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函数基本性质</a:t>
            </a:r>
            <a:endParaRPr lang="zh-CN" altLang="en-US" sz="4000" dirty="0">
              <a:solidFill>
                <a:srgbClr val="9933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2114128" y="3500438"/>
            <a:ext cx="489924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000" b="1" dirty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五、重要不等式</a:t>
            </a:r>
            <a:endParaRPr lang="zh-CN" altLang="en-US" sz="4000" dirty="0">
              <a:solidFill>
                <a:srgbClr val="9933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1331640" y="53752"/>
            <a:ext cx="5943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第二节  映射与函数</a:t>
            </a:r>
            <a:endParaRPr lang="zh-CN" altLang="en-US" sz="4800" dirty="0">
              <a:solidFill>
                <a:srgbClr val="0000FF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116832" y="4214826"/>
            <a:ext cx="489924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000" b="1" dirty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六、小    结</a:t>
            </a:r>
            <a:endParaRPr lang="zh-CN" altLang="en-US" sz="4000" dirty="0">
              <a:solidFill>
                <a:srgbClr val="9933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857356" y="5286388"/>
            <a:ext cx="5286412" cy="1056750"/>
          </a:xfrm>
          <a:prstGeom prst="rect">
            <a:avLst/>
          </a:prstGeom>
          <a:solidFill>
            <a:srgbClr val="FFFFCC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anchor="ctr"/>
          <a:lstStyle/>
          <a:p>
            <a:r>
              <a:rPr lang="zh-CN" altLang="en-US" sz="32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重点</a:t>
            </a:r>
            <a:r>
              <a:rPr lang="en-US" altLang="zh-CN" sz="32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: </a:t>
            </a:r>
            <a:r>
              <a:rPr lang="zh-CN" altLang="en-US" sz="32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初等函数、函数性质</a:t>
            </a:r>
          </a:p>
          <a:p>
            <a:r>
              <a:rPr lang="zh-CN" altLang="en-US" sz="32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难点</a:t>
            </a:r>
            <a:r>
              <a:rPr lang="en-US" altLang="zh-CN" sz="32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: </a:t>
            </a:r>
            <a:r>
              <a:rPr lang="zh-CN" altLang="en-US" sz="32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特殊函数</a:t>
            </a:r>
            <a:endParaRPr lang="zh-CN" altLang="en-US" sz="3200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01644" y="2857496"/>
            <a:ext cx="489924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000" b="1" dirty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四、几个特殊函数</a:t>
            </a:r>
          </a:p>
        </p:txBody>
      </p:sp>
    </p:spTree>
    <p:extLst>
      <p:ext uri="{BB962C8B-B14F-4D97-AF65-F5344CB8AC3E}">
        <p14:creationId xmlns:p14="http://schemas.microsoft.com/office/powerpoint/2010/main" val="2576709119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826312"/>
              </p:ext>
            </p:extLst>
          </p:nvPr>
        </p:nvGraphicFramePr>
        <p:xfrm>
          <a:off x="609600" y="190500"/>
          <a:ext cx="7683500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60" name="Document" r:id="rId3" imgW="8013822" imgH="3363554" progId="Word.Document.8">
                  <p:embed/>
                </p:oleObj>
              </mc:Choice>
              <mc:Fallback>
                <p:oleObj name="Document" r:id="rId3" imgW="8013822" imgH="3363554" progId="Word.Document.8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0500"/>
                        <a:ext cx="7683500" cy="322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539552" y="116632"/>
            <a:ext cx="9080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6 </a:t>
            </a:r>
            <a:endParaRPr lang="zh-CN" altLang="en-US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458689"/>
              </p:ext>
            </p:extLst>
          </p:nvPr>
        </p:nvGraphicFramePr>
        <p:xfrm>
          <a:off x="611560" y="2996952"/>
          <a:ext cx="7924800" cy="360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61" name="Document" r:id="rId5" imgW="8724153" imgH="3927445" progId="Word.Document.8">
                  <p:embed/>
                </p:oleObj>
              </mc:Choice>
              <mc:Fallback>
                <p:oleObj name="Document" r:id="rId5" imgW="8724153" imgH="3927445" progId="Word.Document.8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996952"/>
                        <a:ext cx="7924800" cy="3602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023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217954"/>
              </p:ext>
            </p:extLst>
          </p:nvPr>
        </p:nvGraphicFramePr>
        <p:xfrm>
          <a:off x="899592" y="2276872"/>
          <a:ext cx="6840760" cy="3858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0" name="Document" r:id="rId3" imgW="7332652" imgH="4130043" progId="Word.Document.8">
                  <p:embed/>
                </p:oleObj>
              </mc:Choice>
              <mc:Fallback>
                <p:oleObj name="Document" r:id="rId3" imgW="7332652" imgH="4130043" progId="Word.Document.8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276872"/>
                        <a:ext cx="6840760" cy="38589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257649"/>
              </p:ext>
            </p:extLst>
          </p:nvPr>
        </p:nvGraphicFramePr>
        <p:xfrm>
          <a:off x="967407" y="480715"/>
          <a:ext cx="4684713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1" name="Document" r:id="rId5" imgW="4528049" imgH="1456328" progId="Word.Document.8">
                  <p:embed/>
                </p:oleObj>
              </mc:Choice>
              <mc:Fallback>
                <p:oleObj name="Document" r:id="rId5" imgW="4528049" imgH="1456328" progId="Word.Document.8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407" y="480715"/>
                        <a:ext cx="4684713" cy="150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827584" y="2402656"/>
            <a:ext cx="9076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7 </a:t>
            </a:r>
            <a:endParaRPr lang="zh-CN" altLang="en-US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550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225747"/>
              </p:ext>
            </p:extLst>
          </p:nvPr>
        </p:nvGraphicFramePr>
        <p:xfrm>
          <a:off x="789508" y="3175347"/>
          <a:ext cx="7958956" cy="288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3" name="Document" r:id="rId3" imgW="8786438" imgH="3200540" progId="Word.Document.8">
                  <p:embed/>
                </p:oleObj>
              </mc:Choice>
              <mc:Fallback>
                <p:oleObj name="Document" r:id="rId3" imgW="8786438" imgH="3200540" progId="Word.Document.8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508" y="3175347"/>
                        <a:ext cx="7958956" cy="2884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521528"/>
              </p:ext>
            </p:extLst>
          </p:nvPr>
        </p:nvGraphicFramePr>
        <p:xfrm>
          <a:off x="679450" y="1192213"/>
          <a:ext cx="7910513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4" name="Document" r:id="rId5" imgW="8920728" imgH="2309542" progId="Word.Document.8">
                  <p:embed/>
                </p:oleObj>
              </mc:Choice>
              <mc:Fallback>
                <p:oleObj name="Document" r:id="rId5" imgW="8920728" imgH="2309542" progId="Word.Document.8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1192213"/>
                        <a:ext cx="7910513" cy="203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539552" y="404664"/>
            <a:ext cx="28632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一元实函数</a:t>
            </a:r>
            <a:endParaRPr lang="zh-CN" altLang="zh-CN" sz="32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533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157319"/>
              </p:ext>
            </p:extLst>
          </p:nvPr>
        </p:nvGraphicFramePr>
        <p:xfrm>
          <a:off x="780231" y="620688"/>
          <a:ext cx="7896225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34" name="Document" r:id="rId3" imgW="8153872" imgH="2373596" progId="Word.Document.8">
                  <p:embed/>
                </p:oleObj>
              </mc:Choice>
              <mc:Fallback>
                <p:oleObj name="Document" r:id="rId3" imgW="8153872" imgH="2373596" progId="Word.Document.8">
                  <p:embed/>
                  <p:pic>
                    <p:nvPicPr>
                      <p:cNvPr id="0" name="Picture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231" y="620688"/>
                        <a:ext cx="7896225" cy="231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2984500" y="2638976"/>
            <a:ext cx="2667000" cy="2600325"/>
            <a:chOff x="1880" y="1616"/>
            <a:chExt cx="1680" cy="1638"/>
          </a:xfrm>
        </p:grpSpPr>
        <p:grpSp>
          <p:nvGrpSpPr>
            <p:cNvPr id="20484" name="Group 4"/>
            <p:cNvGrpSpPr>
              <a:grpSpLocks/>
            </p:cNvGrpSpPr>
            <p:nvPr/>
          </p:nvGrpSpPr>
          <p:grpSpPr bwMode="auto">
            <a:xfrm>
              <a:off x="1880" y="1616"/>
              <a:ext cx="1680" cy="1621"/>
              <a:chOff x="0" y="0"/>
              <a:chExt cx="20000" cy="20000"/>
            </a:xfrm>
          </p:grpSpPr>
          <p:sp>
            <p:nvSpPr>
              <p:cNvPr id="20488" name="Rectangle 5"/>
              <p:cNvSpPr>
                <a:spLocks noChangeArrowheads="1"/>
              </p:cNvSpPr>
              <p:nvPr/>
            </p:nvSpPr>
            <p:spPr bwMode="auto">
              <a:xfrm>
                <a:off x="2499" y="0"/>
                <a:ext cx="17501" cy="17648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9" name="Rectangle 6"/>
              <p:cNvSpPr>
                <a:spLocks noChangeArrowheads="1"/>
              </p:cNvSpPr>
              <p:nvPr/>
            </p:nvSpPr>
            <p:spPr bwMode="auto">
              <a:xfrm>
                <a:off x="2499" y="0"/>
                <a:ext cx="4172" cy="4207"/>
              </a:xfrm>
              <a:prstGeom prst="rect">
                <a:avLst/>
              </a:prstGeom>
              <a:solidFill>
                <a:srgbClr val="A6A6A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0" name="Rectangle 7"/>
              <p:cNvSpPr>
                <a:spLocks noChangeArrowheads="1"/>
              </p:cNvSpPr>
              <p:nvPr/>
            </p:nvSpPr>
            <p:spPr bwMode="auto">
              <a:xfrm>
                <a:off x="15828" y="0"/>
                <a:ext cx="4172" cy="4207"/>
              </a:xfrm>
              <a:prstGeom prst="rect">
                <a:avLst/>
              </a:prstGeom>
              <a:solidFill>
                <a:srgbClr val="A6A6A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1" name="Rectangle 8"/>
              <p:cNvSpPr>
                <a:spLocks noChangeArrowheads="1"/>
              </p:cNvSpPr>
              <p:nvPr/>
            </p:nvSpPr>
            <p:spPr bwMode="auto">
              <a:xfrm>
                <a:off x="2499" y="13441"/>
                <a:ext cx="4172" cy="4207"/>
              </a:xfrm>
              <a:prstGeom prst="rect">
                <a:avLst/>
              </a:prstGeom>
              <a:solidFill>
                <a:srgbClr val="A6A6A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2" name="Rectangle 9"/>
              <p:cNvSpPr>
                <a:spLocks noChangeArrowheads="1"/>
              </p:cNvSpPr>
              <p:nvPr/>
            </p:nvSpPr>
            <p:spPr bwMode="auto">
              <a:xfrm>
                <a:off x="15828" y="13441"/>
                <a:ext cx="4172" cy="4207"/>
              </a:xfrm>
              <a:prstGeom prst="rect">
                <a:avLst/>
              </a:prstGeom>
              <a:solidFill>
                <a:srgbClr val="A6A6A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3" name="Rectangle 10"/>
              <p:cNvSpPr>
                <a:spLocks noChangeArrowheads="1"/>
              </p:cNvSpPr>
              <p:nvPr/>
            </p:nvSpPr>
            <p:spPr bwMode="auto">
              <a:xfrm>
                <a:off x="6664" y="4200"/>
                <a:ext cx="9171" cy="9248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4" name="Line 11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506" cy="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5" name="Line 12"/>
              <p:cNvSpPr>
                <a:spLocks noChangeShapeType="1"/>
              </p:cNvSpPr>
              <p:nvPr/>
            </p:nvSpPr>
            <p:spPr bwMode="auto">
              <a:xfrm flipH="1">
                <a:off x="0" y="17641"/>
                <a:ext cx="2506" cy="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6" name="Line 13"/>
              <p:cNvSpPr>
                <a:spLocks noChangeShapeType="1"/>
              </p:cNvSpPr>
              <p:nvPr/>
            </p:nvSpPr>
            <p:spPr bwMode="auto">
              <a:xfrm>
                <a:off x="2499" y="17473"/>
                <a:ext cx="7" cy="25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7" name="Line 14"/>
              <p:cNvSpPr>
                <a:spLocks noChangeShapeType="1"/>
              </p:cNvSpPr>
              <p:nvPr/>
            </p:nvSpPr>
            <p:spPr bwMode="auto">
              <a:xfrm>
                <a:off x="6664" y="17473"/>
                <a:ext cx="7" cy="25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8" name="Line 15"/>
              <p:cNvSpPr>
                <a:spLocks noChangeShapeType="1"/>
              </p:cNvSpPr>
              <p:nvPr/>
            </p:nvSpPr>
            <p:spPr bwMode="auto">
              <a:xfrm flipV="1">
                <a:off x="833" y="0"/>
                <a:ext cx="7" cy="67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9" name="Line 16"/>
              <p:cNvSpPr>
                <a:spLocks noChangeShapeType="1"/>
              </p:cNvSpPr>
              <p:nvPr/>
            </p:nvSpPr>
            <p:spPr bwMode="auto">
              <a:xfrm>
                <a:off x="833" y="10746"/>
                <a:ext cx="7" cy="69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0" name="Line 17"/>
              <p:cNvSpPr>
                <a:spLocks noChangeShapeType="1"/>
              </p:cNvSpPr>
              <p:nvPr/>
            </p:nvSpPr>
            <p:spPr bwMode="auto">
              <a:xfrm>
                <a:off x="5831" y="18733"/>
                <a:ext cx="840" cy="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1" name="Line 18"/>
              <p:cNvSpPr>
                <a:spLocks noChangeShapeType="1"/>
              </p:cNvSpPr>
              <p:nvPr/>
            </p:nvSpPr>
            <p:spPr bwMode="auto">
              <a:xfrm flipH="1">
                <a:off x="2499" y="18733"/>
                <a:ext cx="840" cy="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0485" name="Object 19"/>
            <p:cNvGraphicFramePr>
              <a:graphicFrameLocks noChangeAspect="1"/>
            </p:cNvGraphicFramePr>
            <p:nvPr/>
          </p:nvGraphicFramePr>
          <p:xfrm>
            <a:off x="1882" y="2251"/>
            <a:ext cx="1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35" name="Equation" r:id="rId5" imgW="126835" imgH="139518" progId="">
                    <p:embed/>
                  </p:oleObj>
                </mc:Choice>
                <mc:Fallback>
                  <p:oleObj name="Equation" r:id="rId5" imgW="126835" imgH="139518" progId="">
                    <p:embed/>
                    <p:pic>
                      <p:nvPicPr>
                        <p:cNvPr id="0" name="Picture 3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2251"/>
                          <a:ext cx="17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6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3041199"/>
                </p:ext>
              </p:extLst>
            </p:nvPr>
          </p:nvGraphicFramePr>
          <p:xfrm>
            <a:off x="2207" y="3072"/>
            <a:ext cx="163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36" name="Equation" r:id="rId7" imgW="126835" imgH="139518" progId="">
                    <p:embed/>
                  </p:oleObj>
                </mc:Choice>
                <mc:Fallback>
                  <p:oleObj name="Equation" r:id="rId7" imgW="126835" imgH="139518" progId="">
                    <p:embed/>
                    <p:pic>
                      <p:nvPicPr>
                        <p:cNvPr id="0" name="Picture 3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7" y="3072"/>
                          <a:ext cx="163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矩形 1"/>
          <p:cNvSpPr>
            <a:spLocks noChangeArrowheads="1"/>
          </p:cNvSpPr>
          <p:nvPr/>
        </p:nvSpPr>
        <p:spPr bwMode="auto">
          <a:xfrm>
            <a:off x="755576" y="548680"/>
            <a:ext cx="9076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8 </a:t>
            </a:r>
            <a:endParaRPr lang="zh-CN" altLang="en-US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782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46089"/>
              </p:ext>
            </p:extLst>
          </p:nvPr>
        </p:nvGraphicFramePr>
        <p:xfrm>
          <a:off x="319088" y="764704"/>
          <a:ext cx="7980362" cy="404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22" name="Document" r:id="rId3" imgW="8718033" imgH="4422244" progId="Word.Document.8">
                  <p:embed/>
                </p:oleObj>
              </mc:Choice>
              <mc:Fallback>
                <p:oleObj name="Document" r:id="rId3" imgW="8718033" imgH="4422244" progId="Word.Document.8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764704"/>
                        <a:ext cx="7980362" cy="404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23528" y="116632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zh-CN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初等函数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03223"/>
              </p:ext>
            </p:extLst>
          </p:nvPr>
        </p:nvGraphicFramePr>
        <p:xfrm>
          <a:off x="668163" y="4293096"/>
          <a:ext cx="7288213" cy="203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23" name="Document" r:id="rId5" imgW="7966658" imgH="2222457" progId="Word.Document.8">
                  <p:embed/>
                </p:oleObj>
              </mc:Choice>
              <mc:Fallback>
                <p:oleObj name="Document" r:id="rId5" imgW="7966658" imgH="2222457" progId="Word.Document.8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163" y="4293096"/>
                        <a:ext cx="7288213" cy="203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943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882819"/>
              </p:ext>
            </p:extLst>
          </p:nvPr>
        </p:nvGraphicFramePr>
        <p:xfrm>
          <a:off x="442913" y="623888"/>
          <a:ext cx="8451850" cy="284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69" name="Document" r:id="rId3" imgW="9092820" imgH="3054439" progId="Word.Document.8">
                  <p:embed/>
                </p:oleObj>
              </mc:Choice>
              <mc:Fallback>
                <p:oleObj name="Document" r:id="rId3" imgW="9092820" imgH="3054439" progId="Word.Document.8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623888"/>
                        <a:ext cx="8451850" cy="284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620862"/>
              </p:ext>
            </p:extLst>
          </p:nvPr>
        </p:nvGraphicFramePr>
        <p:xfrm>
          <a:off x="114300" y="3378200"/>
          <a:ext cx="8115300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70" name="Document" r:id="rId5" imgW="8698232" imgH="2978150" progId="Word.Document.8">
                  <p:embed/>
                </p:oleObj>
              </mc:Choice>
              <mc:Fallback>
                <p:oleObj name="Document" r:id="rId5" imgW="8698232" imgH="2978150" progId="Word.Document.8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3378200"/>
                        <a:ext cx="8115300" cy="276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797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658066"/>
              </p:ext>
            </p:extLst>
          </p:nvPr>
        </p:nvGraphicFramePr>
        <p:xfrm>
          <a:off x="35496" y="259780"/>
          <a:ext cx="7986004" cy="2017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57" name="Document" r:id="rId4" imgW="8445133" imgH="2268159" progId="Word.Document.8">
                  <p:embed/>
                </p:oleObj>
              </mc:Choice>
              <mc:Fallback>
                <p:oleObj name="Document" r:id="rId4" imgW="8445133" imgH="2268159" progId="Word.Document.8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259780"/>
                        <a:ext cx="7986004" cy="20170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136416"/>
              </p:ext>
            </p:extLst>
          </p:nvPr>
        </p:nvGraphicFramePr>
        <p:xfrm>
          <a:off x="676634" y="3884098"/>
          <a:ext cx="7776914" cy="2209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58" name="Document" r:id="rId6" imgW="8992373" imgH="2566837" progId="Word.Document.8">
                  <p:embed/>
                </p:oleObj>
              </mc:Choice>
              <mc:Fallback>
                <p:oleObj name="Document" r:id="rId6" imgW="8992373" imgH="2566837" progId="Word.Document.8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634" y="3884098"/>
                        <a:ext cx="7776914" cy="22091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532668" y="188640"/>
            <a:ext cx="9076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9 </a:t>
            </a:r>
            <a:endParaRPr lang="zh-CN" altLang="en-US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604676" y="1916832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解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827730"/>
              </p:ext>
            </p:extLst>
          </p:nvPr>
        </p:nvGraphicFramePr>
        <p:xfrm>
          <a:off x="1108732" y="1989584"/>
          <a:ext cx="6748463" cy="210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59" name="Document" r:id="rId8" imgW="7428419" imgH="2332213" progId="Word.Document.8">
                  <p:embed/>
                </p:oleObj>
              </mc:Choice>
              <mc:Fallback>
                <p:oleObj name="Document" r:id="rId8" imgW="7428419" imgH="2332213" progId="Word.Document.8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732" y="1989584"/>
                        <a:ext cx="6748463" cy="210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171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184511"/>
              </p:ext>
            </p:extLst>
          </p:nvPr>
        </p:nvGraphicFramePr>
        <p:xfrm>
          <a:off x="396254" y="692696"/>
          <a:ext cx="7704138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2" name="Document" r:id="rId3" imgW="8481856" imgH="2853281" progId="Word.Document.8">
                  <p:embed/>
                </p:oleObj>
              </mc:Choice>
              <mc:Fallback>
                <p:oleObj name="Document" r:id="rId3" imgW="8481856" imgH="2853281" progId="Word.Document.8">
                  <p:embed/>
                  <p:pic>
                    <p:nvPicPr>
                      <p:cNvPr id="0" name="Picture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54" y="692696"/>
                        <a:ext cx="7704138" cy="257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51520" y="116632"/>
            <a:ext cx="32752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函数表示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形式</a:t>
            </a:r>
            <a:endParaRPr lang="zh-CN" altLang="zh-CN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885294"/>
              </p:ext>
            </p:extLst>
          </p:nvPr>
        </p:nvGraphicFramePr>
        <p:xfrm>
          <a:off x="402480" y="3310434"/>
          <a:ext cx="7481888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3" name="Document" r:id="rId5" imgW="8172233" imgH="1083160" progId="Word.Document.8">
                  <p:embed/>
                </p:oleObj>
              </mc:Choice>
              <mc:Fallback>
                <p:oleObj name="Document" r:id="rId5" imgW="8172233" imgH="1083160" progId="Word.Document.8">
                  <p:embed/>
                  <p:pic>
                    <p:nvPicPr>
                      <p:cNvPr id="0" name="Picture 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80" y="3310434"/>
                        <a:ext cx="7481888" cy="982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692176"/>
              </p:ext>
            </p:extLst>
          </p:nvPr>
        </p:nvGraphicFramePr>
        <p:xfrm>
          <a:off x="422349" y="4248597"/>
          <a:ext cx="7678043" cy="2189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4" name="Document" r:id="rId7" imgW="8487616" imgH="2400945" progId="Word.Document.8">
                  <p:embed/>
                </p:oleObj>
              </mc:Choice>
              <mc:Fallback>
                <p:oleObj name="Document" r:id="rId7" imgW="8487616" imgH="2400945" progId="Word.Document.8">
                  <p:embed/>
                  <p:pic>
                    <p:nvPicPr>
                      <p:cNvPr id="0" name="Picture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349" y="4248597"/>
                        <a:ext cx="7678043" cy="21895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884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493168"/>
              </p:ext>
            </p:extLst>
          </p:nvPr>
        </p:nvGraphicFramePr>
        <p:xfrm>
          <a:off x="1403648" y="788318"/>
          <a:ext cx="446087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13" name="Document" r:id="rId3" imgW="4150021" imgH="527186" progId="Word.Document.8">
                  <p:embed/>
                </p:oleObj>
              </mc:Choice>
              <mc:Fallback>
                <p:oleObj name="Document" r:id="rId3" imgW="4150021" imgH="527186" progId="Word.Document.8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788318"/>
                        <a:ext cx="4460875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5710758" y="466850"/>
            <a:ext cx="2533650" cy="2886074"/>
            <a:chOff x="1974" y="1388"/>
            <a:chExt cx="1596" cy="1818"/>
          </a:xfrm>
        </p:grpSpPr>
        <p:sp>
          <p:nvSpPr>
            <p:cNvPr id="34821" name="Line 5"/>
            <p:cNvSpPr>
              <a:spLocks noChangeShapeType="1"/>
            </p:cNvSpPr>
            <p:nvPr/>
          </p:nvSpPr>
          <p:spPr bwMode="auto">
            <a:xfrm>
              <a:off x="1974" y="2299"/>
              <a:ext cx="149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2" name="Line 6"/>
            <p:cNvSpPr>
              <a:spLocks noChangeShapeType="1"/>
            </p:cNvSpPr>
            <p:nvPr/>
          </p:nvSpPr>
          <p:spPr bwMode="auto">
            <a:xfrm flipV="1">
              <a:off x="2706" y="1525"/>
              <a:ext cx="0" cy="14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3" name="Oval 7"/>
            <p:cNvSpPr>
              <a:spLocks noChangeArrowheads="1"/>
            </p:cNvSpPr>
            <p:nvPr/>
          </p:nvSpPr>
          <p:spPr bwMode="auto">
            <a:xfrm>
              <a:off x="2254" y="1818"/>
              <a:ext cx="936" cy="9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 flipV="1">
              <a:off x="2706" y="1891"/>
              <a:ext cx="281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5" name="Arc 9"/>
            <p:cNvSpPr>
              <a:spLocks/>
            </p:cNvSpPr>
            <p:nvPr/>
          </p:nvSpPr>
          <p:spPr bwMode="auto">
            <a:xfrm>
              <a:off x="2801" y="2146"/>
              <a:ext cx="94" cy="1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6" name="Line 10"/>
            <p:cNvSpPr>
              <a:spLocks noChangeShapeType="1"/>
            </p:cNvSpPr>
            <p:nvPr/>
          </p:nvSpPr>
          <p:spPr bwMode="auto">
            <a:xfrm flipH="1" flipV="1">
              <a:off x="2807" y="2137"/>
              <a:ext cx="62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7" name="Rectangle 11"/>
            <p:cNvSpPr>
              <a:spLocks noChangeArrowheads="1"/>
            </p:cNvSpPr>
            <p:nvPr/>
          </p:nvSpPr>
          <p:spPr bwMode="auto">
            <a:xfrm>
              <a:off x="2933" y="1639"/>
              <a:ext cx="5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b="1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0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0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) </a:t>
              </a:r>
            </a:p>
          </p:txBody>
        </p:sp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>
              <a:off x="2154" y="2976"/>
              <a:ext cx="86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0" name="Line 14"/>
            <p:cNvSpPr>
              <a:spLocks noChangeShapeType="1"/>
            </p:cNvSpPr>
            <p:nvPr/>
          </p:nvSpPr>
          <p:spPr bwMode="auto">
            <a:xfrm>
              <a:off x="2154" y="3206"/>
              <a:ext cx="86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1" name="Line 15"/>
            <p:cNvSpPr>
              <a:spLocks noChangeShapeType="1"/>
            </p:cNvSpPr>
            <p:nvPr/>
          </p:nvSpPr>
          <p:spPr bwMode="auto">
            <a:xfrm>
              <a:off x="2154" y="2976"/>
              <a:ext cx="0" cy="23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2" name="Line 16"/>
            <p:cNvSpPr>
              <a:spLocks noChangeShapeType="1"/>
            </p:cNvSpPr>
            <p:nvPr/>
          </p:nvSpPr>
          <p:spPr bwMode="auto">
            <a:xfrm>
              <a:off x="3016" y="2976"/>
              <a:ext cx="0" cy="23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3" name="Rectangle 17"/>
            <p:cNvSpPr>
              <a:spLocks noChangeArrowheads="1"/>
            </p:cNvSpPr>
            <p:nvPr/>
          </p:nvSpPr>
          <p:spPr bwMode="auto">
            <a:xfrm>
              <a:off x="3333" y="2250"/>
              <a:ext cx="23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4834" name="Rectangle 18"/>
            <p:cNvSpPr>
              <a:spLocks noChangeArrowheads="1"/>
            </p:cNvSpPr>
            <p:nvPr/>
          </p:nvSpPr>
          <p:spPr bwMode="auto">
            <a:xfrm>
              <a:off x="2517" y="1388"/>
              <a:ext cx="1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34835" name="Rectangle 19"/>
            <p:cNvSpPr>
              <a:spLocks noChangeArrowheads="1"/>
            </p:cNvSpPr>
            <p:nvPr/>
          </p:nvSpPr>
          <p:spPr bwMode="auto">
            <a:xfrm>
              <a:off x="2472" y="227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b="1" i="1" dirty="0">
                  <a:latin typeface="Times New Roman" pitchFamily="18" charset="0"/>
                  <a:cs typeface="Times New Roman" pitchFamily="18" charset="0"/>
                </a:rPr>
                <a:t>O</a:t>
              </a: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51067"/>
              </p:ext>
            </p:extLst>
          </p:nvPr>
        </p:nvGraphicFramePr>
        <p:xfrm>
          <a:off x="512763" y="3671888"/>
          <a:ext cx="82153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14" name="Document" r:id="rId5" imgW="8612905" imgH="1124183" progId="Word.Document.8">
                  <p:embed/>
                </p:oleObj>
              </mc:Choice>
              <mc:Fallback>
                <p:oleObj name="Document" r:id="rId5" imgW="8612905" imgH="1124183" progId="Word.Document.8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3671888"/>
                        <a:ext cx="8215312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662536"/>
              </p:ext>
            </p:extLst>
          </p:nvPr>
        </p:nvGraphicFramePr>
        <p:xfrm>
          <a:off x="1584176" y="1797175"/>
          <a:ext cx="331946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15" name="Equation" r:id="rId7" imgW="3606480" imgH="952200" progId="Equation.3">
                  <p:embed/>
                </p:oleObj>
              </mc:Choice>
              <mc:Fallback>
                <p:oleObj name="Equation" r:id="rId7" imgW="3606480" imgH="952200" progId="Equation.3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176" y="1797175"/>
                        <a:ext cx="3319462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565797" y="745540"/>
            <a:ext cx="12698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10  </a:t>
            </a:r>
            <a:endParaRPr lang="zh-CN" altLang="en-US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693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886513"/>
              </p:ext>
            </p:extLst>
          </p:nvPr>
        </p:nvGraphicFramePr>
        <p:xfrm>
          <a:off x="609600" y="471488"/>
          <a:ext cx="8104188" cy="200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7" name="Document" r:id="rId3" imgW="9301635" imgH="2312421" progId="Word.Document.8">
                  <p:embed/>
                </p:oleObj>
              </mc:Choice>
              <mc:Fallback>
                <p:oleObj name="Document" r:id="rId3" imgW="9301635" imgH="2312421" progId="Word.Document.8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71488"/>
                        <a:ext cx="8104188" cy="2008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831433"/>
              </p:ext>
            </p:extLst>
          </p:nvPr>
        </p:nvGraphicFramePr>
        <p:xfrm>
          <a:off x="1115814" y="3896144"/>
          <a:ext cx="7560642" cy="190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8" name="Document" r:id="rId5" imgW="7864411" imgH="1983514" progId="Word.Document.8">
                  <p:embed/>
                </p:oleObj>
              </mc:Choice>
              <mc:Fallback>
                <p:oleObj name="Document" r:id="rId5" imgW="7864411" imgH="1983514" progId="Word.Document.8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814" y="3896144"/>
                        <a:ext cx="7560642" cy="1909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00845"/>
              </p:ext>
            </p:extLst>
          </p:nvPr>
        </p:nvGraphicFramePr>
        <p:xfrm>
          <a:off x="1115616" y="1484784"/>
          <a:ext cx="5669832" cy="266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9" name="Document" r:id="rId7" imgW="6189569" imgH="2903661" progId="Word.Document.8">
                  <p:embed/>
                </p:oleObj>
              </mc:Choice>
              <mc:Fallback>
                <p:oleObj name="Document" r:id="rId7" imgW="6189569" imgH="2903661" progId="Word.Document.8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484784"/>
                        <a:ext cx="5669832" cy="26642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2915816" y="3140968"/>
            <a:ext cx="288032" cy="0"/>
          </a:xfrm>
          <a:prstGeom prst="line">
            <a:avLst/>
          </a:prstGeom>
          <a:ln w="317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78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60040" y="187896"/>
            <a:ext cx="4427984" cy="7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一、映射与函数</a:t>
            </a: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209803"/>
              </p:ext>
            </p:extLst>
          </p:nvPr>
        </p:nvGraphicFramePr>
        <p:xfrm>
          <a:off x="611188" y="836613"/>
          <a:ext cx="7821612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5" name="Document" r:id="rId4" imgW="7952977" imgH="1093956" progId="Word.Document.8">
                  <p:embed/>
                </p:oleObj>
              </mc:Choice>
              <mc:Fallback>
                <p:oleObj name="Document" r:id="rId4" imgW="7952977" imgH="1093956" progId="Word.Document.8">
                  <p:embed/>
                  <p:pic>
                    <p:nvPicPr>
                      <p:cNvPr id="0" name="Picture 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836613"/>
                        <a:ext cx="7821612" cy="1084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对象 1"/>
          <p:cNvGraphicFramePr>
            <a:graphicFrameLocks noChangeAspect="1"/>
          </p:cNvGraphicFramePr>
          <p:nvPr/>
        </p:nvGraphicFramePr>
        <p:xfrm>
          <a:off x="755650" y="1989138"/>
          <a:ext cx="7708900" cy="232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6" name="Document" r:id="rId6" imgW="7837049" imgH="2344448" progId="Word.Document.8">
                  <p:embed/>
                </p:oleObj>
              </mc:Choice>
              <mc:Fallback>
                <p:oleObj name="Document" r:id="rId6" imgW="7837049" imgH="2344448" progId="Word.Document.8">
                  <p:embed/>
                  <p:pic>
                    <p:nvPicPr>
                      <p:cNvPr id="0" name="Picture 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989138"/>
                        <a:ext cx="7708900" cy="2322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719748"/>
              </p:ext>
            </p:extLst>
          </p:nvPr>
        </p:nvGraphicFramePr>
        <p:xfrm>
          <a:off x="825500" y="3860800"/>
          <a:ext cx="77089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7" name="Document" r:id="rId8" imgW="7515546" imgH="2656801" progId="Word.Document.8">
                  <p:embed/>
                </p:oleObj>
              </mc:Choice>
              <mc:Fallback>
                <p:oleObj name="Document" r:id="rId8" imgW="7515546" imgH="2656801" progId="Word.Document.8">
                  <p:embed/>
                  <p:pic>
                    <p:nvPicPr>
                      <p:cNvPr id="0" name="Picture 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3860800"/>
                        <a:ext cx="7708900" cy="271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480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063429"/>
              </p:ext>
            </p:extLst>
          </p:nvPr>
        </p:nvGraphicFramePr>
        <p:xfrm>
          <a:off x="319088" y="471488"/>
          <a:ext cx="8285162" cy="268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34" name="Document" r:id="rId3" imgW="9202628" imgH="2990385" progId="Word.Document.8">
                  <p:embed/>
                </p:oleObj>
              </mc:Choice>
              <mc:Fallback>
                <p:oleObj name="Document" r:id="rId3" imgW="9202628" imgH="2990385" progId="Word.Document.8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471488"/>
                        <a:ext cx="8285162" cy="2687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313076"/>
              </p:ext>
            </p:extLst>
          </p:nvPr>
        </p:nvGraphicFramePr>
        <p:xfrm>
          <a:off x="827583" y="2924944"/>
          <a:ext cx="6858569" cy="309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35" r:id="rId5" imgW="2984500" imgH="1346200" progId="">
                  <p:embed/>
                </p:oleObj>
              </mc:Choice>
              <mc:Fallback>
                <p:oleObj r:id="rId5" imgW="2984500" imgH="1346200" progId="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3" y="2924944"/>
                        <a:ext cx="6858569" cy="30963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51520" y="3049796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解</a:t>
            </a:r>
            <a:endParaRPr lang="zh-CN" altLang="zh-CN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179512" y="385500"/>
            <a:ext cx="12698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11  </a:t>
            </a:r>
            <a:endParaRPr lang="zh-CN" altLang="en-US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32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152400" y="7762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12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849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766672"/>
              </p:ext>
            </p:extLst>
          </p:nvPr>
        </p:nvGraphicFramePr>
        <p:xfrm>
          <a:off x="1230313" y="639763"/>
          <a:ext cx="7419975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216" name="Equation" r:id="rId3" imgW="7772400" imgH="977760" progId="Equation.3">
                  <p:embed/>
                </p:oleObj>
              </mc:Choice>
              <mc:Fallback>
                <p:oleObj name="Equation" r:id="rId3" imgW="7772400" imgH="977760" progId="Equation.3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639763"/>
                        <a:ext cx="7419975" cy="915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228600" y="1884363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583705"/>
              </p:ext>
            </p:extLst>
          </p:nvPr>
        </p:nvGraphicFramePr>
        <p:xfrm>
          <a:off x="1273175" y="2925763"/>
          <a:ext cx="4537075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217" name="Equation" r:id="rId5" imgW="4838400" imgH="977760" progId="Equation.3">
                  <p:embed/>
                </p:oleObj>
              </mc:Choice>
              <mc:Fallback>
                <p:oleObj name="Equation" r:id="rId5" imgW="4838400" imgH="977760" progId="Equation.3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2925763"/>
                        <a:ext cx="4537075" cy="915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740360"/>
              </p:ext>
            </p:extLst>
          </p:nvPr>
        </p:nvGraphicFramePr>
        <p:xfrm>
          <a:off x="1225550" y="1719263"/>
          <a:ext cx="354806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218" name="Equation" r:id="rId7" imgW="3784320" imgH="977760" progId="Equation.3">
                  <p:embed/>
                </p:oleObj>
              </mc:Choice>
              <mc:Fallback>
                <p:oleObj name="Equation" r:id="rId7" imgW="3784320" imgH="977760" progId="Equation.3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1719263"/>
                        <a:ext cx="3548063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142640"/>
              </p:ext>
            </p:extLst>
          </p:nvPr>
        </p:nvGraphicFramePr>
        <p:xfrm>
          <a:off x="2771800" y="4081463"/>
          <a:ext cx="29781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219" name="Equation" r:id="rId9" imgW="3174840" imgH="977760" progId="Equation.3">
                  <p:embed/>
                </p:oleObj>
              </mc:Choice>
              <mc:Fallback>
                <p:oleObj name="Equation" r:id="rId9" imgW="3174840" imgH="977760" progId="Equation.3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081463"/>
                        <a:ext cx="2978150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6" name="Object 8"/>
          <p:cNvGraphicFramePr>
            <a:graphicFrameLocks noChangeAspect="1"/>
          </p:cNvGraphicFramePr>
          <p:nvPr/>
        </p:nvGraphicFramePr>
        <p:xfrm>
          <a:off x="1739900" y="5191125"/>
          <a:ext cx="1917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220" name="公式" r:id="rId11" imgW="1917700" imgH="508000" progId="Equation.3">
                  <p:embed/>
                </p:oleObj>
              </mc:Choice>
              <mc:Fallback>
                <p:oleObj name="公式" r:id="rId11" imgW="1917700" imgH="508000" progId="Equation.3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5191125"/>
                        <a:ext cx="19177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1143000" y="51054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故</a:t>
            </a:r>
          </a:p>
        </p:txBody>
      </p:sp>
    </p:spTree>
    <p:extLst>
      <p:ext uri="{BB962C8B-B14F-4D97-AF65-F5344CB8AC3E}">
        <p14:creationId xmlns:p14="http://schemas.microsoft.com/office/powerpoint/2010/main" val="21944126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utoUpdateAnimBg="0"/>
      <p:bldP spid="8397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116632"/>
            <a:ext cx="5551860" cy="68012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三、函数的简单性质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11560" y="3793232"/>
            <a:ext cx="3714750" cy="2819400"/>
            <a:chOff x="611560" y="3793232"/>
            <a:chExt cx="3714750" cy="2819400"/>
          </a:xfrm>
        </p:grpSpPr>
        <p:grpSp>
          <p:nvGrpSpPr>
            <p:cNvPr id="29699" name="Group 56"/>
            <p:cNvGrpSpPr>
              <a:grpSpLocks/>
            </p:cNvGrpSpPr>
            <p:nvPr/>
          </p:nvGrpSpPr>
          <p:grpSpPr bwMode="auto">
            <a:xfrm>
              <a:off x="611560" y="3793232"/>
              <a:ext cx="3714750" cy="2819400"/>
              <a:chOff x="480" y="2304"/>
              <a:chExt cx="2340" cy="1776"/>
            </a:xfrm>
          </p:grpSpPr>
          <p:sp>
            <p:nvSpPr>
              <p:cNvPr id="29724" name="Line 6"/>
              <p:cNvSpPr>
                <a:spLocks noChangeShapeType="1"/>
              </p:cNvSpPr>
              <p:nvPr/>
            </p:nvSpPr>
            <p:spPr bwMode="auto">
              <a:xfrm>
                <a:off x="480" y="3312"/>
                <a:ext cx="20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5" name="Line 8"/>
              <p:cNvSpPr>
                <a:spLocks noChangeShapeType="1"/>
              </p:cNvSpPr>
              <p:nvPr/>
            </p:nvSpPr>
            <p:spPr bwMode="auto">
              <a:xfrm>
                <a:off x="480" y="2784"/>
                <a:ext cx="1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6" name="Line 9"/>
              <p:cNvSpPr>
                <a:spLocks noChangeShapeType="1"/>
              </p:cNvSpPr>
              <p:nvPr/>
            </p:nvSpPr>
            <p:spPr bwMode="auto">
              <a:xfrm>
                <a:off x="480" y="3792"/>
                <a:ext cx="1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7" name="Line 12"/>
              <p:cNvSpPr>
                <a:spLocks noChangeShapeType="1"/>
              </p:cNvSpPr>
              <p:nvPr/>
            </p:nvSpPr>
            <p:spPr bwMode="auto">
              <a:xfrm flipV="1">
                <a:off x="1312" y="2448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8" name="Freeform 14"/>
              <p:cNvSpPr>
                <a:spLocks/>
              </p:cNvSpPr>
              <p:nvPr/>
            </p:nvSpPr>
            <p:spPr bwMode="auto">
              <a:xfrm>
                <a:off x="480" y="2832"/>
                <a:ext cx="1664" cy="864"/>
              </a:xfrm>
              <a:custGeom>
                <a:avLst/>
                <a:gdLst>
                  <a:gd name="T0" fmla="*/ 1664 w 1536"/>
                  <a:gd name="T1" fmla="*/ 0 h 864"/>
                  <a:gd name="T2" fmla="*/ 1300 w 1536"/>
                  <a:gd name="T3" fmla="*/ 336 h 864"/>
                  <a:gd name="T4" fmla="*/ 1040 w 1536"/>
                  <a:gd name="T5" fmla="*/ 336 h 864"/>
                  <a:gd name="T6" fmla="*/ 728 w 1536"/>
                  <a:gd name="T7" fmla="*/ 240 h 864"/>
                  <a:gd name="T8" fmla="*/ 156 w 1536"/>
                  <a:gd name="T9" fmla="*/ 768 h 864"/>
                  <a:gd name="T10" fmla="*/ 0 w 1536"/>
                  <a:gd name="T11" fmla="*/ 816 h 8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36" h="864">
                    <a:moveTo>
                      <a:pt x="1536" y="0"/>
                    </a:moveTo>
                    <a:cubicBezTo>
                      <a:pt x="1416" y="140"/>
                      <a:pt x="1296" y="280"/>
                      <a:pt x="1200" y="336"/>
                    </a:cubicBezTo>
                    <a:cubicBezTo>
                      <a:pt x="1104" y="392"/>
                      <a:pt x="1048" y="352"/>
                      <a:pt x="960" y="336"/>
                    </a:cubicBezTo>
                    <a:cubicBezTo>
                      <a:pt x="872" y="320"/>
                      <a:pt x="808" y="168"/>
                      <a:pt x="672" y="240"/>
                    </a:cubicBezTo>
                    <a:cubicBezTo>
                      <a:pt x="536" y="312"/>
                      <a:pt x="256" y="672"/>
                      <a:pt x="144" y="768"/>
                    </a:cubicBezTo>
                    <a:cubicBezTo>
                      <a:pt x="32" y="864"/>
                      <a:pt x="16" y="840"/>
                      <a:pt x="0" y="816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9" name="Text Box 17"/>
              <p:cNvSpPr txBox="1">
                <a:spLocks noChangeArrowheads="1"/>
              </p:cNvSpPr>
              <p:nvPr/>
            </p:nvSpPr>
            <p:spPr bwMode="auto">
              <a:xfrm>
                <a:off x="996" y="254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M</a:t>
                </a:r>
                <a:endParaRPr lang="en-US" altLang="zh-CN"/>
              </a:p>
            </p:txBody>
          </p:sp>
          <p:sp>
            <p:nvSpPr>
              <p:cNvPr id="29730" name="Text Box 19"/>
              <p:cNvSpPr txBox="1">
                <a:spLocks noChangeArrowheads="1"/>
              </p:cNvSpPr>
              <p:nvPr/>
            </p:nvSpPr>
            <p:spPr bwMode="auto">
              <a:xfrm>
                <a:off x="976" y="3792"/>
                <a:ext cx="54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-M</a:t>
                </a:r>
                <a:endParaRPr lang="en-US" altLang="zh-CN"/>
              </a:p>
            </p:txBody>
          </p:sp>
          <p:sp>
            <p:nvSpPr>
              <p:cNvPr id="29731" name="Text Box 21"/>
              <p:cNvSpPr txBox="1">
                <a:spLocks noChangeArrowheads="1"/>
              </p:cNvSpPr>
              <p:nvPr/>
            </p:nvSpPr>
            <p:spPr bwMode="auto">
              <a:xfrm>
                <a:off x="1364" y="2304"/>
                <a:ext cx="10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y</a:t>
                </a:r>
                <a:endParaRPr lang="en-US" altLang="zh-CN" b="1"/>
              </a:p>
            </p:txBody>
          </p:sp>
          <p:sp>
            <p:nvSpPr>
              <p:cNvPr id="29732" name="Text Box 23"/>
              <p:cNvSpPr txBox="1">
                <a:spLocks noChangeArrowheads="1"/>
              </p:cNvSpPr>
              <p:nvPr/>
            </p:nvSpPr>
            <p:spPr bwMode="auto">
              <a:xfrm>
                <a:off x="2484" y="3120"/>
                <a:ext cx="25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x</a:t>
                </a:r>
                <a:endParaRPr lang="en-US" altLang="zh-CN"/>
              </a:p>
            </p:txBody>
          </p:sp>
          <p:sp>
            <p:nvSpPr>
              <p:cNvPr id="29733" name="Text Box 25"/>
              <p:cNvSpPr txBox="1">
                <a:spLocks noChangeArrowheads="1"/>
              </p:cNvSpPr>
              <p:nvPr/>
            </p:nvSpPr>
            <p:spPr bwMode="auto">
              <a:xfrm>
                <a:off x="1312" y="3216"/>
                <a:ext cx="15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o</a:t>
                </a:r>
                <a:endParaRPr lang="en-US" altLang="zh-CN"/>
              </a:p>
            </p:txBody>
          </p:sp>
          <p:sp>
            <p:nvSpPr>
              <p:cNvPr id="29734" name="Text Box 27"/>
              <p:cNvSpPr txBox="1">
                <a:spLocks noChangeArrowheads="1"/>
              </p:cNvSpPr>
              <p:nvPr/>
            </p:nvSpPr>
            <p:spPr bwMode="auto">
              <a:xfrm>
                <a:off x="1364" y="2784"/>
                <a:ext cx="1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 dirty="0"/>
                  <a:t>y=f(x)</a:t>
                </a:r>
                <a:endParaRPr lang="en-US" altLang="zh-CN" dirty="0"/>
              </a:p>
            </p:txBody>
          </p:sp>
          <p:sp>
            <p:nvSpPr>
              <p:cNvPr id="29735" name="Line 28"/>
              <p:cNvSpPr>
                <a:spLocks noChangeShapeType="1"/>
              </p:cNvSpPr>
              <p:nvPr/>
            </p:nvSpPr>
            <p:spPr bwMode="auto">
              <a:xfrm>
                <a:off x="480" y="331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6" name="Line 29"/>
              <p:cNvSpPr>
                <a:spLocks noChangeShapeType="1"/>
              </p:cNvSpPr>
              <p:nvPr/>
            </p:nvSpPr>
            <p:spPr bwMode="auto">
              <a:xfrm>
                <a:off x="2100" y="283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7" name="Line 34"/>
              <p:cNvSpPr>
                <a:spLocks noChangeShapeType="1"/>
              </p:cNvSpPr>
              <p:nvPr/>
            </p:nvSpPr>
            <p:spPr bwMode="auto">
              <a:xfrm>
                <a:off x="480" y="3312"/>
                <a:ext cx="16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8" name="Text Box 36"/>
              <p:cNvSpPr txBox="1">
                <a:spLocks noChangeArrowheads="1"/>
              </p:cNvSpPr>
              <p:nvPr/>
            </p:nvSpPr>
            <p:spPr bwMode="auto">
              <a:xfrm>
                <a:off x="2004" y="3360"/>
                <a:ext cx="24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X</a:t>
                </a:r>
                <a:endParaRPr lang="en-US" altLang="zh-CN"/>
              </a:p>
            </p:txBody>
          </p:sp>
        </p:grpSp>
        <p:sp>
          <p:nvSpPr>
            <p:cNvPr id="29700" name="Text Box 38"/>
            <p:cNvSpPr txBox="1">
              <a:spLocks noChangeArrowheads="1"/>
            </p:cNvSpPr>
            <p:nvPr/>
          </p:nvSpPr>
          <p:spPr bwMode="auto">
            <a:xfrm>
              <a:off x="2211760" y="5545832"/>
              <a:ext cx="1225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有界</a:t>
              </a:r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345360" y="3717032"/>
            <a:ext cx="3797300" cy="2971800"/>
            <a:chOff x="4345360" y="3717032"/>
            <a:chExt cx="3797300" cy="2971800"/>
          </a:xfrm>
        </p:grpSpPr>
        <p:sp>
          <p:nvSpPr>
            <p:cNvPr id="29701" name="Text Box 39"/>
            <p:cNvSpPr txBox="1">
              <a:spLocks noChangeArrowheads="1"/>
            </p:cNvSpPr>
            <p:nvPr/>
          </p:nvSpPr>
          <p:spPr bwMode="auto">
            <a:xfrm>
              <a:off x="6917110" y="5545832"/>
              <a:ext cx="9334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无界</a:t>
              </a:r>
            </a:p>
          </p:txBody>
        </p:sp>
        <p:grpSp>
          <p:nvGrpSpPr>
            <p:cNvPr id="29702" name="Group 55"/>
            <p:cNvGrpSpPr>
              <a:grpSpLocks/>
            </p:cNvGrpSpPr>
            <p:nvPr/>
          </p:nvGrpSpPr>
          <p:grpSpPr bwMode="auto">
            <a:xfrm>
              <a:off x="4345360" y="3717032"/>
              <a:ext cx="3797300" cy="2971800"/>
              <a:chOff x="2832" y="2160"/>
              <a:chExt cx="2392" cy="1872"/>
            </a:xfrm>
          </p:grpSpPr>
          <p:sp>
            <p:nvSpPr>
              <p:cNvPr id="29706" name="Line 7"/>
              <p:cNvSpPr>
                <a:spLocks noChangeShapeType="1"/>
              </p:cNvSpPr>
              <p:nvPr/>
            </p:nvSpPr>
            <p:spPr bwMode="auto">
              <a:xfrm>
                <a:off x="2832" y="3216"/>
                <a:ext cx="21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07" name="Line 10"/>
              <p:cNvSpPr>
                <a:spLocks noChangeShapeType="1"/>
              </p:cNvSpPr>
              <p:nvPr/>
            </p:nvSpPr>
            <p:spPr bwMode="auto">
              <a:xfrm>
                <a:off x="2884" y="3744"/>
                <a:ext cx="1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08" name="Line 11"/>
              <p:cNvSpPr>
                <a:spLocks noChangeShapeType="1"/>
              </p:cNvSpPr>
              <p:nvPr/>
            </p:nvSpPr>
            <p:spPr bwMode="auto">
              <a:xfrm>
                <a:off x="2832" y="2688"/>
                <a:ext cx="1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09" name="Line 13"/>
              <p:cNvSpPr>
                <a:spLocks noChangeShapeType="1"/>
              </p:cNvSpPr>
              <p:nvPr/>
            </p:nvSpPr>
            <p:spPr bwMode="auto">
              <a:xfrm flipV="1">
                <a:off x="3664" y="2304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10" name="Freeform 15"/>
              <p:cNvSpPr>
                <a:spLocks/>
              </p:cNvSpPr>
              <p:nvPr/>
            </p:nvSpPr>
            <p:spPr bwMode="auto">
              <a:xfrm>
                <a:off x="4080" y="2784"/>
                <a:ext cx="728" cy="384"/>
              </a:xfrm>
              <a:custGeom>
                <a:avLst/>
                <a:gdLst>
                  <a:gd name="T0" fmla="*/ 0 w 672"/>
                  <a:gd name="T1" fmla="*/ 8 h 384"/>
                  <a:gd name="T2" fmla="*/ 104 w 672"/>
                  <a:gd name="T3" fmla="*/ 56 h 384"/>
                  <a:gd name="T4" fmla="*/ 260 w 672"/>
                  <a:gd name="T5" fmla="*/ 296 h 384"/>
                  <a:gd name="T6" fmla="*/ 416 w 672"/>
                  <a:gd name="T7" fmla="*/ 344 h 384"/>
                  <a:gd name="T8" fmla="*/ 624 w 672"/>
                  <a:gd name="T9" fmla="*/ 56 h 384"/>
                  <a:gd name="T10" fmla="*/ 728 w 672"/>
                  <a:gd name="T11" fmla="*/ 8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72" h="384">
                    <a:moveTo>
                      <a:pt x="0" y="8"/>
                    </a:moveTo>
                    <a:cubicBezTo>
                      <a:pt x="28" y="8"/>
                      <a:pt x="56" y="8"/>
                      <a:pt x="96" y="56"/>
                    </a:cubicBezTo>
                    <a:cubicBezTo>
                      <a:pt x="136" y="104"/>
                      <a:pt x="192" y="248"/>
                      <a:pt x="240" y="296"/>
                    </a:cubicBezTo>
                    <a:cubicBezTo>
                      <a:pt x="288" y="344"/>
                      <a:pt x="328" y="384"/>
                      <a:pt x="384" y="344"/>
                    </a:cubicBezTo>
                    <a:cubicBezTo>
                      <a:pt x="440" y="304"/>
                      <a:pt x="528" y="112"/>
                      <a:pt x="576" y="56"/>
                    </a:cubicBezTo>
                    <a:cubicBezTo>
                      <a:pt x="624" y="0"/>
                      <a:pt x="648" y="8"/>
                      <a:pt x="672" y="8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11" name="Freeform 16"/>
              <p:cNvSpPr>
                <a:spLocks/>
              </p:cNvSpPr>
              <p:nvPr/>
            </p:nvSpPr>
            <p:spPr bwMode="auto">
              <a:xfrm>
                <a:off x="3144" y="2832"/>
                <a:ext cx="832" cy="1056"/>
              </a:xfrm>
              <a:custGeom>
                <a:avLst/>
                <a:gdLst>
                  <a:gd name="T0" fmla="*/ 0 w 768"/>
                  <a:gd name="T1" fmla="*/ 0 h 1056"/>
                  <a:gd name="T2" fmla="*/ 312 w 768"/>
                  <a:gd name="T3" fmla="*/ 96 h 1056"/>
                  <a:gd name="T4" fmla="*/ 624 w 768"/>
                  <a:gd name="T5" fmla="*/ 336 h 1056"/>
                  <a:gd name="T6" fmla="*/ 728 w 768"/>
                  <a:gd name="T7" fmla="*/ 624 h 1056"/>
                  <a:gd name="T8" fmla="*/ 832 w 768"/>
                  <a:gd name="T9" fmla="*/ 1056 h 10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8" h="1056">
                    <a:moveTo>
                      <a:pt x="0" y="0"/>
                    </a:moveTo>
                    <a:cubicBezTo>
                      <a:pt x="96" y="20"/>
                      <a:pt x="192" y="40"/>
                      <a:pt x="288" y="96"/>
                    </a:cubicBezTo>
                    <a:cubicBezTo>
                      <a:pt x="384" y="152"/>
                      <a:pt x="512" y="248"/>
                      <a:pt x="576" y="336"/>
                    </a:cubicBezTo>
                    <a:cubicBezTo>
                      <a:pt x="640" y="424"/>
                      <a:pt x="640" y="504"/>
                      <a:pt x="672" y="624"/>
                    </a:cubicBezTo>
                    <a:cubicBezTo>
                      <a:pt x="704" y="744"/>
                      <a:pt x="736" y="900"/>
                      <a:pt x="768" y="1056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12" name="Text Box 18"/>
              <p:cNvSpPr txBox="1">
                <a:spLocks noChangeArrowheads="1"/>
              </p:cNvSpPr>
              <p:nvPr/>
            </p:nvSpPr>
            <p:spPr bwMode="auto">
              <a:xfrm>
                <a:off x="3396" y="2400"/>
                <a:ext cx="34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M</a:t>
                </a:r>
                <a:endParaRPr lang="en-US" altLang="zh-CN"/>
              </a:p>
            </p:txBody>
          </p:sp>
          <p:sp>
            <p:nvSpPr>
              <p:cNvPr id="29713" name="Text Box 20"/>
              <p:cNvSpPr txBox="1">
                <a:spLocks noChangeArrowheads="1"/>
              </p:cNvSpPr>
              <p:nvPr/>
            </p:nvSpPr>
            <p:spPr bwMode="auto">
              <a:xfrm>
                <a:off x="3248" y="3744"/>
                <a:ext cx="14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-M</a:t>
                </a:r>
                <a:endParaRPr lang="en-US" altLang="zh-CN"/>
              </a:p>
            </p:txBody>
          </p:sp>
          <p:sp>
            <p:nvSpPr>
              <p:cNvPr id="29714" name="Text Box 22"/>
              <p:cNvSpPr txBox="1">
                <a:spLocks noChangeArrowheads="1"/>
              </p:cNvSpPr>
              <p:nvPr/>
            </p:nvSpPr>
            <p:spPr bwMode="auto">
              <a:xfrm>
                <a:off x="3696" y="2160"/>
                <a:ext cx="20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y</a:t>
                </a:r>
                <a:endParaRPr lang="en-US" altLang="zh-CN" b="1"/>
              </a:p>
            </p:txBody>
          </p:sp>
          <p:sp>
            <p:nvSpPr>
              <p:cNvPr id="29715" name="Text Box 24"/>
              <p:cNvSpPr txBox="1">
                <a:spLocks noChangeArrowheads="1"/>
              </p:cNvSpPr>
              <p:nvPr/>
            </p:nvSpPr>
            <p:spPr bwMode="auto">
              <a:xfrm>
                <a:off x="4928" y="3120"/>
                <a:ext cx="2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x</a:t>
                </a:r>
                <a:endParaRPr lang="en-US" altLang="zh-CN"/>
              </a:p>
            </p:txBody>
          </p:sp>
          <p:sp>
            <p:nvSpPr>
              <p:cNvPr id="29716" name="Text Box 26"/>
              <p:cNvSpPr txBox="1">
                <a:spLocks noChangeArrowheads="1"/>
              </p:cNvSpPr>
              <p:nvPr/>
            </p:nvSpPr>
            <p:spPr bwMode="auto">
              <a:xfrm>
                <a:off x="3456" y="3168"/>
                <a:ext cx="15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o</a:t>
                </a:r>
                <a:endParaRPr lang="en-US" altLang="zh-CN"/>
              </a:p>
            </p:txBody>
          </p:sp>
          <p:sp>
            <p:nvSpPr>
              <p:cNvPr id="29717" name="Line 30"/>
              <p:cNvSpPr>
                <a:spLocks noChangeShapeType="1"/>
              </p:cNvSpPr>
              <p:nvPr/>
            </p:nvSpPr>
            <p:spPr bwMode="auto">
              <a:xfrm>
                <a:off x="3144" y="283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18" name="Line 31"/>
              <p:cNvSpPr>
                <a:spLocks noChangeShapeType="1"/>
              </p:cNvSpPr>
              <p:nvPr/>
            </p:nvSpPr>
            <p:spPr bwMode="auto">
              <a:xfrm>
                <a:off x="4080" y="2784"/>
                <a:ext cx="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19" name="Line 32"/>
              <p:cNvSpPr>
                <a:spLocks noChangeShapeType="1"/>
              </p:cNvSpPr>
              <p:nvPr/>
            </p:nvSpPr>
            <p:spPr bwMode="auto">
              <a:xfrm>
                <a:off x="4808" y="278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0" name="Line 33"/>
              <p:cNvSpPr>
                <a:spLocks noChangeShapeType="1"/>
              </p:cNvSpPr>
              <p:nvPr/>
            </p:nvSpPr>
            <p:spPr bwMode="auto">
              <a:xfrm>
                <a:off x="3976" y="3216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1" name="Line 35"/>
              <p:cNvSpPr>
                <a:spLocks noChangeShapeType="1"/>
              </p:cNvSpPr>
              <p:nvPr/>
            </p:nvSpPr>
            <p:spPr bwMode="auto">
              <a:xfrm>
                <a:off x="3144" y="3216"/>
                <a:ext cx="16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2" name="Text Box 37"/>
              <p:cNvSpPr txBox="1">
                <a:spLocks noChangeArrowheads="1"/>
              </p:cNvSpPr>
              <p:nvPr/>
            </p:nvSpPr>
            <p:spPr bwMode="auto">
              <a:xfrm>
                <a:off x="4132" y="3216"/>
                <a:ext cx="10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X</a:t>
                </a:r>
                <a:endParaRPr lang="en-US" altLang="zh-CN"/>
              </a:p>
            </p:txBody>
          </p:sp>
          <p:graphicFrame>
            <p:nvGraphicFramePr>
              <p:cNvPr id="29723" name="Object 45"/>
              <p:cNvGraphicFramePr>
                <a:graphicFrameLocks noChangeAspect="1"/>
              </p:cNvGraphicFramePr>
              <p:nvPr/>
            </p:nvGraphicFramePr>
            <p:xfrm>
              <a:off x="3830" y="2918"/>
              <a:ext cx="24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095" name="公式" r:id="rId3" imgW="381000" imgH="457200" progId="Equation.3">
                      <p:embed/>
                    </p:oleObj>
                  </mc:Choice>
                  <mc:Fallback>
                    <p:oleObj name="公式" r:id="rId3" imgW="381000" imgH="457200" progId="Equation.3">
                      <p:embed/>
                      <p:pic>
                        <p:nvPicPr>
                          <p:cNvPr id="0" name="Picture 3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30" y="2918"/>
                            <a:ext cx="240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9704" name="Text Box 53"/>
          <p:cNvSpPr txBox="1">
            <a:spLocks noChangeArrowheads="1"/>
          </p:cNvSpPr>
          <p:nvPr/>
        </p:nvSpPr>
        <p:spPr bwMode="auto">
          <a:xfrm>
            <a:off x="467544" y="692696"/>
            <a:ext cx="35262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．函数的有界性</a:t>
            </a:r>
            <a:endParaRPr lang="en-US" altLang="zh-CN" sz="2800" b="1" dirty="0">
              <a:solidFill>
                <a:srgbClr val="9933FF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23528" y="2204865"/>
            <a:ext cx="8208912" cy="936104"/>
            <a:chOff x="323528" y="2478885"/>
            <a:chExt cx="8568952" cy="1090461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6420652"/>
                </p:ext>
              </p:extLst>
            </p:nvPr>
          </p:nvGraphicFramePr>
          <p:xfrm>
            <a:off x="1920180" y="2615303"/>
            <a:ext cx="69723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96" name="Equation" r:id="rId5" imgW="6870600" imgH="444240" progId="Equation.3">
                    <p:embed/>
                  </p:oleObj>
                </mc:Choice>
                <mc:Fallback>
                  <p:oleObj name="Equation" r:id="rId5" imgW="6870600" imgH="444240" progId="Equation.3">
                    <p:embed/>
                    <p:pic>
                      <p:nvPicPr>
                        <p:cNvPr id="0" name="Picture 3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180" y="2615303"/>
                          <a:ext cx="69723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0078185"/>
                </p:ext>
              </p:extLst>
            </p:nvPr>
          </p:nvGraphicFramePr>
          <p:xfrm>
            <a:off x="467544" y="3139133"/>
            <a:ext cx="6372225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97" name="Equation" r:id="rId7" imgW="5867280" imgH="431640" progId="Equation.3">
                    <p:embed/>
                  </p:oleObj>
                </mc:Choice>
                <mc:Fallback>
                  <p:oleObj name="Equation" r:id="rId7" imgW="5867280" imgH="431640" progId="Equation.3">
                    <p:embed/>
                    <p:pic>
                      <p:nvPicPr>
                        <p:cNvPr id="0" name="Picture 3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544" y="3139133"/>
                          <a:ext cx="6372225" cy="430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Text Box 53"/>
            <p:cNvSpPr txBox="1">
              <a:spLocks noChangeArrowheads="1"/>
            </p:cNvSpPr>
            <p:nvPr/>
          </p:nvSpPr>
          <p:spPr bwMode="auto">
            <a:xfrm>
              <a:off x="323528" y="2478885"/>
              <a:ext cx="169138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等价定义</a:t>
              </a:r>
              <a:endPara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23528" y="1124744"/>
            <a:ext cx="7406382" cy="936104"/>
            <a:chOff x="611560" y="1398631"/>
            <a:chExt cx="7592218" cy="1092157"/>
          </a:xfrm>
        </p:grpSpPr>
        <p:graphicFrame>
          <p:nvGraphicFramePr>
            <p:cNvPr id="29703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6022529"/>
                </p:ext>
              </p:extLst>
            </p:nvPr>
          </p:nvGraphicFramePr>
          <p:xfrm>
            <a:off x="1477541" y="1556792"/>
            <a:ext cx="6726237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98" name="Equation" r:id="rId9" imgW="6629400" imgH="431640" progId="Equation.3">
                    <p:embed/>
                  </p:oleObj>
                </mc:Choice>
                <mc:Fallback>
                  <p:oleObj name="Equation" r:id="rId9" imgW="6629400" imgH="431640" progId="Equation.3">
                    <p:embed/>
                    <p:pic>
                      <p:nvPicPr>
                        <p:cNvPr id="0" name="Picture 3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7541" y="1556792"/>
                          <a:ext cx="6726237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5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5153532"/>
                </p:ext>
              </p:extLst>
            </p:nvPr>
          </p:nvGraphicFramePr>
          <p:xfrm>
            <a:off x="741363" y="2060575"/>
            <a:ext cx="6372225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99" name="Equation" r:id="rId11" imgW="5867280" imgH="431640" progId="Equation.3">
                    <p:embed/>
                  </p:oleObj>
                </mc:Choice>
                <mc:Fallback>
                  <p:oleObj name="Equation" r:id="rId11" imgW="5867280" imgH="431640" progId="Equation.3">
                    <p:embed/>
                    <p:pic>
                      <p:nvPicPr>
                        <p:cNvPr id="0" name="Picture 3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1363" y="2060575"/>
                          <a:ext cx="6372225" cy="430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Text Box 53"/>
            <p:cNvSpPr txBox="1">
              <a:spLocks noChangeArrowheads="1"/>
            </p:cNvSpPr>
            <p:nvPr/>
          </p:nvSpPr>
          <p:spPr bwMode="auto">
            <a:xfrm>
              <a:off x="611560" y="1398631"/>
              <a:ext cx="108012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定义</a:t>
              </a:r>
              <a:endPara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197468"/>
              </p:ext>
            </p:extLst>
          </p:nvPr>
        </p:nvGraphicFramePr>
        <p:xfrm>
          <a:off x="395536" y="3429000"/>
          <a:ext cx="80279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00" name="Equation" r:id="rId13" imgW="7391160" imgH="431640" progId="Equation.3">
                  <p:embed/>
                </p:oleObj>
              </mc:Choice>
              <mc:Fallback>
                <p:oleObj name="Equation" r:id="rId13" imgW="7391160" imgH="431640" progId="Equation.3">
                  <p:embed/>
                  <p:pic>
                    <p:nvPicPr>
                      <p:cNvPr id="0" name="Picture 3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429000"/>
                        <a:ext cx="8027988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538035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14325" y="370707"/>
            <a:ext cx="365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．函数的单调性</a:t>
            </a:r>
            <a:endParaRPr lang="en-US" altLang="zh-CN" sz="2800" dirty="0">
              <a:solidFill>
                <a:srgbClr val="9933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0723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481670"/>
              </p:ext>
            </p:extLst>
          </p:nvPr>
        </p:nvGraphicFramePr>
        <p:xfrm>
          <a:off x="304800" y="1022152"/>
          <a:ext cx="58007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98" name="公式" r:id="rId3" imgW="6235700" imgH="457200" progId="Equation.3">
                  <p:embed/>
                </p:oleObj>
              </mc:Choice>
              <mc:Fallback>
                <p:oleObj name="公式" r:id="rId3" imgW="6235700" imgH="457200" progId="Equation.3">
                  <p:embed/>
                  <p:pic>
                    <p:nvPicPr>
                      <p:cNvPr id="0" name="Picture 5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022152"/>
                        <a:ext cx="5800725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0208"/>
              </p:ext>
            </p:extLst>
          </p:nvPr>
        </p:nvGraphicFramePr>
        <p:xfrm>
          <a:off x="354013" y="1552377"/>
          <a:ext cx="750411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99" name="公式" r:id="rId5" imgW="8064500" imgH="469900" progId="Equation.3">
                  <p:embed/>
                </p:oleObj>
              </mc:Choice>
              <mc:Fallback>
                <p:oleObj name="公式" r:id="rId5" imgW="8064500" imgH="469900" progId="Equation.3">
                  <p:embed/>
                  <p:pic>
                    <p:nvPicPr>
                      <p:cNvPr id="0" name="Picture 5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1552377"/>
                        <a:ext cx="7504112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89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579293"/>
              </p:ext>
            </p:extLst>
          </p:nvPr>
        </p:nvGraphicFramePr>
        <p:xfrm>
          <a:off x="345504" y="2736155"/>
          <a:ext cx="8763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00" name="Equation" r:id="rId7" imgW="8813800" imgH="431800" progId="Equation.3">
                  <p:embed/>
                </p:oleObj>
              </mc:Choice>
              <mc:Fallback>
                <p:oleObj name="Equation" r:id="rId7" imgW="8813800" imgH="431800" progId="Equation.3">
                  <p:embed/>
                  <p:pic>
                    <p:nvPicPr>
                      <p:cNvPr id="0" name="Picture 5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04" y="2736155"/>
                        <a:ext cx="87630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470746"/>
              </p:ext>
            </p:extLst>
          </p:nvPr>
        </p:nvGraphicFramePr>
        <p:xfrm>
          <a:off x="390525" y="2069902"/>
          <a:ext cx="546735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01" name="Equation" r:id="rId9" imgW="5880100" imgH="431800" progId="Equation.3">
                  <p:embed/>
                </p:oleObj>
              </mc:Choice>
              <mc:Fallback>
                <p:oleObj name="Equation" r:id="rId9" imgW="5880100" imgH="431800" progId="Equation.3">
                  <p:embed/>
                  <p:pic>
                    <p:nvPicPr>
                      <p:cNvPr id="0" name="Picture 5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2069902"/>
                        <a:ext cx="5467350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7" name="Group 64"/>
          <p:cNvGrpSpPr>
            <a:grpSpLocks/>
          </p:cNvGrpSpPr>
          <p:nvPr/>
        </p:nvGrpSpPr>
        <p:grpSpPr bwMode="auto">
          <a:xfrm>
            <a:off x="2057400" y="2966368"/>
            <a:ext cx="3429001" cy="2982912"/>
            <a:chOff x="480" y="1824"/>
            <a:chExt cx="2211" cy="2215"/>
          </a:xfrm>
        </p:grpSpPr>
        <p:sp>
          <p:nvSpPr>
            <p:cNvPr id="30728" name="Line 65"/>
            <p:cNvSpPr>
              <a:spLocks noChangeShapeType="1"/>
            </p:cNvSpPr>
            <p:nvPr/>
          </p:nvSpPr>
          <p:spPr bwMode="auto">
            <a:xfrm>
              <a:off x="500" y="3600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9" name="Line 66"/>
            <p:cNvSpPr>
              <a:spLocks noChangeShapeType="1"/>
            </p:cNvSpPr>
            <p:nvPr/>
          </p:nvSpPr>
          <p:spPr bwMode="auto">
            <a:xfrm flipV="1">
              <a:off x="708" y="2400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0" name="Line 67"/>
            <p:cNvSpPr>
              <a:spLocks noChangeShapeType="1"/>
            </p:cNvSpPr>
            <p:nvPr/>
          </p:nvSpPr>
          <p:spPr bwMode="auto">
            <a:xfrm>
              <a:off x="2112" y="2304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1" name="Line 68"/>
            <p:cNvSpPr>
              <a:spLocks noChangeShapeType="1"/>
            </p:cNvSpPr>
            <p:nvPr/>
          </p:nvSpPr>
          <p:spPr bwMode="auto">
            <a:xfrm>
              <a:off x="1440" y="2928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32" name="Object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1420259"/>
                </p:ext>
              </p:extLst>
            </p:nvPr>
          </p:nvGraphicFramePr>
          <p:xfrm>
            <a:off x="894" y="2485"/>
            <a:ext cx="85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302" name="Equation" r:id="rId11" imgW="1371600" imgH="393480" progId="Equation.3">
                    <p:embed/>
                  </p:oleObj>
                </mc:Choice>
                <mc:Fallback>
                  <p:oleObj name="Equation" r:id="rId11" imgW="1371600" imgH="393480" progId="Equation.3">
                    <p:embed/>
                    <p:pic>
                      <p:nvPicPr>
                        <p:cNvPr id="0" name="Picture 5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4" y="2485"/>
                          <a:ext cx="854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3" name="Object 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4900239"/>
                </p:ext>
              </p:extLst>
            </p:nvPr>
          </p:nvGraphicFramePr>
          <p:xfrm>
            <a:off x="917" y="3259"/>
            <a:ext cx="537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303" name="Equation" r:id="rId13" imgW="914400" imgH="419040" progId="Equation.3">
                    <p:embed/>
                  </p:oleObj>
                </mc:Choice>
                <mc:Fallback>
                  <p:oleObj name="Equation" r:id="rId13" imgW="914400" imgH="419040" progId="Equation.3">
                    <p:embed/>
                    <p:pic>
                      <p:nvPicPr>
                        <p:cNvPr id="0" name="Picture 5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7" y="3259"/>
                          <a:ext cx="537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4" name="Object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7826831"/>
                </p:ext>
              </p:extLst>
            </p:nvPr>
          </p:nvGraphicFramePr>
          <p:xfrm>
            <a:off x="1869" y="3026"/>
            <a:ext cx="620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304" name="Equation" r:id="rId15" imgW="927000" imgH="419040" progId="Equation.3">
                    <p:embed/>
                  </p:oleObj>
                </mc:Choice>
                <mc:Fallback>
                  <p:oleObj name="Equation" r:id="rId15" imgW="927000" imgH="419040" progId="Equation.3">
                    <p:embed/>
                    <p:pic>
                      <p:nvPicPr>
                        <p:cNvPr id="0" name="Picture 5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9" y="3026"/>
                          <a:ext cx="620" cy="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5" name="Text Box 72"/>
            <p:cNvSpPr txBox="1">
              <a:spLocks noChangeArrowheads="1"/>
            </p:cNvSpPr>
            <p:nvPr/>
          </p:nvSpPr>
          <p:spPr bwMode="auto">
            <a:xfrm>
              <a:off x="2304" y="3600"/>
              <a:ext cx="387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x</a:t>
              </a:r>
              <a:endParaRPr lang="en-US" altLang="zh-CN" b="1"/>
            </a:p>
          </p:txBody>
        </p:sp>
        <p:sp>
          <p:nvSpPr>
            <p:cNvPr id="30736" name="Text Box 73"/>
            <p:cNvSpPr txBox="1">
              <a:spLocks noChangeArrowheads="1"/>
            </p:cNvSpPr>
            <p:nvPr/>
          </p:nvSpPr>
          <p:spPr bwMode="auto">
            <a:xfrm>
              <a:off x="480" y="2255"/>
              <a:ext cx="227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y</a:t>
              </a:r>
              <a:endParaRPr lang="en-US" altLang="zh-CN" b="1"/>
            </a:p>
          </p:txBody>
        </p:sp>
        <p:sp>
          <p:nvSpPr>
            <p:cNvPr id="30737" name="Text Box 74"/>
            <p:cNvSpPr txBox="1">
              <a:spLocks noChangeArrowheads="1"/>
            </p:cNvSpPr>
            <p:nvPr/>
          </p:nvSpPr>
          <p:spPr bwMode="auto">
            <a:xfrm>
              <a:off x="528" y="3504"/>
              <a:ext cx="240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o</a:t>
              </a:r>
              <a:endParaRPr lang="en-US" altLang="zh-CN" b="1"/>
            </a:p>
          </p:txBody>
        </p:sp>
        <p:sp>
          <p:nvSpPr>
            <p:cNvPr id="30738" name="Arc 75"/>
            <p:cNvSpPr>
              <a:spLocks/>
            </p:cNvSpPr>
            <p:nvPr/>
          </p:nvSpPr>
          <p:spPr bwMode="auto">
            <a:xfrm flipV="1">
              <a:off x="768" y="1824"/>
              <a:ext cx="1372" cy="1248"/>
            </a:xfrm>
            <a:custGeom>
              <a:avLst/>
              <a:gdLst>
                <a:gd name="T0" fmla="*/ 0 w 20581"/>
                <a:gd name="T1" fmla="*/ 0 h 21600"/>
                <a:gd name="T2" fmla="*/ 1372 w 20581"/>
                <a:gd name="T3" fmla="*/ 869 h 21600"/>
                <a:gd name="T4" fmla="*/ 0 w 20581"/>
                <a:gd name="T5" fmla="*/ 1248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581" h="21600" fill="none" extrusionOk="0">
                  <a:moveTo>
                    <a:pt x="-1" y="0"/>
                  </a:moveTo>
                  <a:cubicBezTo>
                    <a:pt x="9403" y="0"/>
                    <a:pt x="17726" y="6083"/>
                    <a:pt x="20580" y="15043"/>
                  </a:cubicBezTo>
                </a:path>
                <a:path w="20581" h="21600" stroke="0" extrusionOk="0">
                  <a:moveTo>
                    <a:pt x="-1" y="0"/>
                  </a:moveTo>
                  <a:cubicBezTo>
                    <a:pt x="9403" y="0"/>
                    <a:pt x="17726" y="6083"/>
                    <a:pt x="20580" y="1504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9" name="Line 76"/>
            <p:cNvSpPr>
              <a:spLocks noChangeShapeType="1"/>
            </p:cNvSpPr>
            <p:nvPr/>
          </p:nvSpPr>
          <p:spPr bwMode="auto">
            <a:xfrm flipV="1">
              <a:off x="1872" y="2592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0" name="Line 77"/>
            <p:cNvSpPr>
              <a:spLocks noChangeShapeType="1"/>
            </p:cNvSpPr>
            <p:nvPr/>
          </p:nvSpPr>
          <p:spPr bwMode="auto">
            <a:xfrm flipV="1">
              <a:off x="768" y="3072"/>
              <a:ext cx="0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1" name="AutoShape 78"/>
            <p:cNvSpPr>
              <a:spLocks/>
            </p:cNvSpPr>
            <p:nvPr/>
          </p:nvSpPr>
          <p:spPr bwMode="auto">
            <a:xfrm rot="-5471980">
              <a:off x="1368" y="3096"/>
              <a:ext cx="144" cy="1248"/>
            </a:xfrm>
            <a:prstGeom prst="leftBrace">
              <a:avLst>
                <a:gd name="adj1" fmla="val 72222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42" name="Object 79"/>
            <p:cNvGraphicFramePr>
              <a:graphicFrameLocks noChangeAspect="1"/>
            </p:cNvGraphicFramePr>
            <p:nvPr/>
          </p:nvGraphicFramePr>
          <p:xfrm>
            <a:off x="1344" y="3840"/>
            <a:ext cx="15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305" name="公式" r:id="rId17" imgW="241091" imgH="317225" progId="Equation.3">
                    <p:embed/>
                  </p:oleObj>
                </mc:Choice>
                <mc:Fallback>
                  <p:oleObj name="公式" r:id="rId17" imgW="241091" imgH="317225" progId="Equation.3">
                    <p:embed/>
                    <p:pic>
                      <p:nvPicPr>
                        <p:cNvPr id="0" name="Picture 5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840"/>
                          <a:ext cx="151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5239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1042"/>
          <p:cNvGrpSpPr>
            <a:grpSpLocks/>
          </p:cNvGrpSpPr>
          <p:nvPr/>
        </p:nvGrpSpPr>
        <p:grpSpPr bwMode="auto">
          <a:xfrm>
            <a:off x="2590800" y="3200400"/>
            <a:ext cx="3414713" cy="2525713"/>
            <a:chOff x="3033" y="2256"/>
            <a:chExt cx="2199" cy="1783"/>
          </a:xfrm>
        </p:grpSpPr>
        <p:sp>
          <p:nvSpPr>
            <p:cNvPr id="31751" name="Line 1043"/>
            <p:cNvSpPr>
              <a:spLocks noChangeShapeType="1"/>
            </p:cNvSpPr>
            <p:nvPr/>
          </p:nvSpPr>
          <p:spPr bwMode="auto">
            <a:xfrm>
              <a:off x="3085" y="3600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2" name="Line 1044"/>
            <p:cNvSpPr>
              <a:spLocks noChangeShapeType="1"/>
            </p:cNvSpPr>
            <p:nvPr/>
          </p:nvSpPr>
          <p:spPr bwMode="auto">
            <a:xfrm flipV="1">
              <a:off x="3293" y="235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3" name="Line 1045"/>
            <p:cNvSpPr>
              <a:spLocks noChangeShapeType="1"/>
            </p:cNvSpPr>
            <p:nvPr/>
          </p:nvSpPr>
          <p:spPr bwMode="auto">
            <a:xfrm>
              <a:off x="3553" y="2592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4" name="Line 1046"/>
            <p:cNvSpPr>
              <a:spLocks noChangeShapeType="1"/>
            </p:cNvSpPr>
            <p:nvPr/>
          </p:nvSpPr>
          <p:spPr bwMode="auto">
            <a:xfrm>
              <a:off x="4021" y="2640"/>
              <a:ext cx="0" cy="9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5" name="Line 1047"/>
            <p:cNvSpPr>
              <a:spLocks noChangeShapeType="1"/>
            </p:cNvSpPr>
            <p:nvPr/>
          </p:nvSpPr>
          <p:spPr bwMode="auto">
            <a:xfrm>
              <a:off x="4749" y="331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6" name="Line 1048"/>
            <p:cNvSpPr>
              <a:spLocks noChangeShapeType="1"/>
            </p:cNvSpPr>
            <p:nvPr/>
          </p:nvSpPr>
          <p:spPr bwMode="auto">
            <a:xfrm>
              <a:off x="4333" y="278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757" name="Object 10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4852161"/>
                </p:ext>
              </p:extLst>
            </p:nvPr>
          </p:nvGraphicFramePr>
          <p:xfrm>
            <a:off x="4021" y="2416"/>
            <a:ext cx="781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322" name="Equation" r:id="rId3" imgW="1371600" imgH="393480" progId="Equation.3">
                    <p:embed/>
                  </p:oleObj>
                </mc:Choice>
                <mc:Fallback>
                  <p:oleObj name="Equation" r:id="rId3" imgW="1371600" imgH="393480" progId="Equation.3">
                    <p:embed/>
                    <p:pic>
                      <p:nvPicPr>
                        <p:cNvPr id="0" name="Picture 5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1" y="2416"/>
                          <a:ext cx="781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8" name="Object 10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4985167"/>
                </p:ext>
              </p:extLst>
            </p:nvPr>
          </p:nvGraphicFramePr>
          <p:xfrm>
            <a:off x="3567" y="3024"/>
            <a:ext cx="559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323" name="Equation" r:id="rId5" imgW="914400" imgH="419040" progId="Equation.3">
                    <p:embed/>
                  </p:oleObj>
                </mc:Choice>
                <mc:Fallback>
                  <p:oleObj name="Equation" r:id="rId5" imgW="914400" imgH="419040" progId="Equation.3">
                    <p:embed/>
                    <p:pic>
                      <p:nvPicPr>
                        <p:cNvPr id="0" name="Picture 5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7" y="3024"/>
                          <a:ext cx="559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9" name="Object 10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7848629"/>
                </p:ext>
              </p:extLst>
            </p:nvPr>
          </p:nvGraphicFramePr>
          <p:xfrm>
            <a:off x="4262" y="3120"/>
            <a:ext cx="600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324" name="Equation" r:id="rId7" imgW="927000" imgH="419040" progId="Equation.3">
                    <p:embed/>
                  </p:oleObj>
                </mc:Choice>
                <mc:Fallback>
                  <p:oleObj name="Equation" r:id="rId7" imgW="927000" imgH="419040" progId="Equation.3">
                    <p:embed/>
                    <p:pic>
                      <p:nvPicPr>
                        <p:cNvPr id="0" name="Picture 5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2" y="3120"/>
                          <a:ext cx="600" cy="2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0" name="Text Box 1052"/>
            <p:cNvSpPr txBox="1">
              <a:spLocks noChangeArrowheads="1"/>
            </p:cNvSpPr>
            <p:nvPr/>
          </p:nvSpPr>
          <p:spPr bwMode="auto">
            <a:xfrm>
              <a:off x="4849" y="3601"/>
              <a:ext cx="383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x</a:t>
              </a:r>
              <a:endParaRPr lang="en-US" altLang="zh-CN" b="1"/>
            </a:p>
          </p:txBody>
        </p:sp>
        <p:sp>
          <p:nvSpPr>
            <p:cNvPr id="31761" name="Text Box 1053"/>
            <p:cNvSpPr txBox="1">
              <a:spLocks noChangeArrowheads="1"/>
            </p:cNvSpPr>
            <p:nvPr/>
          </p:nvSpPr>
          <p:spPr bwMode="auto">
            <a:xfrm>
              <a:off x="3033" y="2256"/>
              <a:ext cx="570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y</a:t>
              </a:r>
              <a:endParaRPr lang="en-US" altLang="zh-CN" b="1"/>
            </a:p>
          </p:txBody>
        </p:sp>
        <p:sp>
          <p:nvSpPr>
            <p:cNvPr id="31762" name="Text Box 1054"/>
            <p:cNvSpPr txBox="1">
              <a:spLocks noChangeArrowheads="1"/>
            </p:cNvSpPr>
            <p:nvPr/>
          </p:nvSpPr>
          <p:spPr bwMode="auto">
            <a:xfrm>
              <a:off x="3081" y="3504"/>
              <a:ext cx="328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o</a:t>
              </a:r>
              <a:endParaRPr lang="en-US" altLang="zh-CN" b="1"/>
            </a:p>
          </p:txBody>
        </p:sp>
        <p:sp>
          <p:nvSpPr>
            <p:cNvPr id="31763" name="Arc 1055"/>
            <p:cNvSpPr>
              <a:spLocks/>
            </p:cNvSpPr>
            <p:nvPr/>
          </p:nvSpPr>
          <p:spPr bwMode="auto">
            <a:xfrm>
              <a:off x="3553" y="2592"/>
              <a:ext cx="1200" cy="720"/>
            </a:xfrm>
            <a:custGeom>
              <a:avLst/>
              <a:gdLst>
                <a:gd name="T0" fmla="*/ 0 w 21600"/>
                <a:gd name="T1" fmla="*/ 0 h 21600"/>
                <a:gd name="T2" fmla="*/ 1200 w 21600"/>
                <a:gd name="T3" fmla="*/ 720 h 21600"/>
                <a:gd name="T4" fmla="*/ 0 w 21600"/>
                <a:gd name="T5" fmla="*/ 72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4" name="AutoShape 1056"/>
            <p:cNvSpPr>
              <a:spLocks/>
            </p:cNvSpPr>
            <p:nvPr/>
          </p:nvSpPr>
          <p:spPr bwMode="auto">
            <a:xfrm rot="-5471980">
              <a:off x="4081" y="3168"/>
              <a:ext cx="96" cy="1152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765" name="Object 1057"/>
            <p:cNvGraphicFramePr>
              <a:graphicFrameLocks noChangeAspect="1"/>
            </p:cNvGraphicFramePr>
            <p:nvPr/>
          </p:nvGraphicFramePr>
          <p:xfrm>
            <a:off x="4033" y="3840"/>
            <a:ext cx="15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325" name="公式" r:id="rId9" imgW="241091" imgH="317225" progId="Equation.3">
                    <p:embed/>
                  </p:oleObj>
                </mc:Choice>
                <mc:Fallback>
                  <p:oleObj name="公式" r:id="rId9" imgW="241091" imgH="317225" progId="Equation.3">
                    <p:embed/>
                    <p:pic>
                      <p:nvPicPr>
                        <p:cNvPr id="0" name="Picture 5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3" y="3840"/>
                          <a:ext cx="151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47" name="Object 1059"/>
          <p:cNvGraphicFramePr>
            <a:graphicFrameLocks noChangeAspect="1"/>
          </p:cNvGraphicFramePr>
          <p:nvPr/>
        </p:nvGraphicFramePr>
        <p:xfrm>
          <a:off x="152400" y="2514600"/>
          <a:ext cx="89916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326" name="Equation" r:id="rId11" imgW="8432800" imgH="444500" progId="Equation.3">
                  <p:embed/>
                </p:oleObj>
              </mc:Choice>
              <mc:Fallback>
                <p:oleObj name="Equation" r:id="rId11" imgW="8432800" imgH="444500" progId="Equation.3">
                  <p:embed/>
                  <p:pic>
                    <p:nvPicPr>
                      <p:cNvPr id="0" name="Picture 5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514600"/>
                        <a:ext cx="89916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1060"/>
          <p:cNvGraphicFramePr>
            <a:graphicFrameLocks noChangeAspect="1"/>
          </p:cNvGraphicFramePr>
          <p:nvPr/>
        </p:nvGraphicFramePr>
        <p:xfrm>
          <a:off x="185738" y="842963"/>
          <a:ext cx="59864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327" name="Equation" r:id="rId13" imgW="5905500" imgH="444500" progId="Equation.3">
                  <p:embed/>
                </p:oleObj>
              </mc:Choice>
              <mc:Fallback>
                <p:oleObj name="Equation" r:id="rId13" imgW="5905500" imgH="444500" progId="Equation.3">
                  <p:embed/>
                  <p:pic>
                    <p:nvPicPr>
                      <p:cNvPr id="0" name="Picture 5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8" y="842963"/>
                        <a:ext cx="598646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1061"/>
          <p:cNvGraphicFramePr>
            <a:graphicFrameLocks noChangeAspect="1"/>
          </p:cNvGraphicFramePr>
          <p:nvPr/>
        </p:nvGraphicFramePr>
        <p:xfrm>
          <a:off x="203200" y="1406525"/>
          <a:ext cx="75041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328" name="公式" r:id="rId15" imgW="8064500" imgH="469900" progId="Equation.3">
                  <p:embed/>
                </p:oleObj>
              </mc:Choice>
              <mc:Fallback>
                <p:oleObj name="公式" r:id="rId15" imgW="8064500" imgH="469900" progId="Equation.3">
                  <p:embed/>
                  <p:pic>
                    <p:nvPicPr>
                      <p:cNvPr id="0" name="Picture 5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" y="1406525"/>
                        <a:ext cx="7504113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1062"/>
          <p:cNvGraphicFramePr>
            <a:graphicFrameLocks noChangeAspect="1"/>
          </p:cNvGraphicFramePr>
          <p:nvPr/>
        </p:nvGraphicFramePr>
        <p:xfrm>
          <a:off x="166688" y="1981200"/>
          <a:ext cx="550386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329" name="Equation" r:id="rId17" imgW="5918200" imgH="431800" progId="Equation.3">
                  <p:embed/>
                </p:oleObj>
              </mc:Choice>
              <mc:Fallback>
                <p:oleObj name="Equation" r:id="rId17" imgW="5918200" imgH="431800" progId="Equation.3">
                  <p:embed/>
                  <p:pic>
                    <p:nvPicPr>
                      <p:cNvPr id="0" name="Picture 5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8" y="1981200"/>
                        <a:ext cx="5503862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594211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895350" y="792163"/>
            <a:ext cx="52006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．函数的奇偶性</a:t>
            </a:r>
            <a:endParaRPr lang="en-US" altLang="zh-CN" sz="2800" b="1" dirty="0">
              <a:solidFill>
                <a:srgbClr val="9933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771" name="Text Box 39"/>
          <p:cNvSpPr txBox="1">
            <a:spLocks noChangeArrowheads="1"/>
          </p:cNvSpPr>
          <p:nvPr/>
        </p:nvSpPr>
        <p:spPr bwMode="auto">
          <a:xfrm>
            <a:off x="3733800" y="53340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偶函数</a:t>
            </a:r>
          </a:p>
        </p:txBody>
      </p:sp>
      <p:graphicFrame>
        <p:nvGraphicFramePr>
          <p:cNvPr id="32772" name="Object 46"/>
          <p:cNvGraphicFramePr>
            <a:graphicFrameLocks noChangeAspect="1"/>
          </p:cNvGraphicFramePr>
          <p:nvPr/>
        </p:nvGraphicFramePr>
        <p:xfrm>
          <a:off x="1001713" y="1600200"/>
          <a:ext cx="63388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96" name="公式" r:id="rId3" imgW="6337300" imgH="457200" progId="Equation.3">
                  <p:embed/>
                </p:oleObj>
              </mc:Choice>
              <mc:Fallback>
                <p:oleObj name="公式" r:id="rId3" imgW="6337300" imgH="457200" progId="Equation.3">
                  <p:embed/>
                  <p:pic>
                    <p:nvPicPr>
                      <p:cNvPr id="0" name="Picture 4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1600200"/>
                        <a:ext cx="633888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47"/>
          <p:cNvGraphicFramePr>
            <a:graphicFrameLocks noChangeAspect="1"/>
          </p:cNvGraphicFramePr>
          <p:nvPr/>
        </p:nvGraphicFramePr>
        <p:xfrm>
          <a:off x="1066800" y="2165350"/>
          <a:ext cx="2590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97" name="公式" r:id="rId5" imgW="2590800" imgH="393700" progId="Equation.3">
                  <p:embed/>
                </p:oleObj>
              </mc:Choice>
              <mc:Fallback>
                <p:oleObj name="公式" r:id="rId5" imgW="2590800" imgH="393700" progId="Equation.3">
                  <p:embed/>
                  <p:pic>
                    <p:nvPicPr>
                      <p:cNvPr id="0" name="Picture 4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165350"/>
                        <a:ext cx="25908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74" name="Group 51"/>
          <p:cNvGrpSpPr>
            <a:grpSpLocks/>
          </p:cNvGrpSpPr>
          <p:nvPr/>
        </p:nvGrpSpPr>
        <p:grpSpPr bwMode="auto">
          <a:xfrm>
            <a:off x="2514600" y="2895600"/>
            <a:ext cx="4191000" cy="2438400"/>
            <a:chOff x="240" y="2208"/>
            <a:chExt cx="2640" cy="1536"/>
          </a:xfrm>
        </p:grpSpPr>
        <p:sp>
          <p:nvSpPr>
            <p:cNvPr id="32776" name="Line 4"/>
            <p:cNvSpPr>
              <a:spLocks noChangeShapeType="1"/>
            </p:cNvSpPr>
            <p:nvPr/>
          </p:nvSpPr>
          <p:spPr bwMode="auto">
            <a:xfrm>
              <a:off x="240" y="3504"/>
              <a:ext cx="2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7" name="Line 5"/>
            <p:cNvSpPr>
              <a:spLocks noChangeShapeType="1"/>
            </p:cNvSpPr>
            <p:nvPr/>
          </p:nvSpPr>
          <p:spPr bwMode="auto">
            <a:xfrm flipV="1">
              <a:off x="1332" y="2352"/>
              <a:ext cx="0" cy="13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8" name="Freeform 6"/>
            <p:cNvSpPr>
              <a:spLocks/>
            </p:cNvSpPr>
            <p:nvPr/>
          </p:nvSpPr>
          <p:spPr bwMode="auto">
            <a:xfrm>
              <a:off x="240" y="2384"/>
              <a:ext cx="1092" cy="864"/>
            </a:xfrm>
            <a:custGeom>
              <a:avLst/>
              <a:gdLst>
                <a:gd name="T0" fmla="*/ 0 w 1008"/>
                <a:gd name="T1" fmla="*/ 352 h 864"/>
                <a:gd name="T2" fmla="*/ 364 w 1008"/>
                <a:gd name="T3" fmla="*/ 64 h 864"/>
                <a:gd name="T4" fmla="*/ 884 w 1008"/>
                <a:gd name="T5" fmla="*/ 736 h 864"/>
                <a:gd name="T6" fmla="*/ 1092 w 1008"/>
                <a:gd name="T7" fmla="*/ 832 h 8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8" h="864">
                  <a:moveTo>
                    <a:pt x="0" y="352"/>
                  </a:moveTo>
                  <a:cubicBezTo>
                    <a:pt x="100" y="176"/>
                    <a:pt x="200" y="0"/>
                    <a:pt x="336" y="64"/>
                  </a:cubicBezTo>
                  <a:cubicBezTo>
                    <a:pt x="472" y="128"/>
                    <a:pt x="704" y="608"/>
                    <a:pt x="816" y="736"/>
                  </a:cubicBezTo>
                  <a:cubicBezTo>
                    <a:pt x="928" y="864"/>
                    <a:pt x="968" y="848"/>
                    <a:pt x="1008" y="832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9" name="Freeform 7"/>
            <p:cNvSpPr>
              <a:spLocks/>
            </p:cNvSpPr>
            <p:nvPr/>
          </p:nvSpPr>
          <p:spPr bwMode="auto">
            <a:xfrm flipH="1">
              <a:off x="1280" y="2400"/>
              <a:ext cx="1092" cy="864"/>
            </a:xfrm>
            <a:custGeom>
              <a:avLst/>
              <a:gdLst>
                <a:gd name="T0" fmla="*/ 0 w 1008"/>
                <a:gd name="T1" fmla="*/ 352 h 864"/>
                <a:gd name="T2" fmla="*/ 364 w 1008"/>
                <a:gd name="T3" fmla="*/ 64 h 864"/>
                <a:gd name="T4" fmla="*/ 884 w 1008"/>
                <a:gd name="T5" fmla="*/ 736 h 864"/>
                <a:gd name="T6" fmla="*/ 1092 w 1008"/>
                <a:gd name="T7" fmla="*/ 832 h 8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8" h="864">
                  <a:moveTo>
                    <a:pt x="0" y="352"/>
                  </a:moveTo>
                  <a:cubicBezTo>
                    <a:pt x="100" y="176"/>
                    <a:pt x="200" y="0"/>
                    <a:pt x="336" y="64"/>
                  </a:cubicBezTo>
                  <a:cubicBezTo>
                    <a:pt x="472" y="128"/>
                    <a:pt x="704" y="608"/>
                    <a:pt x="816" y="736"/>
                  </a:cubicBezTo>
                  <a:cubicBezTo>
                    <a:pt x="928" y="864"/>
                    <a:pt x="968" y="848"/>
                    <a:pt x="1008" y="832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0" name="Line 13"/>
            <p:cNvSpPr>
              <a:spLocks noChangeShapeType="1"/>
            </p:cNvSpPr>
            <p:nvPr/>
          </p:nvSpPr>
          <p:spPr bwMode="auto">
            <a:xfrm>
              <a:off x="2372" y="2736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1" name="Line 14"/>
            <p:cNvSpPr>
              <a:spLocks noChangeShapeType="1"/>
            </p:cNvSpPr>
            <p:nvPr/>
          </p:nvSpPr>
          <p:spPr bwMode="auto">
            <a:xfrm>
              <a:off x="240" y="2736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2" name="Line 15"/>
            <p:cNvSpPr>
              <a:spLocks noChangeShapeType="1"/>
            </p:cNvSpPr>
            <p:nvPr/>
          </p:nvSpPr>
          <p:spPr bwMode="auto">
            <a:xfrm>
              <a:off x="968" y="288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3" name="Line 16"/>
            <p:cNvSpPr>
              <a:spLocks noChangeShapeType="1"/>
            </p:cNvSpPr>
            <p:nvPr/>
          </p:nvSpPr>
          <p:spPr bwMode="auto">
            <a:xfrm>
              <a:off x="1696" y="288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Line 17"/>
            <p:cNvSpPr>
              <a:spLocks noChangeShapeType="1"/>
            </p:cNvSpPr>
            <p:nvPr/>
          </p:nvSpPr>
          <p:spPr bwMode="auto">
            <a:xfrm>
              <a:off x="968" y="2880"/>
              <a:ext cx="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5" name="Text Box 25"/>
            <p:cNvSpPr txBox="1">
              <a:spLocks noChangeArrowheads="1"/>
            </p:cNvSpPr>
            <p:nvPr/>
          </p:nvSpPr>
          <p:spPr bwMode="auto">
            <a:xfrm>
              <a:off x="1124" y="2208"/>
              <a:ext cx="4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y</a:t>
              </a:r>
              <a:endParaRPr lang="en-US" altLang="zh-CN" b="1"/>
            </a:p>
          </p:txBody>
        </p:sp>
        <p:sp>
          <p:nvSpPr>
            <p:cNvPr id="32786" name="Text Box 27"/>
            <p:cNvSpPr txBox="1">
              <a:spLocks noChangeArrowheads="1"/>
            </p:cNvSpPr>
            <p:nvPr/>
          </p:nvSpPr>
          <p:spPr bwMode="auto">
            <a:xfrm>
              <a:off x="2480" y="3456"/>
              <a:ext cx="4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x</a:t>
              </a:r>
              <a:endParaRPr lang="en-US" altLang="zh-CN" b="1"/>
            </a:p>
          </p:txBody>
        </p:sp>
        <p:graphicFrame>
          <p:nvGraphicFramePr>
            <p:cNvPr id="32787" name="Object 29"/>
            <p:cNvGraphicFramePr>
              <a:graphicFrameLocks noChangeAspect="1"/>
            </p:cNvGraphicFramePr>
            <p:nvPr/>
          </p:nvGraphicFramePr>
          <p:xfrm>
            <a:off x="266" y="3072"/>
            <a:ext cx="625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198" name="公式" r:id="rId7" imgW="1066337" imgH="406224" progId="Equation.3">
                    <p:embed/>
                  </p:oleObj>
                </mc:Choice>
                <mc:Fallback>
                  <p:oleObj name="公式" r:id="rId7" imgW="1066337" imgH="406224" progId="Equation.3">
                    <p:embed/>
                    <p:pic>
                      <p:nvPicPr>
                        <p:cNvPr id="0" name="Picture 4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" y="3072"/>
                          <a:ext cx="625" cy="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8" name="Object 31"/>
            <p:cNvGraphicFramePr>
              <a:graphicFrameLocks noChangeAspect="1"/>
            </p:cNvGraphicFramePr>
            <p:nvPr/>
          </p:nvGraphicFramePr>
          <p:xfrm>
            <a:off x="1646" y="2239"/>
            <a:ext cx="754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199" name="公式" r:id="rId9" imgW="1459866" imgH="406224" progId="Equation.3">
                    <p:embed/>
                  </p:oleObj>
                </mc:Choice>
                <mc:Fallback>
                  <p:oleObj name="公式" r:id="rId9" imgW="1459866" imgH="406224" progId="Equation.3">
                    <p:embed/>
                    <p:pic>
                      <p:nvPicPr>
                        <p:cNvPr id="0" name="Picture 4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6" y="2239"/>
                          <a:ext cx="754" cy="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9" name="Text Box 33"/>
            <p:cNvSpPr txBox="1">
              <a:spLocks noChangeArrowheads="1"/>
            </p:cNvSpPr>
            <p:nvPr/>
          </p:nvSpPr>
          <p:spPr bwMode="auto">
            <a:xfrm>
              <a:off x="1124" y="3456"/>
              <a:ext cx="1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o</a:t>
              </a:r>
              <a:endParaRPr lang="en-US" altLang="zh-CN" b="1"/>
            </a:p>
          </p:txBody>
        </p:sp>
        <p:sp>
          <p:nvSpPr>
            <p:cNvPr id="32790" name="Text Box 35"/>
            <p:cNvSpPr txBox="1">
              <a:spLocks noChangeArrowheads="1"/>
            </p:cNvSpPr>
            <p:nvPr/>
          </p:nvSpPr>
          <p:spPr bwMode="auto">
            <a:xfrm>
              <a:off x="1592" y="3456"/>
              <a:ext cx="1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x</a:t>
              </a:r>
              <a:endParaRPr lang="en-US" altLang="zh-CN" b="1"/>
            </a:p>
          </p:txBody>
        </p:sp>
        <p:sp>
          <p:nvSpPr>
            <p:cNvPr id="32791" name="Text Box 37"/>
            <p:cNvSpPr txBox="1">
              <a:spLocks noChangeArrowheads="1"/>
            </p:cNvSpPr>
            <p:nvPr/>
          </p:nvSpPr>
          <p:spPr bwMode="auto">
            <a:xfrm>
              <a:off x="760" y="3456"/>
              <a:ext cx="14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-</a:t>
              </a:r>
              <a:r>
                <a:rPr lang="en-US" altLang="zh-CN" b="1" i="1"/>
                <a:t>x</a:t>
              </a:r>
            </a:p>
          </p:txBody>
        </p:sp>
        <p:graphicFrame>
          <p:nvGraphicFramePr>
            <p:cNvPr id="32792" name="Object 49"/>
            <p:cNvGraphicFramePr>
              <a:graphicFrameLocks noChangeAspect="1"/>
            </p:cNvGraphicFramePr>
            <p:nvPr/>
          </p:nvGraphicFramePr>
          <p:xfrm>
            <a:off x="1776" y="3024"/>
            <a:ext cx="48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200" name="公式" r:id="rId11" imgW="837836" imgH="406224" progId="Equation.3">
                    <p:embed/>
                  </p:oleObj>
                </mc:Choice>
                <mc:Fallback>
                  <p:oleObj name="公式" r:id="rId11" imgW="837836" imgH="406224" progId="Equation.3">
                    <p:embed/>
                    <p:pic>
                      <p:nvPicPr>
                        <p:cNvPr id="0" name="Picture 4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024"/>
                          <a:ext cx="480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775" name="Object 54"/>
          <p:cNvGraphicFramePr>
            <a:graphicFrameLocks noChangeAspect="1"/>
          </p:cNvGraphicFramePr>
          <p:nvPr/>
        </p:nvGraphicFramePr>
        <p:xfrm>
          <a:off x="3505200" y="2133600"/>
          <a:ext cx="3314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201" name="公式" r:id="rId13" imgW="3314700" imgH="457200" progId="Equation.3">
                  <p:embed/>
                </p:oleObj>
              </mc:Choice>
              <mc:Fallback>
                <p:oleObj name="公式" r:id="rId13" imgW="3314700" imgH="457200" progId="Equation.3">
                  <p:embed/>
                  <p:pic>
                    <p:nvPicPr>
                      <p:cNvPr id="0" name="Picture 4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133600"/>
                        <a:ext cx="3314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6985272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050"/>
          <p:cNvGraphicFramePr>
            <a:graphicFrameLocks noChangeAspect="1"/>
          </p:cNvGraphicFramePr>
          <p:nvPr/>
        </p:nvGraphicFramePr>
        <p:xfrm>
          <a:off x="1058863" y="1136650"/>
          <a:ext cx="61801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20" name="公式" r:id="rId3" imgW="5956300" imgH="457200" progId="Equation.3">
                  <p:embed/>
                </p:oleObj>
              </mc:Choice>
              <mc:Fallback>
                <p:oleObj name="公式" r:id="rId3" imgW="5956300" imgH="457200" progId="Equation.3">
                  <p:embed/>
                  <p:pic>
                    <p:nvPicPr>
                      <p:cNvPr id="0" name="Picture 4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1136650"/>
                        <a:ext cx="618013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2051"/>
          <p:cNvGraphicFramePr>
            <a:graphicFrameLocks noChangeAspect="1"/>
          </p:cNvGraphicFramePr>
          <p:nvPr/>
        </p:nvGraphicFramePr>
        <p:xfrm>
          <a:off x="1155700" y="1855788"/>
          <a:ext cx="24257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21" name="公式" r:id="rId5" imgW="2425700" imgH="393700" progId="Equation.3">
                  <p:embed/>
                </p:oleObj>
              </mc:Choice>
              <mc:Fallback>
                <p:oleObj name="公式" r:id="rId5" imgW="2425700" imgH="393700" progId="Equation.3">
                  <p:embed/>
                  <p:pic>
                    <p:nvPicPr>
                      <p:cNvPr id="0" name="Picture 4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1855788"/>
                        <a:ext cx="24257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2052"/>
          <p:cNvGraphicFramePr>
            <a:graphicFrameLocks noChangeAspect="1"/>
          </p:cNvGraphicFramePr>
          <p:nvPr/>
        </p:nvGraphicFramePr>
        <p:xfrm>
          <a:off x="4000500" y="1822450"/>
          <a:ext cx="3314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22" name="公式" r:id="rId7" imgW="3314700" imgH="457200" progId="Equation.3">
                  <p:embed/>
                </p:oleObj>
              </mc:Choice>
              <mc:Fallback>
                <p:oleObj name="公式" r:id="rId7" imgW="3314700" imgH="457200" progId="Equation.3">
                  <p:embed/>
                  <p:pic>
                    <p:nvPicPr>
                      <p:cNvPr id="0" name="Picture 4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1822450"/>
                        <a:ext cx="3314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Text Box 2053"/>
          <p:cNvSpPr txBox="1">
            <a:spLocks noChangeArrowheads="1"/>
          </p:cNvSpPr>
          <p:nvPr/>
        </p:nvSpPr>
        <p:spPr bwMode="auto">
          <a:xfrm>
            <a:off x="3228975" y="4800600"/>
            <a:ext cx="142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奇函数</a:t>
            </a:r>
          </a:p>
        </p:txBody>
      </p:sp>
      <p:grpSp>
        <p:nvGrpSpPr>
          <p:cNvPr id="33798" name="Group 2054"/>
          <p:cNvGrpSpPr>
            <a:grpSpLocks/>
          </p:cNvGrpSpPr>
          <p:nvPr/>
        </p:nvGrpSpPr>
        <p:grpSpPr bwMode="auto">
          <a:xfrm>
            <a:off x="1905000" y="2362200"/>
            <a:ext cx="3990975" cy="2743200"/>
            <a:chOff x="2926" y="2160"/>
            <a:chExt cx="2514" cy="1824"/>
          </a:xfrm>
        </p:grpSpPr>
        <p:graphicFrame>
          <p:nvGraphicFramePr>
            <p:cNvPr id="33799" name="Object 2055"/>
            <p:cNvGraphicFramePr>
              <a:graphicFrameLocks noChangeAspect="1"/>
            </p:cNvGraphicFramePr>
            <p:nvPr/>
          </p:nvGraphicFramePr>
          <p:xfrm>
            <a:off x="2926" y="3447"/>
            <a:ext cx="530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223" name="公式" r:id="rId9" imgW="1066337" imgH="406224" progId="Equation.3">
                    <p:embed/>
                  </p:oleObj>
                </mc:Choice>
                <mc:Fallback>
                  <p:oleObj name="公式" r:id="rId9" imgW="1066337" imgH="406224" progId="Equation.3">
                    <p:embed/>
                    <p:pic>
                      <p:nvPicPr>
                        <p:cNvPr id="0" name="Picture 4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6" y="3447"/>
                          <a:ext cx="530" cy="2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800" name="Group 2056"/>
            <p:cNvGrpSpPr>
              <a:grpSpLocks/>
            </p:cNvGrpSpPr>
            <p:nvPr/>
          </p:nvGrpSpPr>
          <p:grpSpPr bwMode="auto">
            <a:xfrm>
              <a:off x="2936" y="2160"/>
              <a:ext cx="2504" cy="1824"/>
              <a:chOff x="2936" y="2160"/>
              <a:chExt cx="2504" cy="1824"/>
            </a:xfrm>
          </p:grpSpPr>
          <p:sp>
            <p:nvSpPr>
              <p:cNvPr id="33801" name="Line 2057"/>
              <p:cNvSpPr>
                <a:spLocks noChangeShapeType="1"/>
              </p:cNvSpPr>
              <p:nvPr/>
            </p:nvSpPr>
            <p:spPr bwMode="auto">
              <a:xfrm>
                <a:off x="2936" y="3120"/>
                <a:ext cx="23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2" name="Line 2058"/>
              <p:cNvSpPr>
                <a:spLocks noChangeShapeType="1"/>
              </p:cNvSpPr>
              <p:nvPr/>
            </p:nvSpPr>
            <p:spPr bwMode="auto">
              <a:xfrm flipV="1">
                <a:off x="4080" y="2304"/>
                <a:ext cx="0" cy="13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3" name="Freeform 2059"/>
              <p:cNvSpPr>
                <a:spLocks/>
              </p:cNvSpPr>
              <p:nvPr/>
            </p:nvSpPr>
            <p:spPr bwMode="auto">
              <a:xfrm>
                <a:off x="4080" y="2256"/>
                <a:ext cx="728" cy="864"/>
              </a:xfrm>
              <a:custGeom>
                <a:avLst/>
                <a:gdLst>
                  <a:gd name="T0" fmla="*/ 728 w 672"/>
                  <a:gd name="T1" fmla="*/ 0 h 864"/>
                  <a:gd name="T2" fmla="*/ 572 w 672"/>
                  <a:gd name="T3" fmla="*/ 576 h 864"/>
                  <a:gd name="T4" fmla="*/ 0 w 672"/>
                  <a:gd name="T5" fmla="*/ 864 h 86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72" h="864">
                    <a:moveTo>
                      <a:pt x="672" y="0"/>
                    </a:moveTo>
                    <a:cubicBezTo>
                      <a:pt x="656" y="216"/>
                      <a:pt x="640" y="432"/>
                      <a:pt x="528" y="576"/>
                    </a:cubicBezTo>
                    <a:cubicBezTo>
                      <a:pt x="416" y="720"/>
                      <a:pt x="20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4" name="Freeform 2060"/>
              <p:cNvSpPr>
                <a:spLocks/>
              </p:cNvSpPr>
              <p:nvPr/>
            </p:nvSpPr>
            <p:spPr bwMode="auto">
              <a:xfrm rot="10800000">
                <a:off x="3372" y="3120"/>
                <a:ext cx="728" cy="864"/>
              </a:xfrm>
              <a:custGeom>
                <a:avLst/>
                <a:gdLst>
                  <a:gd name="T0" fmla="*/ 728 w 672"/>
                  <a:gd name="T1" fmla="*/ 0 h 864"/>
                  <a:gd name="T2" fmla="*/ 572 w 672"/>
                  <a:gd name="T3" fmla="*/ 576 h 864"/>
                  <a:gd name="T4" fmla="*/ 0 w 672"/>
                  <a:gd name="T5" fmla="*/ 864 h 86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72" h="864">
                    <a:moveTo>
                      <a:pt x="672" y="0"/>
                    </a:moveTo>
                    <a:cubicBezTo>
                      <a:pt x="656" y="216"/>
                      <a:pt x="640" y="432"/>
                      <a:pt x="528" y="576"/>
                    </a:cubicBezTo>
                    <a:cubicBezTo>
                      <a:pt x="416" y="720"/>
                      <a:pt x="20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5" name="Line 2061"/>
              <p:cNvSpPr>
                <a:spLocks noChangeShapeType="1"/>
              </p:cNvSpPr>
              <p:nvPr/>
            </p:nvSpPr>
            <p:spPr bwMode="auto">
              <a:xfrm flipV="1">
                <a:off x="3404" y="2448"/>
                <a:ext cx="1404" cy="12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6" name="Line 2062"/>
              <p:cNvSpPr>
                <a:spLocks noChangeShapeType="1"/>
              </p:cNvSpPr>
              <p:nvPr/>
            </p:nvSpPr>
            <p:spPr bwMode="auto">
              <a:xfrm>
                <a:off x="4796" y="2460"/>
                <a:ext cx="0" cy="6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7" name="Line 2063"/>
              <p:cNvSpPr>
                <a:spLocks noChangeShapeType="1"/>
              </p:cNvSpPr>
              <p:nvPr/>
            </p:nvSpPr>
            <p:spPr bwMode="auto">
              <a:xfrm>
                <a:off x="3404" y="3120"/>
                <a:ext cx="0" cy="6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8" name="Text Box 2064"/>
              <p:cNvSpPr txBox="1">
                <a:spLocks noChangeArrowheads="1"/>
              </p:cNvSpPr>
              <p:nvPr/>
            </p:nvSpPr>
            <p:spPr bwMode="auto">
              <a:xfrm>
                <a:off x="3872" y="2160"/>
                <a:ext cx="400" cy="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y</a:t>
                </a:r>
                <a:endParaRPr lang="en-US" altLang="zh-CN" b="1"/>
              </a:p>
            </p:txBody>
          </p:sp>
          <p:sp>
            <p:nvSpPr>
              <p:cNvPr id="33809" name="Text Box 2065"/>
              <p:cNvSpPr txBox="1">
                <a:spLocks noChangeArrowheads="1"/>
              </p:cNvSpPr>
              <p:nvPr/>
            </p:nvSpPr>
            <p:spPr bwMode="auto">
              <a:xfrm>
                <a:off x="5184" y="3072"/>
                <a:ext cx="256" cy="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x</a:t>
                </a:r>
                <a:endParaRPr lang="en-US" altLang="zh-CN" b="1"/>
              </a:p>
            </p:txBody>
          </p:sp>
          <p:graphicFrame>
            <p:nvGraphicFramePr>
              <p:cNvPr id="33810" name="Object 2066"/>
              <p:cNvGraphicFramePr>
                <a:graphicFrameLocks noChangeAspect="1"/>
              </p:cNvGraphicFramePr>
              <p:nvPr/>
            </p:nvGraphicFramePr>
            <p:xfrm>
              <a:off x="4828" y="2640"/>
              <a:ext cx="480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1224" name="公式" r:id="rId11" imgW="837836" imgH="406224" progId="Equation.3">
                      <p:embed/>
                    </p:oleObj>
                  </mc:Choice>
                  <mc:Fallback>
                    <p:oleObj name="公式" r:id="rId11" imgW="837836" imgH="406224" progId="Equation.3">
                      <p:embed/>
                      <p:pic>
                        <p:nvPicPr>
                          <p:cNvPr id="0" name="Picture 4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8" y="2640"/>
                            <a:ext cx="480" cy="2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811" name="Text Box 2067"/>
              <p:cNvSpPr txBox="1">
                <a:spLocks noChangeArrowheads="1"/>
              </p:cNvSpPr>
              <p:nvPr/>
            </p:nvSpPr>
            <p:spPr bwMode="auto">
              <a:xfrm>
                <a:off x="4080" y="3072"/>
                <a:ext cx="240" cy="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o</a:t>
                </a:r>
                <a:endParaRPr lang="en-US" altLang="zh-CN" b="1"/>
              </a:p>
            </p:txBody>
          </p:sp>
          <p:sp>
            <p:nvSpPr>
              <p:cNvPr id="33812" name="Text Box 2068"/>
              <p:cNvSpPr txBox="1">
                <a:spLocks noChangeArrowheads="1"/>
              </p:cNvSpPr>
              <p:nvPr/>
            </p:nvSpPr>
            <p:spPr bwMode="auto">
              <a:xfrm>
                <a:off x="4704" y="3072"/>
                <a:ext cx="284" cy="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x</a:t>
                </a:r>
                <a:endParaRPr lang="en-US" altLang="zh-CN" b="1"/>
              </a:p>
            </p:txBody>
          </p:sp>
          <p:sp>
            <p:nvSpPr>
              <p:cNvPr id="33813" name="Text Box 2069"/>
              <p:cNvSpPr txBox="1">
                <a:spLocks noChangeArrowheads="1"/>
              </p:cNvSpPr>
              <p:nvPr/>
            </p:nvSpPr>
            <p:spPr bwMode="auto">
              <a:xfrm>
                <a:off x="3144" y="2880"/>
                <a:ext cx="455" cy="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-</a:t>
                </a:r>
                <a:r>
                  <a:rPr lang="en-US" altLang="zh-CN" b="1" i="1"/>
                  <a:t>x</a:t>
                </a:r>
              </a:p>
            </p:txBody>
          </p:sp>
          <p:graphicFrame>
            <p:nvGraphicFramePr>
              <p:cNvPr id="33814" name="Object 2070"/>
              <p:cNvGraphicFramePr>
                <a:graphicFrameLocks noChangeAspect="1"/>
              </p:cNvGraphicFramePr>
              <p:nvPr/>
            </p:nvGraphicFramePr>
            <p:xfrm>
              <a:off x="4670" y="2279"/>
              <a:ext cx="754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1225" name="公式" r:id="rId13" imgW="1459866" imgH="406224" progId="Equation.3">
                      <p:embed/>
                    </p:oleObj>
                  </mc:Choice>
                  <mc:Fallback>
                    <p:oleObj name="公式" r:id="rId13" imgW="1459866" imgH="406224" progId="Equation.3">
                      <p:embed/>
                      <p:pic>
                        <p:nvPicPr>
                          <p:cNvPr id="0" name="Picture 4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0" y="2279"/>
                            <a:ext cx="754" cy="20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3179306596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026"/>
          <p:cNvSpPr txBox="1">
            <a:spLocks noChangeArrowheads="1"/>
          </p:cNvSpPr>
          <p:nvPr/>
        </p:nvSpPr>
        <p:spPr bwMode="auto">
          <a:xfrm>
            <a:off x="692150" y="533400"/>
            <a:ext cx="51181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．函数的周期性</a:t>
            </a:r>
            <a:endParaRPr lang="en-US" altLang="zh-CN" sz="2800" b="1" dirty="0">
              <a:solidFill>
                <a:srgbClr val="9933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819" name="Rectangle 1048"/>
          <p:cNvSpPr>
            <a:spLocks noChangeArrowheads="1"/>
          </p:cNvSpPr>
          <p:nvPr/>
        </p:nvSpPr>
        <p:spPr bwMode="auto">
          <a:xfrm>
            <a:off x="615950" y="2941638"/>
            <a:ext cx="638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（通常说周期函数的周期是指其最小正</a:t>
            </a:r>
            <a:r>
              <a:rPr lang="zh-CN" altLang="en-US" b="1" u="sng">
                <a:solidFill>
                  <a:schemeClr val="accent2"/>
                </a:solidFill>
              </a:rPr>
              <a:t>周期</a:t>
            </a:r>
            <a:r>
              <a:rPr lang="zh-CN" altLang="en-US" b="1"/>
              <a:t>）</a:t>
            </a:r>
            <a:r>
              <a:rPr lang="en-US" altLang="zh-CN" b="1"/>
              <a:t>.</a:t>
            </a:r>
          </a:p>
        </p:txBody>
      </p:sp>
      <p:grpSp>
        <p:nvGrpSpPr>
          <p:cNvPr id="34820" name="Group 1052"/>
          <p:cNvGrpSpPr>
            <a:grpSpLocks/>
          </p:cNvGrpSpPr>
          <p:nvPr/>
        </p:nvGrpSpPr>
        <p:grpSpPr bwMode="auto">
          <a:xfrm>
            <a:off x="609600" y="1204913"/>
            <a:ext cx="8077200" cy="1584325"/>
            <a:chOff x="532" y="922"/>
            <a:chExt cx="4988" cy="998"/>
          </a:xfrm>
        </p:grpSpPr>
        <p:graphicFrame>
          <p:nvGraphicFramePr>
            <p:cNvPr id="34828" name="Object 1044"/>
            <p:cNvGraphicFramePr>
              <a:graphicFrameLocks noChangeAspect="1"/>
            </p:cNvGraphicFramePr>
            <p:nvPr/>
          </p:nvGraphicFramePr>
          <p:xfrm>
            <a:off x="532" y="929"/>
            <a:ext cx="238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619" name="公式" r:id="rId3" imgW="4038600" imgH="444500" progId="Equation.3">
                    <p:embed/>
                  </p:oleObj>
                </mc:Choice>
                <mc:Fallback>
                  <p:oleObj name="公式" r:id="rId3" imgW="4038600" imgH="444500" progId="Equation.3">
                    <p:embed/>
                    <p:pic>
                      <p:nvPicPr>
                        <p:cNvPr id="0" name="Picture 7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" y="929"/>
                          <a:ext cx="2385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9" name="Object 1045"/>
            <p:cNvGraphicFramePr>
              <a:graphicFrameLocks noChangeAspect="1"/>
            </p:cNvGraphicFramePr>
            <p:nvPr/>
          </p:nvGraphicFramePr>
          <p:xfrm>
            <a:off x="3007" y="922"/>
            <a:ext cx="251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620" name="公式" r:id="rId5" imgW="4254500" imgH="457200" progId="Equation.3">
                    <p:embed/>
                  </p:oleObj>
                </mc:Choice>
                <mc:Fallback>
                  <p:oleObj name="公式" r:id="rId5" imgW="4254500" imgH="457200" progId="Equation.3">
                    <p:embed/>
                    <p:pic>
                      <p:nvPicPr>
                        <p:cNvPr id="0" name="Picture 7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7" y="922"/>
                          <a:ext cx="2513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0" name="Object 1046"/>
            <p:cNvGraphicFramePr>
              <a:graphicFrameLocks noChangeAspect="1"/>
            </p:cNvGraphicFramePr>
            <p:nvPr/>
          </p:nvGraphicFramePr>
          <p:xfrm>
            <a:off x="2947" y="1640"/>
            <a:ext cx="2415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621" name="公式" r:id="rId7" imgW="4089400" imgH="457200" progId="Equation.3">
                    <p:embed/>
                  </p:oleObj>
                </mc:Choice>
                <mc:Fallback>
                  <p:oleObj name="公式" r:id="rId7" imgW="4089400" imgH="457200" progId="Equation.3">
                    <p:embed/>
                    <p:pic>
                      <p:nvPicPr>
                        <p:cNvPr id="0" name="Picture 7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7" y="1640"/>
                          <a:ext cx="2415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1" name="Object 1047"/>
            <p:cNvGraphicFramePr>
              <a:graphicFrameLocks noChangeAspect="1"/>
            </p:cNvGraphicFramePr>
            <p:nvPr/>
          </p:nvGraphicFramePr>
          <p:xfrm>
            <a:off x="3953" y="1296"/>
            <a:ext cx="1283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622" name="公式" r:id="rId9" imgW="2171700" imgH="444500" progId="Equation.3">
                    <p:embed/>
                  </p:oleObj>
                </mc:Choice>
                <mc:Fallback>
                  <p:oleObj name="公式" r:id="rId9" imgW="2171700" imgH="444500" progId="Equation.3">
                    <p:embed/>
                    <p:pic>
                      <p:nvPicPr>
                        <p:cNvPr id="0" name="Picture 7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3" y="1296"/>
                          <a:ext cx="1283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2" name="Object 1049"/>
            <p:cNvGraphicFramePr>
              <a:graphicFrameLocks noChangeAspect="1"/>
            </p:cNvGraphicFramePr>
            <p:nvPr/>
          </p:nvGraphicFramePr>
          <p:xfrm>
            <a:off x="532" y="1296"/>
            <a:ext cx="3353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623" name="公式" r:id="rId11" imgW="5676900" imgH="444500" progId="Equation.3">
                    <p:embed/>
                  </p:oleObj>
                </mc:Choice>
                <mc:Fallback>
                  <p:oleObj name="公式" r:id="rId11" imgW="5676900" imgH="444500" progId="Equation.3">
                    <p:embed/>
                    <p:pic>
                      <p:nvPicPr>
                        <p:cNvPr id="0" name="Picture 7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" y="1296"/>
                          <a:ext cx="3353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3" name="Object 1050"/>
            <p:cNvGraphicFramePr>
              <a:graphicFrameLocks noChangeAspect="1"/>
            </p:cNvGraphicFramePr>
            <p:nvPr/>
          </p:nvGraphicFramePr>
          <p:xfrm>
            <a:off x="532" y="1658"/>
            <a:ext cx="2363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624" name="公式" r:id="rId13" imgW="4000500" imgH="444500" progId="Equation.3">
                    <p:embed/>
                  </p:oleObj>
                </mc:Choice>
                <mc:Fallback>
                  <p:oleObj name="公式" r:id="rId13" imgW="4000500" imgH="444500" progId="Equation.3">
                    <p:embed/>
                    <p:pic>
                      <p:nvPicPr>
                        <p:cNvPr id="0" name="Picture 7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" y="1658"/>
                          <a:ext cx="2363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21" name="Group 1054"/>
          <p:cNvGrpSpPr>
            <a:grpSpLocks/>
          </p:cNvGrpSpPr>
          <p:nvPr/>
        </p:nvGrpSpPr>
        <p:grpSpPr bwMode="auto">
          <a:xfrm>
            <a:off x="914400" y="3475038"/>
            <a:ext cx="7086600" cy="2114550"/>
            <a:chOff x="672" y="2352"/>
            <a:chExt cx="4464" cy="1332"/>
          </a:xfrm>
        </p:grpSpPr>
        <p:graphicFrame>
          <p:nvGraphicFramePr>
            <p:cNvPr id="34822" name="Object 1053"/>
            <p:cNvGraphicFramePr>
              <a:graphicFrameLocks noChangeAspect="1"/>
            </p:cNvGraphicFramePr>
            <p:nvPr/>
          </p:nvGraphicFramePr>
          <p:xfrm>
            <a:off x="672" y="2352"/>
            <a:ext cx="4464" cy="1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625" name="BMP 图象" r:id="rId15" imgW="3362794" imgH="2114845" progId="PBrush">
                    <p:embed/>
                  </p:oleObj>
                </mc:Choice>
                <mc:Fallback>
                  <p:oleObj name="BMP 图象" r:id="rId15" imgW="3362794" imgH="2114845" progId="PBrush">
                    <p:embed/>
                    <p:pic>
                      <p:nvPicPr>
                        <p:cNvPr id="0" name="Picture 7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352"/>
                          <a:ext cx="4464" cy="1332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7C8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3" name="Line 1032"/>
            <p:cNvSpPr>
              <a:spLocks noChangeShapeType="1"/>
            </p:cNvSpPr>
            <p:nvPr/>
          </p:nvSpPr>
          <p:spPr bwMode="auto">
            <a:xfrm flipH="1">
              <a:off x="998" y="292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824" name="Object 1037"/>
            <p:cNvGraphicFramePr>
              <a:graphicFrameLocks noChangeAspect="1"/>
            </p:cNvGraphicFramePr>
            <p:nvPr/>
          </p:nvGraphicFramePr>
          <p:xfrm>
            <a:off x="2256" y="3299"/>
            <a:ext cx="211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626" name="公式" r:id="rId17" imgW="545863" imgH="888614" progId="Equation.3">
                    <p:embed/>
                  </p:oleObj>
                </mc:Choice>
                <mc:Fallback>
                  <p:oleObj name="公式" r:id="rId17" imgW="545863" imgH="888614" progId="Equation.3">
                    <p:embed/>
                    <p:pic>
                      <p:nvPicPr>
                        <p:cNvPr id="0" name="Picture 7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3299"/>
                          <a:ext cx="211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5" name="Object 1038"/>
            <p:cNvGraphicFramePr>
              <a:graphicFrameLocks noChangeAspect="1"/>
            </p:cNvGraphicFramePr>
            <p:nvPr/>
          </p:nvGraphicFramePr>
          <p:xfrm>
            <a:off x="3168" y="3360"/>
            <a:ext cx="99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627" name="公式" r:id="rId19" imgW="253890" imgH="888614" progId="Equation.3">
                    <p:embed/>
                  </p:oleObj>
                </mc:Choice>
                <mc:Fallback>
                  <p:oleObj name="公式" r:id="rId19" imgW="253890" imgH="888614" progId="Equation.3">
                    <p:embed/>
                    <p:pic>
                      <p:nvPicPr>
                        <p:cNvPr id="0" name="Picture 7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360"/>
                          <a:ext cx="99" cy="3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6" name="Object 1039"/>
            <p:cNvGraphicFramePr>
              <a:graphicFrameLocks noChangeAspect="1"/>
            </p:cNvGraphicFramePr>
            <p:nvPr/>
          </p:nvGraphicFramePr>
          <p:xfrm>
            <a:off x="1392" y="3312"/>
            <a:ext cx="266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628" name="公式" r:id="rId21" imgW="685800" imgH="889000" progId="Equation.3">
                    <p:embed/>
                  </p:oleObj>
                </mc:Choice>
                <mc:Fallback>
                  <p:oleObj name="公式" r:id="rId21" imgW="685800" imgH="889000" progId="Equation.3">
                    <p:embed/>
                    <p:pic>
                      <p:nvPicPr>
                        <p:cNvPr id="0" name="Picture 7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312"/>
                          <a:ext cx="266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7" name="Object 1040"/>
            <p:cNvGraphicFramePr>
              <a:graphicFrameLocks noChangeAspect="1"/>
            </p:cNvGraphicFramePr>
            <p:nvPr/>
          </p:nvGraphicFramePr>
          <p:xfrm>
            <a:off x="3984" y="3312"/>
            <a:ext cx="153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629" name="公式" r:id="rId23" imgW="393529" imgH="888614" progId="Equation.3">
                    <p:embed/>
                  </p:oleObj>
                </mc:Choice>
                <mc:Fallback>
                  <p:oleObj name="公式" r:id="rId23" imgW="393529" imgH="888614" progId="Equation.3">
                    <p:embed/>
                    <p:pic>
                      <p:nvPicPr>
                        <p:cNvPr id="0" name="Picture 7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3312"/>
                          <a:ext cx="153" cy="3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50169894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0"/>
          <p:cNvSpPr txBox="1">
            <a:spLocks noChangeArrowheads="1"/>
          </p:cNvSpPr>
          <p:nvPr/>
        </p:nvSpPr>
        <p:spPr bwMode="auto">
          <a:xfrm>
            <a:off x="457200" y="13716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</a:rPr>
              <a:t>   (1)   </a:t>
            </a:r>
            <a:r>
              <a:rPr lang="zh-CN" altLang="en-US" sz="2800" b="1" dirty="0">
                <a:solidFill>
                  <a:srgbClr val="0000FF"/>
                </a:solidFill>
              </a:rPr>
              <a:t>符号函数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2457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022761"/>
              </p:ext>
            </p:extLst>
          </p:nvPr>
        </p:nvGraphicFramePr>
        <p:xfrm>
          <a:off x="877888" y="2627313"/>
          <a:ext cx="3463925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0" name="Equation" r:id="rId3" imgW="3860640" imgH="1536480" progId="Equation.3">
                  <p:embed/>
                </p:oleObj>
              </mc:Choice>
              <mc:Fallback>
                <p:oleObj name="Equation" r:id="rId3" imgW="3860640" imgH="1536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2627313"/>
                        <a:ext cx="3463925" cy="137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51"/>
          <p:cNvGrpSpPr>
            <a:grpSpLocks/>
          </p:cNvGrpSpPr>
          <p:nvPr/>
        </p:nvGrpSpPr>
        <p:grpSpPr bwMode="auto">
          <a:xfrm>
            <a:off x="4953000" y="1409700"/>
            <a:ext cx="3398838" cy="2133600"/>
            <a:chOff x="403" y="2016"/>
            <a:chExt cx="2141" cy="1344"/>
          </a:xfrm>
        </p:grpSpPr>
        <p:sp>
          <p:nvSpPr>
            <p:cNvPr id="24583" name="Line 42"/>
            <p:cNvSpPr>
              <a:spLocks noChangeShapeType="1"/>
            </p:cNvSpPr>
            <p:nvPr/>
          </p:nvSpPr>
          <p:spPr bwMode="auto">
            <a:xfrm flipV="1">
              <a:off x="1287" y="2304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4" name="Line 43"/>
            <p:cNvSpPr>
              <a:spLocks noChangeShapeType="1"/>
            </p:cNvSpPr>
            <p:nvPr/>
          </p:nvSpPr>
          <p:spPr bwMode="auto">
            <a:xfrm>
              <a:off x="1287" y="2928"/>
              <a:ext cx="10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5" name="Line 44"/>
            <p:cNvSpPr>
              <a:spLocks noChangeShapeType="1"/>
            </p:cNvSpPr>
            <p:nvPr/>
          </p:nvSpPr>
          <p:spPr bwMode="auto">
            <a:xfrm flipH="1">
              <a:off x="403" y="2928"/>
              <a:ext cx="8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6" name="Line 45"/>
            <p:cNvSpPr>
              <a:spLocks noChangeShapeType="1"/>
            </p:cNvSpPr>
            <p:nvPr/>
          </p:nvSpPr>
          <p:spPr bwMode="auto">
            <a:xfrm>
              <a:off x="1287" y="2592"/>
              <a:ext cx="83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7" name="Line 46"/>
            <p:cNvSpPr>
              <a:spLocks noChangeShapeType="1"/>
            </p:cNvSpPr>
            <p:nvPr/>
          </p:nvSpPr>
          <p:spPr bwMode="auto">
            <a:xfrm flipH="1">
              <a:off x="403" y="3216"/>
              <a:ext cx="884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8" name="Oval 47"/>
            <p:cNvSpPr>
              <a:spLocks noChangeArrowheads="1"/>
            </p:cNvSpPr>
            <p:nvPr/>
          </p:nvSpPr>
          <p:spPr bwMode="auto">
            <a:xfrm>
              <a:off x="1265" y="2582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9" name="Oval 48"/>
            <p:cNvSpPr>
              <a:spLocks noChangeArrowheads="1"/>
            </p:cNvSpPr>
            <p:nvPr/>
          </p:nvSpPr>
          <p:spPr bwMode="auto">
            <a:xfrm>
              <a:off x="1265" y="3206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0" name="Text Box 131"/>
            <p:cNvSpPr txBox="1">
              <a:spLocks noChangeArrowheads="1"/>
            </p:cNvSpPr>
            <p:nvPr/>
          </p:nvSpPr>
          <p:spPr bwMode="auto">
            <a:xfrm>
              <a:off x="1036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4591" name="Text Box 132"/>
            <p:cNvSpPr txBox="1">
              <a:spLocks noChangeArrowheads="1"/>
            </p:cNvSpPr>
            <p:nvPr/>
          </p:nvSpPr>
          <p:spPr bwMode="auto">
            <a:xfrm>
              <a:off x="1338" y="3072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－</a:t>
              </a:r>
              <a:r>
                <a:rPr lang="en-US" altLang="zh-CN"/>
                <a:t>1</a:t>
              </a:r>
            </a:p>
          </p:txBody>
        </p:sp>
        <p:sp>
          <p:nvSpPr>
            <p:cNvPr id="24592" name="Text Box 133"/>
            <p:cNvSpPr txBox="1">
              <a:spLocks noChangeArrowheads="1"/>
            </p:cNvSpPr>
            <p:nvPr/>
          </p:nvSpPr>
          <p:spPr bwMode="auto">
            <a:xfrm>
              <a:off x="2332" y="27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/>
                <a:t>x</a:t>
              </a:r>
              <a:endParaRPr lang="en-US" altLang="zh-CN" b="1"/>
            </a:p>
          </p:txBody>
        </p:sp>
        <p:sp>
          <p:nvSpPr>
            <p:cNvPr id="24593" name="Text Box 135"/>
            <p:cNvSpPr txBox="1">
              <a:spLocks noChangeArrowheads="1"/>
            </p:cNvSpPr>
            <p:nvPr/>
          </p:nvSpPr>
          <p:spPr bwMode="auto">
            <a:xfrm>
              <a:off x="1205" y="2016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/>
                <a:t>y</a:t>
              </a:r>
              <a:endParaRPr lang="en-US" altLang="zh-CN" b="1"/>
            </a:p>
          </p:txBody>
        </p:sp>
        <p:sp>
          <p:nvSpPr>
            <p:cNvPr id="24594" name="Text Box 137"/>
            <p:cNvSpPr txBox="1">
              <a:spLocks noChangeArrowheads="1"/>
            </p:cNvSpPr>
            <p:nvPr/>
          </p:nvSpPr>
          <p:spPr bwMode="auto">
            <a:xfrm>
              <a:off x="1132" y="283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/>
                <a:t>o</a:t>
              </a:r>
              <a:endParaRPr lang="en-US" altLang="zh-CN" b="1"/>
            </a:p>
          </p:txBody>
        </p:sp>
      </p:grpSp>
      <p:graphicFrame>
        <p:nvGraphicFramePr>
          <p:cNvPr id="24581" name="Object 154"/>
          <p:cNvGraphicFramePr>
            <a:graphicFrameLocks noChangeAspect="1"/>
          </p:cNvGraphicFramePr>
          <p:nvPr/>
        </p:nvGraphicFramePr>
        <p:xfrm>
          <a:off x="5334000" y="3848100"/>
          <a:ext cx="20574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1" name="公式" r:id="rId5" imgW="2057400" imgH="482600" progId="Equation.3">
                  <p:embed/>
                </p:oleObj>
              </mc:Choice>
              <mc:Fallback>
                <p:oleObj name="公式" r:id="rId5" imgW="2057400" imgH="482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848100"/>
                        <a:ext cx="20574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156"/>
          <p:cNvSpPr txBox="1">
            <a:spLocks noChangeArrowheads="1"/>
          </p:cNvSpPr>
          <p:nvPr/>
        </p:nvSpPr>
        <p:spPr bwMode="auto">
          <a:xfrm>
            <a:off x="762000" y="457200"/>
            <a:ext cx="44580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四、</a:t>
            </a: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几个特殊函数</a:t>
            </a:r>
            <a:endParaRPr lang="zh-CN" altLang="en-US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830733"/>
              </p:ext>
            </p:extLst>
          </p:nvPr>
        </p:nvGraphicFramePr>
        <p:xfrm>
          <a:off x="1122363" y="4862513"/>
          <a:ext cx="566578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2" name="Document" r:id="rId7" imgW="6343301" imgH="607793" progId="Word.Document.8">
                  <p:embed/>
                </p:oleObj>
              </mc:Choice>
              <mc:Fallback>
                <p:oleObj name="Document" r:id="rId7" imgW="6343301" imgH="607793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4862513"/>
                        <a:ext cx="5665787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4068560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026"/>
          <p:cNvSpPr txBox="1">
            <a:spLocks noChangeArrowheads="1"/>
          </p:cNvSpPr>
          <p:nvPr/>
        </p:nvSpPr>
        <p:spPr bwMode="auto">
          <a:xfrm>
            <a:off x="615950" y="404664"/>
            <a:ext cx="525145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</a:rPr>
              <a:t>(2)  </a:t>
            </a:r>
            <a:r>
              <a:rPr lang="zh-CN" altLang="en-US" sz="2800" b="1" dirty="0">
                <a:solidFill>
                  <a:srgbClr val="0000FF"/>
                </a:solidFill>
              </a:rPr>
              <a:t>取整函数（整数部分） </a:t>
            </a:r>
            <a:r>
              <a:rPr lang="en-US" altLang="zh-CN" sz="2800" b="1" i="1" dirty="0">
                <a:solidFill>
                  <a:srgbClr val="0000FF"/>
                </a:solidFill>
              </a:rPr>
              <a:t>y=</a:t>
            </a:r>
            <a:r>
              <a:rPr lang="en-US" altLang="zh-CN" sz="2800" b="1" dirty="0">
                <a:solidFill>
                  <a:srgbClr val="0000FF"/>
                </a:solidFill>
              </a:rPr>
              <a:t>[</a:t>
            </a:r>
            <a:r>
              <a:rPr lang="en-US" altLang="zh-CN" sz="2800" b="1" i="1" dirty="0">
                <a:solidFill>
                  <a:srgbClr val="0000FF"/>
                </a:solidFill>
              </a:rPr>
              <a:t>x</a:t>
            </a:r>
            <a:r>
              <a:rPr lang="en-US" altLang="zh-CN" sz="2800" b="1" dirty="0">
                <a:solidFill>
                  <a:srgbClr val="0000FF"/>
                </a:solidFill>
              </a:rPr>
              <a:t>]</a:t>
            </a:r>
            <a:endParaRPr lang="en-US" altLang="zh-CN" b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</a:rPr>
              <a:t>[</a:t>
            </a:r>
            <a:r>
              <a:rPr lang="en-US" altLang="zh-CN" sz="2800" b="1" i="1" dirty="0">
                <a:solidFill>
                  <a:srgbClr val="0000FF"/>
                </a:solidFill>
              </a:rPr>
              <a:t>x</a:t>
            </a:r>
            <a:r>
              <a:rPr lang="en-US" altLang="zh-CN" sz="2800" b="1" dirty="0">
                <a:solidFill>
                  <a:srgbClr val="0000FF"/>
                </a:solidFill>
              </a:rPr>
              <a:t>]</a:t>
            </a:r>
            <a:r>
              <a:rPr lang="zh-CN" altLang="en-US" sz="2800" b="1" dirty="0">
                <a:solidFill>
                  <a:srgbClr val="0000FF"/>
                </a:solidFill>
              </a:rPr>
              <a:t>表示不超过</a:t>
            </a:r>
            <a:r>
              <a:rPr lang="en-US" altLang="zh-CN" sz="2800" b="1" i="1" dirty="0">
                <a:solidFill>
                  <a:srgbClr val="0000FF"/>
                </a:solidFill>
              </a:rPr>
              <a:t>x</a:t>
            </a:r>
            <a:r>
              <a:rPr lang="en-US" altLang="zh-CN" sz="2800" b="1" dirty="0">
                <a:solidFill>
                  <a:srgbClr val="0000FF"/>
                </a:solidFill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</a:rPr>
              <a:t>的最大整数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grpSp>
        <p:nvGrpSpPr>
          <p:cNvPr id="3" name="Group 1027"/>
          <p:cNvGrpSpPr>
            <a:grpSpLocks/>
          </p:cNvGrpSpPr>
          <p:nvPr/>
        </p:nvGrpSpPr>
        <p:grpSpPr bwMode="auto">
          <a:xfrm>
            <a:off x="1907704" y="1538064"/>
            <a:ext cx="4286250" cy="3700463"/>
            <a:chOff x="2964" y="1650"/>
            <a:chExt cx="2604" cy="2046"/>
          </a:xfrm>
        </p:grpSpPr>
        <p:sp>
          <p:nvSpPr>
            <p:cNvPr id="25605" name="Text Box 1028"/>
            <p:cNvSpPr txBox="1">
              <a:spLocks noChangeArrowheads="1"/>
            </p:cNvSpPr>
            <p:nvPr/>
          </p:nvSpPr>
          <p:spPr bwMode="auto">
            <a:xfrm>
              <a:off x="4128" y="2736"/>
              <a:ext cx="14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 1  2  3   4  5  </a:t>
              </a:r>
            </a:p>
          </p:txBody>
        </p:sp>
        <p:sp>
          <p:nvSpPr>
            <p:cNvPr id="25606" name="Text Box 1029"/>
            <p:cNvSpPr txBox="1">
              <a:spLocks noChangeArrowheads="1"/>
            </p:cNvSpPr>
            <p:nvPr/>
          </p:nvSpPr>
          <p:spPr bwMode="auto">
            <a:xfrm>
              <a:off x="4004" y="2976"/>
              <a:ext cx="119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-2</a:t>
              </a:r>
            </a:p>
          </p:txBody>
        </p:sp>
        <p:sp>
          <p:nvSpPr>
            <p:cNvPr id="25607" name="Text Box 1030"/>
            <p:cNvSpPr txBox="1">
              <a:spLocks noChangeArrowheads="1"/>
            </p:cNvSpPr>
            <p:nvPr/>
          </p:nvSpPr>
          <p:spPr bwMode="auto">
            <a:xfrm>
              <a:off x="4004" y="3288"/>
              <a:ext cx="135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-4</a:t>
              </a:r>
            </a:p>
          </p:txBody>
        </p:sp>
        <p:sp>
          <p:nvSpPr>
            <p:cNvPr id="25608" name="Line 1031"/>
            <p:cNvSpPr>
              <a:spLocks noChangeShapeType="1"/>
            </p:cNvSpPr>
            <p:nvPr/>
          </p:nvSpPr>
          <p:spPr bwMode="auto">
            <a:xfrm>
              <a:off x="4271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9" name="Line 1032"/>
            <p:cNvSpPr>
              <a:spLocks noChangeShapeType="1"/>
            </p:cNvSpPr>
            <p:nvPr/>
          </p:nvSpPr>
          <p:spPr bwMode="auto">
            <a:xfrm>
              <a:off x="4472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0" name="Line 1033"/>
            <p:cNvSpPr>
              <a:spLocks noChangeShapeType="1"/>
            </p:cNvSpPr>
            <p:nvPr/>
          </p:nvSpPr>
          <p:spPr bwMode="auto">
            <a:xfrm>
              <a:off x="4680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1" name="Line 1034"/>
            <p:cNvSpPr>
              <a:spLocks noChangeShapeType="1"/>
            </p:cNvSpPr>
            <p:nvPr/>
          </p:nvSpPr>
          <p:spPr bwMode="auto">
            <a:xfrm>
              <a:off x="4888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2" name="Line 1035"/>
            <p:cNvSpPr>
              <a:spLocks noChangeShapeType="1"/>
            </p:cNvSpPr>
            <p:nvPr/>
          </p:nvSpPr>
          <p:spPr bwMode="auto">
            <a:xfrm>
              <a:off x="5083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3" name="Line 1036"/>
            <p:cNvSpPr>
              <a:spLocks noChangeShapeType="1"/>
            </p:cNvSpPr>
            <p:nvPr/>
          </p:nvSpPr>
          <p:spPr bwMode="auto">
            <a:xfrm>
              <a:off x="3172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4" name="Line 1037"/>
            <p:cNvSpPr>
              <a:spLocks noChangeShapeType="1"/>
            </p:cNvSpPr>
            <p:nvPr/>
          </p:nvSpPr>
          <p:spPr bwMode="auto">
            <a:xfrm>
              <a:off x="3380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5" name="Line 1038"/>
            <p:cNvSpPr>
              <a:spLocks noChangeShapeType="1"/>
            </p:cNvSpPr>
            <p:nvPr/>
          </p:nvSpPr>
          <p:spPr bwMode="auto">
            <a:xfrm>
              <a:off x="3848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6" name="Line 1039"/>
            <p:cNvSpPr>
              <a:spLocks noChangeShapeType="1"/>
            </p:cNvSpPr>
            <p:nvPr/>
          </p:nvSpPr>
          <p:spPr bwMode="auto">
            <a:xfrm>
              <a:off x="3621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7" name="Line 1040"/>
            <p:cNvSpPr>
              <a:spLocks noChangeShapeType="1"/>
            </p:cNvSpPr>
            <p:nvPr/>
          </p:nvSpPr>
          <p:spPr bwMode="auto">
            <a:xfrm>
              <a:off x="4004" y="3456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8" name="Line 1041"/>
            <p:cNvSpPr>
              <a:spLocks noChangeShapeType="1"/>
            </p:cNvSpPr>
            <p:nvPr/>
          </p:nvSpPr>
          <p:spPr bwMode="auto">
            <a:xfrm>
              <a:off x="4004" y="3264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9" name="Line 1042"/>
            <p:cNvSpPr>
              <a:spLocks noChangeShapeType="1"/>
            </p:cNvSpPr>
            <p:nvPr/>
          </p:nvSpPr>
          <p:spPr bwMode="auto">
            <a:xfrm>
              <a:off x="4004" y="3120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0" name="Line 1043"/>
            <p:cNvSpPr>
              <a:spLocks noChangeShapeType="1"/>
            </p:cNvSpPr>
            <p:nvPr/>
          </p:nvSpPr>
          <p:spPr bwMode="auto">
            <a:xfrm>
              <a:off x="3068" y="2784"/>
              <a:ext cx="22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1" name="Text Box 1044"/>
            <p:cNvSpPr txBox="1">
              <a:spLocks noChangeArrowheads="1"/>
            </p:cNvSpPr>
            <p:nvPr/>
          </p:nvSpPr>
          <p:spPr bwMode="auto">
            <a:xfrm>
              <a:off x="2964" y="2736"/>
              <a:ext cx="202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-4 -3 -2 -1  </a:t>
              </a:r>
            </a:p>
          </p:txBody>
        </p:sp>
        <p:sp>
          <p:nvSpPr>
            <p:cNvPr id="25622" name="Text Box 1045"/>
            <p:cNvSpPr txBox="1">
              <a:spLocks noChangeArrowheads="1"/>
            </p:cNvSpPr>
            <p:nvPr/>
          </p:nvSpPr>
          <p:spPr bwMode="auto">
            <a:xfrm>
              <a:off x="3786" y="1788"/>
              <a:ext cx="333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  4 3 2 1  </a:t>
              </a:r>
            </a:p>
          </p:txBody>
        </p:sp>
        <p:sp>
          <p:nvSpPr>
            <p:cNvPr id="25623" name="Text Box 1046"/>
            <p:cNvSpPr txBox="1">
              <a:spLocks noChangeArrowheads="1"/>
            </p:cNvSpPr>
            <p:nvPr/>
          </p:nvSpPr>
          <p:spPr bwMode="auto">
            <a:xfrm>
              <a:off x="4004" y="2784"/>
              <a:ext cx="83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-1</a:t>
              </a:r>
            </a:p>
          </p:txBody>
        </p:sp>
        <p:sp>
          <p:nvSpPr>
            <p:cNvPr id="25624" name="Text Box 1047"/>
            <p:cNvSpPr txBox="1">
              <a:spLocks noChangeArrowheads="1"/>
            </p:cNvSpPr>
            <p:nvPr/>
          </p:nvSpPr>
          <p:spPr bwMode="auto">
            <a:xfrm>
              <a:off x="4004" y="3120"/>
              <a:ext cx="109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-3</a:t>
              </a:r>
            </a:p>
          </p:txBody>
        </p:sp>
        <p:sp>
          <p:nvSpPr>
            <p:cNvPr id="25625" name="Line 1048"/>
            <p:cNvSpPr>
              <a:spLocks noChangeShapeType="1"/>
            </p:cNvSpPr>
            <p:nvPr/>
          </p:nvSpPr>
          <p:spPr bwMode="auto">
            <a:xfrm>
              <a:off x="4056" y="2256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6" name="Line 1049"/>
            <p:cNvSpPr>
              <a:spLocks noChangeShapeType="1"/>
            </p:cNvSpPr>
            <p:nvPr/>
          </p:nvSpPr>
          <p:spPr bwMode="auto">
            <a:xfrm>
              <a:off x="4056" y="2448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7" name="Line 1050"/>
            <p:cNvSpPr>
              <a:spLocks noChangeShapeType="1"/>
            </p:cNvSpPr>
            <p:nvPr/>
          </p:nvSpPr>
          <p:spPr bwMode="auto">
            <a:xfrm>
              <a:off x="4056" y="2640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8" name="Line 1051"/>
            <p:cNvSpPr>
              <a:spLocks noChangeShapeType="1"/>
            </p:cNvSpPr>
            <p:nvPr/>
          </p:nvSpPr>
          <p:spPr bwMode="auto">
            <a:xfrm>
              <a:off x="4056" y="2064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9" name="Line 1052"/>
            <p:cNvSpPr>
              <a:spLocks noChangeShapeType="1"/>
            </p:cNvSpPr>
            <p:nvPr/>
          </p:nvSpPr>
          <p:spPr bwMode="auto">
            <a:xfrm>
              <a:off x="3883" y="2952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0" name="Line 1053"/>
            <p:cNvSpPr>
              <a:spLocks noChangeShapeType="1"/>
            </p:cNvSpPr>
            <p:nvPr/>
          </p:nvSpPr>
          <p:spPr bwMode="auto">
            <a:xfrm>
              <a:off x="4264" y="2640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1" name="Line 1054"/>
            <p:cNvSpPr>
              <a:spLocks noChangeShapeType="1"/>
            </p:cNvSpPr>
            <p:nvPr/>
          </p:nvSpPr>
          <p:spPr bwMode="auto">
            <a:xfrm>
              <a:off x="4459" y="2448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2" name="Line 1055"/>
            <p:cNvSpPr>
              <a:spLocks noChangeShapeType="1"/>
            </p:cNvSpPr>
            <p:nvPr/>
          </p:nvSpPr>
          <p:spPr bwMode="auto">
            <a:xfrm>
              <a:off x="4680" y="2256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3" name="Line 1056"/>
            <p:cNvSpPr>
              <a:spLocks noChangeShapeType="1"/>
            </p:cNvSpPr>
            <p:nvPr/>
          </p:nvSpPr>
          <p:spPr bwMode="auto">
            <a:xfrm>
              <a:off x="4875" y="2064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4" name="Oval 1057"/>
            <p:cNvSpPr>
              <a:spLocks noChangeArrowheads="1"/>
            </p:cNvSpPr>
            <p:nvPr/>
          </p:nvSpPr>
          <p:spPr bwMode="auto">
            <a:xfrm>
              <a:off x="5044" y="2046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5" name="Oval 1058"/>
            <p:cNvSpPr>
              <a:spLocks noChangeArrowheads="1"/>
            </p:cNvSpPr>
            <p:nvPr/>
          </p:nvSpPr>
          <p:spPr bwMode="auto">
            <a:xfrm>
              <a:off x="4836" y="2232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6" name="Oval 1059"/>
            <p:cNvSpPr>
              <a:spLocks noChangeArrowheads="1"/>
            </p:cNvSpPr>
            <p:nvPr/>
          </p:nvSpPr>
          <p:spPr bwMode="auto">
            <a:xfrm>
              <a:off x="4628" y="2430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7" name="Oval 1060"/>
            <p:cNvSpPr>
              <a:spLocks noChangeArrowheads="1"/>
            </p:cNvSpPr>
            <p:nvPr/>
          </p:nvSpPr>
          <p:spPr bwMode="auto">
            <a:xfrm>
              <a:off x="4420" y="2622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8" name="Oval 1061"/>
            <p:cNvSpPr>
              <a:spLocks noChangeArrowheads="1"/>
            </p:cNvSpPr>
            <p:nvPr/>
          </p:nvSpPr>
          <p:spPr bwMode="auto">
            <a:xfrm>
              <a:off x="4030" y="2928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9" name="Oval 1062"/>
            <p:cNvSpPr>
              <a:spLocks noChangeArrowheads="1"/>
            </p:cNvSpPr>
            <p:nvPr/>
          </p:nvSpPr>
          <p:spPr bwMode="auto">
            <a:xfrm>
              <a:off x="4245" y="2760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0" name="Oval 1063"/>
            <p:cNvSpPr>
              <a:spLocks noChangeArrowheads="1"/>
            </p:cNvSpPr>
            <p:nvPr/>
          </p:nvSpPr>
          <p:spPr bwMode="auto">
            <a:xfrm>
              <a:off x="3380" y="3408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1" name="Oval 1064"/>
            <p:cNvSpPr>
              <a:spLocks noChangeArrowheads="1"/>
            </p:cNvSpPr>
            <p:nvPr/>
          </p:nvSpPr>
          <p:spPr bwMode="auto">
            <a:xfrm>
              <a:off x="3796" y="3072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2" name="Oval 1065"/>
            <p:cNvSpPr>
              <a:spLocks noChangeArrowheads="1"/>
            </p:cNvSpPr>
            <p:nvPr/>
          </p:nvSpPr>
          <p:spPr bwMode="auto">
            <a:xfrm>
              <a:off x="3588" y="3234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3" name="Line 1066"/>
            <p:cNvSpPr>
              <a:spLocks noChangeShapeType="1"/>
            </p:cNvSpPr>
            <p:nvPr/>
          </p:nvSpPr>
          <p:spPr bwMode="auto">
            <a:xfrm>
              <a:off x="4056" y="2784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4" name="Text Box 1067"/>
            <p:cNvSpPr txBox="1">
              <a:spLocks noChangeArrowheads="1"/>
            </p:cNvSpPr>
            <p:nvPr/>
          </p:nvSpPr>
          <p:spPr bwMode="auto">
            <a:xfrm>
              <a:off x="5264" y="2658"/>
              <a:ext cx="20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/>
                <a:t>x</a:t>
              </a:r>
              <a:endParaRPr lang="en-US" altLang="zh-CN" b="1"/>
            </a:p>
          </p:txBody>
        </p:sp>
        <p:sp>
          <p:nvSpPr>
            <p:cNvPr id="25645" name="Text Box 1068"/>
            <p:cNvSpPr txBox="1">
              <a:spLocks noChangeArrowheads="1"/>
            </p:cNvSpPr>
            <p:nvPr/>
          </p:nvSpPr>
          <p:spPr bwMode="auto">
            <a:xfrm>
              <a:off x="3992" y="1650"/>
              <a:ext cx="1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/>
                <a:t>y</a:t>
              </a:r>
              <a:endParaRPr lang="en-US" altLang="zh-CN" b="1"/>
            </a:p>
          </p:txBody>
        </p:sp>
        <p:sp>
          <p:nvSpPr>
            <p:cNvPr id="25646" name="Text Box 1069"/>
            <p:cNvSpPr txBox="1">
              <a:spLocks noChangeArrowheads="1"/>
            </p:cNvSpPr>
            <p:nvPr/>
          </p:nvSpPr>
          <p:spPr bwMode="auto">
            <a:xfrm>
              <a:off x="3892" y="2705"/>
              <a:ext cx="204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/>
                <a:t>o</a:t>
              </a:r>
              <a:endParaRPr lang="en-US" altLang="zh-CN" b="1"/>
            </a:p>
          </p:txBody>
        </p:sp>
        <p:sp>
          <p:nvSpPr>
            <p:cNvPr id="25647" name="Line 1070"/>
            <p:cNvSpPr>
              <a:spLocks noChangeShapeType="1"/>
            </p:cNvSpPr>
            <p:nvPr/>
          </p:nvSpPr>
          <p:spPr bwMode="auto">
            <a:xfrm>
              <a:off x="3640" y="3084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8" name="Line 1071"/>
            <p:cNvSpPr>
              <a:spLocks noChangeShapeType="1"/>
            </p:cNvSpPr>
            <p:nvPr/>
          </p:nvSpPr>
          <p:spPr bwMode="auto">
            <a:xfrm>
              <a:off x="3432" y="3264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9" name="Line 1072"/>
            <p:cNvSpPr>
              <a:spLocks noChangeShapeType="1"/>
            </p:cNvSpPr>
            <p:nvPr/>
          </p:nvSpPr>
          <p:spPr bwMode="auto">
            <a:xfrm>
              <a:off x="3224" y="3420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50" name="Line 1073"/>
            <p:cNvSpPr>
              <a:spLocks noChangeShapeType="1"/>
            </p:cNvSpPr>
            <p:nvPr/>
          </p:nvSpPr>
          <p:spPr bwMode="auto">
            <a:xfrm flipV="1">
              <a:off x="4056" y="1920"/>
              <a:ext cx="0" cy="17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034" name="Text Box 1074"/>
          <p:cNvSpPr txBox="1">
            <a:spLocks noChangeArrowheads="1"/>
          </p:cNvSpPr>
          <p:nvPr/>
        </p:nvSpPr>
        <p:spPr bwMode="auto">
          <a:xfrm>
            <a:off x="3069754" y="5348064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b="1">
                <a:solidFill>
                  <a:srgbClr val="9933FF"/>
                </a:solidFill>
              </a:rPr>
              <a:t>阶梯曲线</a:t>
            </a:r>
            <a:endParaRPr lang="zh-CN" altLang="en-US" b="1">
              <a:solidFill>
                <a:srgbClr val="9933FF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924728"/>
              </p:ext>
            </p:extLst>
          </p:nvPr>
        </p:nvGraphicFramePr>
        <p:xfrm>
          <a:off x="1475656" y="5823454"/>
          <a:ext cx="5139873" cy="485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2" name="Document" r:id="rId3" imgW="4966921" imgH="472128" progId="Word.Document.8">
                  <p:embed/>
                </p:oleObj>
              </mc:Choice>
              <mc:Fallback>
                <p:oleObj name="Document" r:id="rId3" imgW="4966921" imgH="47212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5823454"/>
                        <a:ext cx="5139873" cy="4858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231872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4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3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86349"/>
              </p:ext>
            </p:extLst>
          </p:nvPr>
        </p:nvGraphicFramePr>
        <p:xfrm>
          <a:off x="611560" y="2852936"/>
          <a:ext cx="7759700" cy="290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08" name="Document" r:id="rId3" imgW="7765404" imgH="2912657" progId="Word.Document.8">
                  <p:embed/>
                </p:oleObj>
              </mc:Choice>
              <mc:Fallback>
                <p:oleObj name="Document" r:id="rId3" imgW="7765404" imgH="2912657" progId="Word.Document.8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852936"/>
                        <a:ext cx="7759700" cy="290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760413" y="436563"/>
          <a:ext cx="7116762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09" name="Document" r:id="rId5" imgW="7230405" imgH="2216700" progId="Word.Document.8">
                  <p:embed/>
                </p:oleObj>
              </mc:Choice>
              <mc:Fallback>
                <p:oleObj name="Document" r:id="rId5" imgW="7230405" imgH="2216700" progId="Word.Document.8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436563"/>
                        <a:ext cx="7116762" cy="219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矩形 1"/>
          <p:cNvSpPr>
            <a:spLocks noChangeArrowheads="1"/>
          </p:cNvSpPr>
          <p:nvPr/>
        </p:nvSpPr>
        <p:spPr bwMode="auto">
          <a:xfrm>
            <a:off x="534988" y="2781300"/>
            <a:ext cx="9080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 </a:t>
            </a:r>
            <a:endParaRPr lang="zh-CN" altLang="en-US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71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262399"/>
              </p:ext>
            </p:extLst>
          </p:nvPr>
        </p:nvGraphicFramePr>
        <p:xfrm>
          <a:off x="776288" y="401638"/>
          <a:ext cx="7218362" cy="422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2" name="Document" r:id="rId3" imgW="5171415" imgH="3029969" progId="Word.Document.8">
                  <p:embed/>
                </p:oleObj>
              </mc:Choice>
              <mc:Fallback>
                <p:oleObj name="Document" r:id="rId3" imgW="5171415" imgH="3029969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401638"/>
                        <a:ext cx="7218362" cy="422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630499"/>
              </p:ext>
            </p:extLst>
          </p:nvPr>
        </p:nvGraphicFramePr>
        <p:xfrm>
          <a:off x="981838" y="4681922"/>
          <a:ext cx="7334577" cy="1721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3" name="Document" r:id="rId5" imgW="7798886" imgH="1840293" progId="Word.Document.8">
                  <p:embed/>
                </p:oleObj>
              </mc:Choice>
              <mc:Fallback>
                <p:oleObj name="Document" r:id="rId5" imgW="7798886" imgH="1840293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838" y="4681922"/>
                        <a:ext cx="7334577" cy="17217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200966" y="1628800"/>
            <a:ext cx="4222674" cy="1861856"/>
            <a:chOff x="1383" y="1253"/>
            <a:chExt cx="2495" cy="1088"/>
          </a:xfrm>
        </p:grpSpPr>
        <p:sp>
          <p:nvSpPr>
            <p:cNvPr id="32773" name="Line 5"/>
            <p:cNvSpPr>
              <a:spLocks noChangeShapeType="1"/>
            </p:cNvSpPr>
            <p:nvPr/>
          </p:nvSpPr>
          <p:spPr bwMode="auto">
            <a:xfrm flipH="1" flipV="1">
              <a:off x="2574" y="1253"/>
              <a:ext cx="3" cy="10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4" name="Line 6"/>
            <p:cNvSpPr>
              <a:spLocks noChangeShapeType="1"/>
            </p:cNvSpPr>
            <p:nvPr/>
          </p:nvSpPr>
          <p:spPr bwMode="auto">
            <a:xfrm>
              <a:off x="1383" y="1924"/>
              <a:ext cx="24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5" name="Line 7"/>
            <p:cNvSpPr>
              <a:spLocks noChangeShapeType="1"/>
            </p:cNvSpPr>
            <p:nvPr/>
          </p:nvSpPr>
          <p:spPr bwMode="auto">
            <a:xfrm flipV="1">
              <a:off x="2576" y="1702"/>
              <a:ext cx="217" cy="2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6" name="Oval 8"/>
            <p:cNvSpPr>
              <a:spLocks noChangeArrowheads="1"/>
            </p:cNvSpPr>
            <p:nvPr/>
          </p:nvSpPr>
          <p:spPr bwMode="auto">
            <a:xfrm>
              <a:off x="2563" y="1911"/>
              <a:ext cx="38" cy="45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7" name="Oval 9"/>
            <p:cNvSpPr>
              <a:spLocks noChangeArrowheads="1"/>
            </p:cNvSpPr>
            <p:nvPr/>
          </p:nvSpPr>
          <p:spPr bwMode="auto">
            <a:xfrm>
              <a:off x="2786" y="1670"/>
              <a:ext cx="39" cy="4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3065" y="1655"/>
              <a:ext cx="262" cy="285"/>
              <a:chOff x="0" y="0"/>
              <a:chExt cx="20000" cy="20000"/>
            </a:xfrm>
          </p:grpSpPr>
          <p:sp>
            <p:nvSpPr>
              <p:cNvPr id="32799" name="Line 11"/>
              <p:cNvSpPr>
                <a:spLocks noChangeShapeType="1"/>
              </p:cNvSpPr>
              <p:nvPr/>
            </p:nvSpPr>
            <p:spPr bwMode="auto">
              <a:xfrm flipV="1">
                <a:off x="1029" y="2246"/>
                <a:ext cx="16590" cy="1607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0" name="Oval 12"/>
              <p:cNvSpPr>
                <a:spLocks noChangeArrowheads="1"/>
              </p:cNvSpPr>
              <p:nvPr/>
            </p:nvSpPr>
            <p:spPr bwMode="auto">
              <a:xfrm>
                <a:off x="0" y="16817"/>
                <a:ext cx="2924" cy="31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1" name="Oval 13"/>
              <p:cNvSpPr>
                <a:spLocks noChangeArrowheads="1"/>
              </p:cNvSpPr>
              <p:nvPr/>
            </p:nvSpPr>
            <p:spPr bwMode="auto">
              <a:xfrm>
                <a:off x="17076" y="0"/>
                <a:ext cx="2924" cy="318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3336" y="1655"/>
              <a:ext cx="262" cy="285"/>
              <a:chOff x="0" y="0"/>
              <a:chExt cx="20000" cy="20000"/>
            </a:xfrm>
          </p:grpSpPr>
          <p:sp>
            <p:nvSpPr>
              <p:cNvPr id="32796" name="Line 15"/>
              <p:cNvSpPr>
                <a:spLocks noChangeShapeType="1"/>
              </p:cNvSpPr>
              <p:nvPr/>
            </p:nvSpPr>
            <p:spPr bwMode="auto">
              <a:xfrm flipV="1">
                <a:off x="1038" y="2246"/>
                <a:ext cx="16581" cy="1607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7" name="Oval 16"/>
              <p:cNvSpPr>
                <a:spLocks noChangeArrowheads="1"/>
              </p:cNvSpPr>
              <p:nvPr/>
            </p:nvSpPr>
            <p:spPr bwMode="auto">
              <a:xfrm>
                <a:off x="0" y="16817"/>
                <a:ext cx="2924" cy="31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8" name="Oval 17"/>
              <p:cNvSpPr>
                <a:spLocks noChangeArrowheads="1"/>
              </p:cNvSpPr>
              <p:nvPr/>
            </p:nvSpPr>
            <p:spPr bwMode="auto">
              <a:xfrm>
                <a:off x="17076" y="0"/>
                <a:ext cx="2924" cy="3183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2806" y="1663"/>
              <a:ext cx="262" cy="285"/>
              <a:chOff x="0" y="0"/>
              <a:chExt cx="20000" cy="20000"/>
            </a:xfrm>
          </p:grpSpPr>
          <p:sp>
            <p:nvSpPr>
              <p:cNvPr id="32793" name="Line 19"/>
              <p:cNvSpPr>
                <a:spLocks noChangeShapeType="1"/>
              </p:cNvSpPr>
              <p:nvPr/>
            </p:nvSpPr>
            <p:spPr bwMode="auto">
              <a:xfrm flipV="1">
                <a:off x="1038" y="2246"/>
                <a:ext cx="16582" cy="1607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4" name="Oval 20"/>
              <p:cNvSpPr>
                <a:spLocks noChangeArrowheads="1"/>
              </p:cNvSpPr>
              <p:nvPr/>
            </p:nvSpPr>
            <p:spPr bwMode="auto">
              <a:xfrm>
                <a:off x="0" y="16817"/>
                <a:ext cx="2932" cy="31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5" name="Oval 21"/>
              <p:cNvSpPr>
                <a:spLocks noChangeArrowheads="1"/>
              </p:cNvSpPr>
              <p:nvPr/>
            </p:nvSpPr>
            <p:spPr bwMode="auto">
              <a:xfrm>
                <a:off x="17068" y="0"/>
                <a:ext cx="2932" cy="3183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2331" y="1662"/>
              <a:ext cx="262" cy="286"/>
              <a:chOff x="0" y="0"/>
              <a:chExt cx="20000" cy="20000"/>
            </a:xfrm>
          </p:grpSpPr>
          <p:sp>
            <p:nvSpPr>
              <p:cNvPr id="32790" name="Line 23"/>
              <p:cNvSpPr>
                <a:spLocks noChangeShapeType="1"/>
              </p:cNvSpPr>
              <p:nvPr/>
            </p:nvSpPr>
            <p:spPr bwMode="auto">
              <a:xfrm flipV="1">
                <a:off x="1038" y="2246"/>
                <a:ext cx="16581" cy="1607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1" name="Oval 24"/>
              <p:cNvSpPr>
                <a:spLocks noChangeArrowheads="1"/>
              </p:cNvSpPr>
              <p:nvPr/>
            </p:nvSpPr>
            <p:spPr bwMode="auto">
              <a:xfrm>
                <a:off x="0" y="16817"/>
                <a:ext cx="2924" cy="31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2" name="Oval 25"/>
              <p:cNvSpPr>
                <a:spLocks noChangeArrowheads="1"/>
              </p:cNvSpPr>
              <p:nvPr/>
            </p:nvSpPr>
            <p:spPr bwMode="auto">
              <a:xfrm>
                <a:off x="17076" y="0"/>
                <a:ext cx="2924" cy="318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" name="Group 26"/>
            <p:cNvGrpSpPr>
              <a:grpSpLocks/>
            </p:cNvGrpSpPr>
            <p:nvPr/>
          </p:nvGrpSpPr>
          <p:grpSpPr bwMode="auto">
            <a:xfrm>
              <a:off x="2071" y="1655"/>
              <a:ext cx="262" cy="285"/>
              <a:chOff x="0" y="0"/>
              <a:chExt cx="20000" cy="20000"/>
            </a:xfrm>
          </p:grpSpPr>
          <p:sp>
            <p:nvSpPr>
              <p:cNvPr id="32787" name="Line 27"/>
              <p:cNvSpPr>
                <a:spLocks noChangeShapeType="1"/>
              </p:cNvSpPr>
              <p:nvPr/>
            </p:nvSpPr>
            <p:spPr bwMode="auto">
              <a:xfrm flipV="1">
                <a:off x="1028" y="2246"/>
                <a:ext cx="16592" cy="1607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8" name="Oval 28"/>
              <p:cNvSpPr>
                <a:spLocks noChangeArrowheads="1"/>
              </p:cNvSpPr>
              <p:nvPr/>
            </p:nvSpPr>
            <p:spPr bwMode="auto">
              <a:xfrm>
                <a:off x="0" y="16817"/>
                <a:ext cx="2932" cy="31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9" name="Oval 29"/>
              <p:cNvSpPr>
                <a:spLocks noChangeArrowheads="1"/>
              </p:cNvSpPr>
              <p:nvPr/>
            </p:nvSpPr>
            <p:spPr bwMode="auto">
              <a:xfrm>
                <a:off x="17068" y="0"/>
                <a:ext cx="2932" cy="3183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Group 30"/>
            <p:cNvGrpSpPr>
              <a:grpSpLocks/>
            </p:cNvGrpSpPr>
            <p:nvPr/>
          </p:nvGrpSpPr>
          <p:grpSpPr bwMode="auto">
            <a:xfrm>
              <a:off x="1818" y="1655"/>
              <a:ext cx="262" cy="285"/>
              <a:chOff x="0" y="0"/>
              <a:chExt cx="20000" cy="20000"/>
            </a:xfrm>
          </p:grpSpPr>
          <p:sp>
            <p:nvSpPr>
              <p:cNvPr id="32784" name="Line 31"/>
              <p:cNvSpPr>
                <a:spLocks noChangeShapeType="1"/>
              </p:cNvSpPr>
              <p:nvPr/>
            </p:nvSpPr>
            <p:spPr bwMode="auto">
              <a:xfrm flipV="1">
                <a:off x="1037" y="2246"/>
                <a:ext cx="16584" cy="1607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5" name="Oval 32"/>
              <p:cNvSpPr>
                <a:spLocks noChangeArrowheads="1"/>
              </p:cNvSpPr>
              <p:nvPr/>
            </p:nvSpPr>
            <p:spPr bwMode="auto">
              <a:xfrm>
                <a:off x="0" y="16817"/>
                <a:ext cx="2940" cy="31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6" name="Oval 33"/>
              <p:cNvSpPr>
                <a:spLocks noChangeArrowheads="1"/>
              </p:cNvSpPr>
              <p:nvPr/>
            </p:nvSpPr>
            <p:spPr bwMode="auto">
              <a:xfrm>
                <a:off x="17069" y="0"/>
                <a:ext cx="2931" cy="3183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780577" y="745540"/>
            <a:ext cx="43348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(3)</a:t>
            </a:r>
            <a:r>
              <a:rPr lang="zh-CN" altLang="zh-CN" sz="2800" b="1" dirty="0">
                <a:solidFill>
                  <a:srgbClr val="0000FF"/>
                </a:solidFill>
                <a:latin typeface="+mn-ea"/>
                <a:ea typeface="+mn-ea"/>
              </a:rPr>
              <a:t>“非负小数部分”函数</a:t>
            </a:r>
          </a:p>
        </p:txBody>
      </p:sp>
    </p:spTree>
    <p:extLst>
      <p:ext uri="{BB962C8B-B14F-4D97-AF65-F5344CB8AC3E}">
        <p14:creationId xmlns:p14="http://schemas.microsoft.com/office/powerpoint/2010/main" val="30460253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026"/>
          <p:cNvSpPr txBox="1">
            <a:spLocks noChangeArrowheads="1"/>
          </p:cNvSpPr>
          <p:nvPr/>
        </p:nvSpPr>
        <p:spPr bwMode="auto">
          <a:xfrm>
            <a:off x="968375" y="1295400"/>
            <a:ext cx="390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</a:rPr>
              <a:t>(4)   </a:t>
            </a:r>
            <a:r>
              <a:rPr lang="zh-CN" altLang="en-US" sz="2800" b="1" dirty="0">
                <a:solidFill>
                  <a:srgbClr val="0000FF"/>
                </a:solidFill>
              </a:rPr>
              <a:t>取最值函数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27651" name="Object 1027"/>
          <p:cNvGraphicFramePr>
            <a:graphicFrameLocks noChangeAspect="1"/>
          </p:cNvGraphicFramePr>
          <p:nvPr/>
        </p:nvGraphicFramePr>
        <p:xfrm>
          <a:off x="1089025" y="2060575"/>
          <a:ext cx="31019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90" name="公式" r:id="rId3" imgW="3314700" imgH="406400" progId="Equation.3">
                  <p:embed/>
                </p:oleObj>
              </mc:Choice>
              <mc:Fallback>
                <p:oleObj name="公式" r:id="rId3" imgW="3314700" imgH="406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2060575"/>
                        <a:ext cx="310197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1028"/>
          <p:cNvGraphicFramePr>
            <a:graphicFrameLocks noChangeAspect="1"/>
          </p:cNvGraphicFramePr>
          <p:nvPr/>
        </p:nvGraphicFramePr>
        <p:xfrm>
          <a:off x="4800600" y="2057400"/>
          <a:ext cx="32956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91" name="公式" r:id="rId5" imgW="3276600" imgH="406400" progId="Equation.3">
                  <p:embed/>
                </p:oleObj>
              </mc:Choice>
              <mc:Fallback>
                <p:oleObj name="公式" r:id="rId5" imgW="3276600" imgH="406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057400"/>
                        <a:ext cx="329565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29"/>
          <p:cNvGrpSpPr>
            <a:grpSpLocks/>
          </p:cNvGrpSpPr>
          <p:nvPr/>
        </p:nvGrpSpPr>
        <p:grpSpPr bwMode="auto">
          <a:xfrm>
            <a:off x="1447800" y="2286000"/>
            <a:ext cx="2393950" cy="2209800"/>
            <a:chOff x="720" y="2592"/>
            <a:chExt cx="1508" cy="1392"/>
          </a:xfrm>
        </p:grpSpPr>
        <p:sp>
          <p:nvSpPr>
            <p:cNvPr id="27668" name="Line 1030"/>
            <p:cNvSpPr>
              <a:spLocks noChangeShapeType="1"/>
            </p:cNvSpPr>
            <p:nvPr/>
          </p:nvSpPr>
          <p:spPr bwMode="auto">
            <a:xfrm>
              <a:off x="756" y="3744"/>
              <a:ext cx="13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9" name="Line 1031"/>
            <p:cNvSpPr>
              <a:spLocks noChangeShapeType="1"/>
            </p:cNvSpPr>
            <p:nvPr/>
          </p:nvSpPr>
          <p:spPr bwMode="auto">
            <a:xfrm flipV="1">
              <a:off x="943" y="2832"/>
              <a:ext cx="0" cy="11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0" name="Text Box 1032"/>
            <p:cNvSpPr txBox="1">
              <a:spLocks noChangeArrowheads="1"/>
            </p:cNvSpPr>
            <p:nvPr/>
          </p:nvSpPr>
          <p:spPr bwMode="auto">
            <a:xfrm>
              <a:off x="869" y="259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/>
                <a:t>y</a:t>
              </a:r>
              <a:endParaRPr lang="en-US" altLang="zh-CN" b="1"/>
            </a:p>
          </p:txBody>
        </p:sp>
        <p:sp>
          <p:nvSpPr>
            <p:cNvPr id="27671" name="Text Box 1033"/>
            <p:cNvSpPr txBox="1">
              <a:spLocks noChangeArrowheads="1"/>
            </p:cNvSpPr>
            <p:nvPr/>
          </p:nvSpPr>
          <p:spPr bwMode="auto">
            <a:xfrm>
              <a:off x="2016" y="35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/>
                <a:t>x</a:t>
              </a:r>
              <a:endParaRPr lang="en-US" altLang="zh-CN" b="1"/>
            </a:p>
          </p:txBody>
        </p:sp>
        <p:sp>
          <p:nvSpPr>
            <p:cNvPr id="27672" name="Text Box 1034"/>
            <p:cNvSpPr txBox="1">
              <a:spLocks noChangeArrowheads="1"/>
            </p:cNvSpPr>
            <p:nvPr/>
          </p:nvSpPr>
          <p:spPr bwMode="auto">
            <a:xfrm>
              <a:off x="748" y="36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/>
                <a:t>o</a:t>
              </a:r>
              <a:endParaRPr lang="en-US" altLang="zh-CN" b="1"/>
            </a:p>
          </p:txBody>
        </p:sp>
        <p:sp>
          <p:nvSpPr>
            <p:cNvPr id="27673" name="Arc 1035"/>
            <p:cNvSpPr>
              <a:spLocks/>
            </p:cNvSpPr>
            <p:nvPr/>
          </p:nvSpPr>
          <p:spPr bwMode="auto">
            <a:xfrm rot="10800000">
              <a:off x="816" y="2928"/>
              <a:ext cx="864" cy="720"/>
            </a:xfrm>
            <a:custGeom>
              <a:avLst/>
              <a:gdLst>
                <a:gd name="T0" fmla="*/ 0 w 21600"/>
                <a:gd name="T1" fmla="*/ 0 h 21600"/>
                <a:gd name="T2" fmla="*/ 864 w 21600"/>
                <a:gd name="T3" fmla="*/ 720 h 21600"/>
                <a:gd name="T4" fmla="*/ 0 w 21600"/>
                <a:gd name="T5" fmla="*/ 72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4" name="Line 1036"/>
            <p:cNvSpPr>
              <a:spLocks noChangeShapeType="1"/>
            </p:cNvSpPr>
            <p:nvPr/>
          </p:nvSpPr>
          <p:spPr bwMode="auto">
            <a:xfrm flipV="1">
              <a:off x="720" y="2963"/>
              <a:ext cx="1104" cy="6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5" name="Line 1037"/>
            <p:cNvSpPr>
              <a:spLocks noChangeShapeType="1"/>
            </p:cNvSpPr>
            <p:nvPr/>
          </p:nvSpPr>
          <p:spPr bwMode="auto">
            <a:xfrm flipV="1">
              <a:off x="1056" y="2937"/>
              <a:ext cx="816" cy="47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6" name="Arc 1038"/>
            <p:cNvSpPr>
              <a:spLocks/>
            </p:cNvSpPr>
            <p:nvPr/>
          </p:nvSpPr>
          <p:spPr bwMode="auto">
            <a:xfrm rot="10800000">
              <a:off x="816" y="2928"/>
              <a:ext cx="864" cy="720"/>
            </a:xfrm>
            <a:custGeom>
              <a:avLst/>
              <a:gdLst>
                <a:gd name="T0" fmla="*/ 0 w 21600"/>
                <a:gd name="T1" fmla="*/ 0 h 21600"/>
                <a:gd name="T2" fmla="*/ 864 w 21600"/>
                <a:gd name="T3" fmla="*/ 720 h 21600"/>
                <a:gd name="T4" fmla="*/ 0 w 21600"/>
                <a:gd name="T5" fmla="*/ 72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7" name="Arc 1039"/>
            <p:cNvSpPr>
              <a:spLocks/>
            </p:cNvSpPr>
            <p:nvPr/>
          </p:nvSpPr>
          <p:spPr bwMode="auto">
            <a:xfrm rot="10800000">
              <a:off x="816" y="2939"/>
              <a:ext cx="864" cy="471"/>
            </a:xfrm>
            <a:custGeom>
              <a:avLst/>
              <a:gdLst>
                <a:gd name="T0" fmla="*/ 654 w 21600"/>
                <a:gd name="T1" fmla="*/ 0 h 14122"/>
                <a:gd name="T2" fmla="*/ 864 w 21600"/>
                <a:gd name="T3" fmla="*/ 471 h 14122"/>
                <a:gd name="T4" fmla="*/ 0 w 21600"/>
                <a:gd name="T5" fmla="*/ 471 h 141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4122" fill="none" extrusionOk="0">
                  <a:moveTo>
                    <a:pt x="16344" y="-1"/>
                  </a:moveTo>
                  <a:cubicBezTo>
                    <a:pt x="19734" y="3923"/>
                    <a:pt x="21600" y="8936"/>
                    <a:pt x="21600" y="14122"/>
                  </a:cubicBezTo>
                </a:path>
                <a:path w="21600" h="14122" stroke="0" extrusionOk="0">
                  <a:moveTo>
                    <a:pt x="16344" y="-1"/>
                  </a:moveTo>
                  <a:cubicBezTo>
                    <a:pt x="19734" y="3923"/>
                    <a:pt x="21600" y="8936"/>
                    <a:pt x="21600" y="14122"/>
                  </a:cubicBezTo>
                  <a:lnTo>
                    <a:pt x="0" y="14122"/>
                  </a:lnTo>
                  <a:lnTo>
                    <a:pt x="16344" y="-1"/>
                  </a:lnTo>
                  <a:close/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678" name="Object 1040"/>
            <p:cNvGraphicFramePr>
              <a:graphicFrameLocks noChangeAspect="1"/>
            </p:cNvGraphicFramePr>
            <p:nvPr/>
          </p:nvGraphicFramePr>
          <p:xfrm>
            <a:off x="1728" y="3024"/>
            <a:ext cx="360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192" name="公式" r:id="rId7" imgW="837836" imgH="406224" progId="Equation.3">
                    <p:embed/>
                  </p:oleObj>
                </mc:Choice>
                <mc:Fallback>
                  <p:oleObj name="公式" r:id="rId7" imgW="837836" imgH="406224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024"/>
                          <a:ext cx="360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9" name="Object 1041"/>
            <p:cNvGraphicFramePr>
              <a:graphicFrameLocks noChangeAspect="1"/>
            </p:cNvGraphicFramePr>
            <p:nvPr/>
          </p:nvGraphicFramePr>
          <p:xfrm>
            <a:off x="1732" y="3474"/>
            <a:ext cx="332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193" name="公式" r:id="rId9" imgW="774364" imgH="406224" progId="Equation.3">
                    <p:embed/>
                  </p:oleObj>
                </mc:Choice>
                <mc:Fallback>
                  <p:oleObj name="公式" r:id="rId9" imgW="774364" imgH="406224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2" y="3474"/>
                          <a:ext cx="332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42"/>
          <p:cNvGrpSpPr>
            <a:grpSpLocks/>
          </p:cNvGrpSpPr>
          <p:nvPr/>
        </p:nvGrpSpPr>
        <p:grpSpPr bwMode="auto">
          <a:xfrm>
            <a:off x="5200650" y="2286000"/>
            <a:ext cx="2393950" cy="2209800"/>
            <a:chOff x="3216" y="2592"/>
            <a:chExt cx="1508" cy="1392"/>
          </a:xfrm>
        </p:grpSpPr>
        <p:sp>
          <p:nvSpPr>
            <p:cNvPr id="27655" name="Text Box 1043"/>
            <p:cNvSpPr txBox="1">
              <a:spLocks noChangeArrowheads="1"/>
            </p:cNvSpPr>
            <p:nvPr/>
          </p:nvSpPr>
          <p:spPr bwMode="auto">
            <a:xfrm>
              <a:off x="3365" y="259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/>
                <a:t>y</a:t>
              </a:r>
              <a:endParaRPr lang="en-US" altLang="zh-CN" b="1"/>
            </a:p>
          </p:txBody>
        </p:sp>
        <p:grpSp>
          <p:nvGrpSpPr>
            <p:cNvPr id="4" name="Group 1044"/>
            <p:cNvGrpSpPr>
              <a:grpSpLocks/>
            </p:cNvGrpSpPr>
            <p:nvPr/>
          </p:nvGrpSpPr>
          <p:grpSpPr bwMode="auto">
            <a:xfrm>
              <a:off x="3216" y="2832"/>
              <a:ext cx="1508" cy="1152"/>
              <a:chOff x="3216" y="2832"/>
              <a:chExt cx="1508" cy="1152"/>
            </a:xfrm>
          </p:grpSpPr>
          <p:sp>
            <p:nvSpPr>
              <p:cNvPr id="27657" name="Line 1045"/>
              <p:cNvSpPr>
                <a:spLocks noChangeShapeType="1"/>
              </p:cNvSpPr>
              <p:nvPr/>
            </p:nvSpPr>
            <p:spPr bwMode="auto">
              <a:xfrm>
                <a:off x="3252" y="3744"/>
                <a:ext cx="13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58" name="Line 1046"/>
              <p:cNvSpPr>
                <a:spLocks noChangeShapeType="1"/>
              </p:cNvSpPr>
              <p:nvPr/>
            </p:nvSpPr>
            <p:spPr bwMode="auto">
              <a:xfrm flipV="1">
                <a:off x="3439" y="2832"/>
                <a:ext cx="0" cy="11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59" name="Text Box 1047"/>
              <p:cNvSpPr txBox="1">
                <a:spLocks noChangeArrowheads="1"/>
              </p:cNvSpPr>
              <p:nvPr/>
            </p:nvSpPr>
            <p:spPr bwMode="auto">
              <a:xfrm>
                <a:off x="4512" y="357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/>
                  <a:t>x</a:t>
                </a:r>
                <a:endParaRPr lang="en-US" altLang="zh-CN" b="1"/>
              </a:p>
            </p:txBody>
          </p:sp>
          <p:sp>
            <p:nvSpPr>
              <p:cNvPr id="27660" name="Text Box 1048"/>
              <p:cNvSpPr txBox="1">
                <a:spLocks noChangeArrowheads="1"/>
              </p:cNvSpPr>
              <p:nvPr/>
            </p:nvSpPr>
            <p:spPr bwMode="auto">
              <a:xfrm>
                <a:off x="3244" y="369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/>
                  <a:t>o</a:t>
                </a:r>
                <a:endParaRPr lang="en-US" altLang="zh-CN" b="1"/>
              </a:p>
            </p:txBody>
          </p:sp>
          <p:sp>
            <p:nvSpPr>
              <p:cNvPr id="27661" name="Arc 1049"/>
              <p:cNvSpPr>
                <a:spLocks/>
              </p:cNvSpPr>
              <p:nvPr/>
            </p:nvSpPr>
            <p:spPr bwMode="auto">
              <a:xfrm rot="10800000">
                <a:off x="3312" y="2928"/>
                <a:ext cx="864" cy="720"/>
              </a:xfrm>
              <a:custGeom>
                <a:avLst/>
                <a:gdLst>
                  <a:gd name="T0" fmla="*/ 0 w 21600"/>
                  <a:gd name="T1" fmla="*/ 0 h 21600"/>
                  <a:gd name="T2" fmla="*/ 864 w 21600"/>
                  <a:gd name="T3" fmla="*/ 720 h 21600"/>
                  <a:gd name="T4" fmla="*/ 0 w 21600"/>
                  <a:gd name="T5" fmla="*/ 7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2" name="Line 1050"/>
              <p:cNvSpPr>
                <a:spLocks noChangeShapeType="1"/>
              </p:cNvSpPr>
              <p:nvPr/>
            </p:nvSpPr>
            <p:spPr bwMode="auto">
              <a:xfrm flipV="1">
                <a:off x="3216" y="2963"/>
                <a:ext cx="1104" cy="63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3" name="Arc 1051"/>
              <p:cNvSpPr>
                <a:spLocks/>
              </p:cNvSpPr>
              <p:nvPr/>
            </p:nvSpPr>
            <p:spPr bwMode="auto">
              <a:xfrm rot="10800000">
                <a:off x="3312" y="2928"/>
                <a:ext cx="864" cy="720"/>
              </a:xfrm>
              <a:custGeom>
                <a:avLst/>
                <a:gdLst>
                  <a:gd name="T0" fmla="*/ 0 w 21600"/>
                  <a:gd name="T1" fmla="*/ 0 h 21600"/>
                  <a:gd name="T2" fmla="*/ 864 w 21600"/>
                  <a:gd name="T3" fmla="*/ 720 h 21600"/>
                  <a:gd name="T4" fmla="*/ 0 w 21600"/>
                  <a:gd name="T5" fmla="*/ 7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4" name="Arc 1052"/>
              <p:cNvSpPr>
                <a:spLocks/>
              </p:cNvSpPr>
              <p:nvPr/>
            </p:nvSpPr>
            <p:spPr bwMode="auto">
              <a:xfrm rot="10800000">
                <a:off x="3524" y="2939"/>
                <a:ext cx="693" cy="717"/>
              </a:xfrm>
              <a:custGeom>
                <a:avLst/>
                <a:gdLst>
                  <a:gd name="T0" fmla="*/ 0 w 17317"/>
                  <a:gd name="T1" fmla="*/ 1 h 21600"/>
                  <a:gd name="T2" fmla="*/ 693 w 17317"/>
                  <a:gd name="T3" fmla="*/ 245 h 21600"/>
                  <a:gd name="T4" fmla="*/ 42 w 17317"/>
                  <a:gd name="T5" fmla="*/ 717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317" h="21600" fill="none" extrusionOk="0">
                    <a:moveTo>
                      <a:pt x="0" y="26"/>
                    </a:moveTo>
                    <a:cubicBezTo>
                      <a:pt x="353" y="8"/>
                      <a:pt x="707" y="-1"/>
                      <a:pt x="1061" y="0"/>
                    </a:cubicBezTo>
                    <a:cubicBezTo>
                      <a:pt x="7289" y="0"/>
                      <a:pt x="13215" y="2688"/>
                      <a:pt x="17316" y="7376"/>
                    </a:cubicBezTo>
                  </a:path>
                  <a:path w="17317" h="21600" stroke="0" extrusionOk="0">
                    <a:moveTo>
                      <a:pt x="0" y="26"/>
                    </a:moveTo>
                    <a:cubicBezTo>
                      <a:pt x="353" y="8"/>
                      <a:pt x="707" y="-1"/>
                      <a:pt x="1061" y="0"/>
                    </a:cubicBezTo>
                    <a:cubicBezTo>
                      <a:pt x="7289" y="0"/>
                      <a:pt x="13215" y="2688"/>
                      <a:pt x="17316" y="7376"/>
                    </a:cubicBezTo>
                    <a:lnTo>
                      <a:pt x="1061" y="21600"/>
                    </a:lnTo>
                    <a:lnTo>
                      <a:pt x="0" y="26"/>
                    </a:lnTo>
                    <a:close/>
                  </a:path>
                </a:pathLst>
              </a:cu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7665" name="Object 1053"/>
              <p:cNvGraphicFramePr>
                <a:graphicFrameLocks noChangeAspect="1"/>
              </p:cNvGraphicFramePr>
              <p:nvPr/>
            </p:nvGraphicFramePr>
            <p:xfrm>
              <a:off x="4224" y="3024"/>
              <a:ext cx="360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194" name="公式" r:id="rId11" imgW="837836" imgH="406224" progId="Equation.3">
                      <p:embed/>
                    </p:oleObj>
                  </mc:Choice>
                  <mc:Fallback>
                    <p:oleObj name="公式" r:id="rId11" imgW="837836" imgH="406224" progId="Equation.3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3024"/>
                            <a:ext cx="360" cy="1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66" name="Object 1054"/>
              <p:cNvGraphicFramePr>
                <a:graphicFrameLocks noChangeAspect="1"/>
              </p:cNvGraphicFramePr>
              <p:nvPr/>
            </p:nvGraphicFramePr>
            <p:xfrm>
              <a:off x="4180" y="3474"/>
              <a:ext cx="332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195" name="公式" r:id="rId12" imgW="774364" imgH="406224" progId="Equation.3">
                      <p:embed/>
                    </p:oleObj>
                  </mc:Choice>
                  <mc:Fallback>
                    <p:oleObj name="公式" r:id="rId12" imgW="774364" imgH="406224" progId="Equation.3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80" y="3474"/>
                            <a:ext cx="332" cy="1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67" name="Line 1055"/>
              <p:cNvSpPr>
                <a:spLocks noChangeShapeType="1"/>
              </p:cNvSpPr>
              <p:nvPr/>
            </p:nvSpPr>
            <p:spPr bwMode="auto">
              <a:xfrm flipV="1">
                <a:off x="3216" y="3406"/>
                <a:ext cx="336" cy="194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2771846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520703"/>
              </p:ext>
            </p:extLst>
          </p:nvPr>
        </p:nvGraphicFramePr>
        <p:xfrm>
          <a:off x="732245" y="1192213"/>
          <a:ext cx="4767263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90" name="Equation" r:id="rId3" imgW="4838400" imgH="977760" progId="Equation.3">
                  <p:embed/>
                </p:oleObj>
              </mc:Choice>
              <mc:Fallback>
                <p:oleObj name="Equation" r:id="rId3" imgW="4838400" imgH="9777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245" y="1192213"/>
                        <a:ext cx="4767263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69"/>
          <p:cNvGrpSpPr>
            <a:grpSpLocks/>
          </p:cNvGrpSpPr>
          <p:nvPr/>
        </p:nvGrpSpPr>
        <p:grpSpPr bwMode="auto">
          <a:xfrm>
            <a:off x="1745070" y="2000240"/>
            <a:ext cx="3735388" cy="1752600"/>
            <a:chOff x="1680" y="2064"/>
            <a:chExt cx="2353" cy="1104"/>
          </a:xfrm>
        </p:grpSpPr>
        <p:sp>
          <p:nvSpPr>
            <p:cNvPr id="26630" name="Line 3"/>
            <p:cNvSpPr>
              <a:spLocks noChangeShapeType="1"/>
            </p:cNvSpPr>
            <p:nvPr/>
          </p:nvSpPr>
          <p:spPr bwMode="auto">
            <a:xfrm>
              <a:off x="1784" y="2832"/>
              <a:ext cx="20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1" name="Line 4"/>
            <p:cNvSpPr>
              <a:spLocks noChangeShapeType="1"/>
            </p:cNvSpPr>
            <p:nvPr/>
          </p:nvSpPr>
          <p:spPr bwMode="auto">
            <a:xfrm flipV="1">
              <a:off x="2564" y="2352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2" name="Line 5"/>
            <p:cNvSpPr>
              <a:spLocks noChangeShapeType="1"/>
            </p:cNvSpPr>
            <p:nvPr/>
          </p:nvSpPr>
          <p:spPr bwMode="auto">
            <a:xfrm>
              <a:off x="1992" y="2544"/>
              <a:ext cx="14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3" name="Line 6"/>
            <p:cNvSpPr>
              <a:spLocks noChangeShapeType="1"/>
            </p:cNvSpPr>
            <p:nvPr/>
          </p:nvSpPr>
          <p:spPr bwMode="auto">
            <a:xfrm>
              <a:off x="298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4" name="Text Box 7"/>
            <p:cNvSpPr txBox="1">
              <a:spLocks noChangeArrowheads="1"/>
            </p:cNvSpPr>
            <p:nvPr/>
          </p:nvSpPr>
          <p:spPr bwMode="auto">
            <a:xfrm>
              <a:off x="2784" y="2880"/>
              <a:ext cx="10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有理数点</a:t>
              </a:r>
              <a:endParaRPr lang="zh-CN" altLang="en-US"/>
            </a:p>
          </p:txBody>
        </p:sp>
        <p:sp>
          <p:nvSpPr>
            <p:cNvPr id="26635" name="Text Box 8"/>
            <p:cNvSpPr txBox="1">
              <a:spLocks noChangeArrowheads="1"/>
            </p:cNvSpPr>
            <p:nvPr/>
          </p:nvSpPr>
          <p:spPr bwMode="auto">
            <a:xfrm>
              <a:off x="1680" y="2880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无理数点</a:t>
              </a:r>
              <a:endParaRPr lang="zh-CN" altLang="en-US"/>
            </a:p>
          </p:txBody>
        </p:sp>
        <p:sp>
          <p:nvSpPr>
            <p:cNvPr id="26636" name="Text Box 9"/>
            <p:cNvSpPr txBox="1">
              <a:spLocks noChangeArrowheads="1"/>
            </p:cNvSpPr>
            <p:nvPr/>
          </p:nvSpPr>
          <p:spPr bwMode="auto">
            <a:xfrm>
              <a:off x="2044" y="2688"/>
              <a:ext cx="16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•</a:t>
              </a:r>
            </a:p>
          </p:txBody>
        </p:sp>
        <p:sp>
          <p:nvSpPr>
            <p:cNvPr id="26637" name="Text Box 10"/>
            <p:cNvSpPr txBox="1">
              <a:spLocks noChangeArrowheads="1"/>
            </p:cNvSpPr>
            <p:nvPr/>
          </p:nvSpPr>
          <p:spPr bwMode="auto">
            <a:xfrm>
              <a:off x="2400" y="2508"/>
              <a:ext cx="1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1</a:t>
              </a:r>
            </a:p>
          </p:txBody>
        </p:sp>
        <p:sp>
          <p:nvSpPr>
            <p:cNvPr id="26638" name="Text Box 38"/>
            <p:cNvSpPr txBox="1">
              <a:spLocks noChangeArrowheads="1"/>
            </p:cNvSpPr>
            <p:nvPr/>
          </p:nvSpPr>
          <p:spPr bwMode="auto">
            <a:xfrm>
              <a:off x="3821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/>
                <a:t>x</a:t>
              </a:r>
              <a:endParaRPr lang="en-US" altLang="zh-CN"/>
            </a:p>
          </p:txBody>
        </p:sp>
        <p:sp>
          <p:nvSpPr>
            <p:cNvPr id="26639" name="Text Box 39"/>
            <p:cNvSpPr txBox="1">
              <a:spLocks noChangeArrowheads="1"/>
            </p:cNvSpPr>
            <p:nvPr/>
          </p:nvSpPr>
          <p:spPr bwMode="auto">
            <a:xfrm>
              <a:off x="2481" y="2064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/>
                <a:t>y</a:t>
              </a:r>
              <a:endParaRPr lang="en-US" altLang="zh-CN" b="1"/>
            </a:p>
          </p:txBody>
        </p:sp>
        <p:sp>
          <p:nvSpPr>
            <p:cNvPr id="26640" name="Text Box 40"/>
            <p:cNvSpPr txBox="1">
              <a:spLocks noChangeArrowheads="1"/>
            </p:cNvSpPr>
            <p:nvPr/>
          </p:nvSpPr>
          <p:spPr bwMode="auto">
            <a:xfrm>
              <a:off x="2532" y="272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/>
                <a:t>o</a:t>
              </a:r>
            </a:p>
          </p:txBody>
        </p:sp>
      </p:grpSp>
      <p:sp>
        <p:nvSpPr>
          <p:cNvPr id="26628" name="Text Box 42"/>
          <p:cNvSpPr txBox="1">
            <a:spLocks noChangeArrowheads="1"/>
          </p:cNvSpPr>
          <p:nvPr/>
        </p:nvSpPr>
        <p:spPr bwMode="auto">
          <a:xfrm>
            <a:off x="213132" y="476672"/>
            <a:ext cx="46656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</a:rPr>
              <a:t>(5)   </a:t>
            </a:r>
            <a:r>
              <a:rPr lang="zh-CN" altLang="en-US" sz="2800" b="1" dirty="0">
                <a:solidFill>
                  <a:srgbClr val="0000FF"/>
                </a:solidFill>
              </a:rPr>
              <a:t>狄利克雷</a:t>
            </a:r>
            <a:r>
              <a:rPr lang="en-US" altLang="zh-CN" sz="2800" b="1" dirty="0">
                <a:solidFill>
                  <a:srgbClr val="0000FF"/>
                </a:solidFill>
              </a:rPr>
              <a:t>(</a:t>
            </a:r>
            <a:r>
              <a:rPr lang="en-US" altLang="zh-CN" sz="2800" b="1" dirty="0" err="1">
                <a:solidFill>
                  <a:srgbClr val="9900FF"/>
                </a:solidFill>
                <a:ea typeface="楷体_GB2312" pitchFamily="49" charset="-122"/>
              </a:rPr>
              <a:t>Dirichlet</a:t>
            </a:r>
            <a:r>
              <a:rPr lang="en-US" altLang="zh-CN" sz="2800" b="1" dirty="0">
                <a:solidFill>
                  <a:srgbClr val="0000FF"/>
                </a:solidFill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</a:rPr>
              <a:t>函数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26629" name="Text Box 70"/>
          <p:cNvSpPr txBox="1">
            <a:spLocks noChangeArrowheads="1"/>
          </p:cNvSpPr>
          <p:nvPr/>
        </p:nvSpPr>
        <p:spPr bwMode="auto">
          <a:xfrm>
            <a:off x="5425610" y="4500570"/>
            <a:ext cx="3718390" cy="1569660"/>
          </a:xfrm>
          <a:prstGeom prst="rect">
            <a:avLst/>
          </a:prstGeom>
          <a:solidFill>
            <a:srgbClr val="FFFFCC"/>
          </a:solidFill>
          <a:ln>
            <a:solidFill>
              <a:srgbClr val="00B05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注记</a:t>
            </a:r>
            <a:r>
              <a:rPr lang="zh-CN" altLang="en-US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：狄利克雷又译</a:t>
            </a:r>
            <a:endParaRPr lang="en-US" altLang="zh-CN" b="1" dirty="0">
              <a:solidFill>
                <a:srgbClr val="99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为狄利克莱，德国数学家</a:t>
            </a:r>
            <a:endParaRPr lang="en-US" altLang="zh-CN" b="1" dirty="0">
              <a:solidFill>
                <a:srgbClr val="99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err="1">
                <a:solidFill>
                  <a:srgbClr val="9900FF"/>
                </a:solidFill>
                <a:ea typeface="楷体_GB2312" pitchFamily="49" charset="-122"/>
              </a:rPr>
              <a:t>Dirichlet</a:t>
            </a:r>
            <a:r>
              <a:rPr lang="en-US" altLang="zh-CN" b="1" dirty="0">
                <a:solidFill>
                  <a:srgbClr val="9900FF"/>
                </a:solidFill>
                <a:ea typeface="楷体_GB2312" pitchFamily="49" charset="-122"/>
              </a:rPr>
              <a:t>, 1805--1859</a:t>
            </a:r>
            <a:r>
              <a:rPr lang="en-US" altLang="zh-CN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).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900908"/>
              </p:ext>
            </p:extLst>
          </p:nvPr>
        </p:nvGraphicFramePr>
        <p:xfrm>
          <a:off x="422286" y="3929066"/>
          <a:ext cx="572135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91" name="Document" r:id="rId5" imgW="5558444" imgH="924824" progId="Word.Document.8">
                  <p:embed/>
                </p:oleObj>
              </mc:Choice>
              <mc:Fallback>
                <p:oleObj name="Document" r:id="rId5" imgW="5558444" imgH="924824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86" y="3929066"/>
                        <a:ext cx="5721350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97" name="Picture 97" descr="https://gss2.bdstatic.com/-fo3dSag_xI4khGkpoWK1HF6hhy/baike/c0%3Dbaike80%2C5%2C5%2C80%2C26/sign=a7da8c4775094b36cf9f13bfc2a517bc/d1160924ab18972b42707252e5cd7b899f510adb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00760" y="928670"/>
            <a:ext cx="2909240" cy="3214710"/>
          </a:xfrm>
          <a:prstGeom prst="rect">
            <a:avLst/>
          </a:prstGeom>
          <a:noFill/>
        </p:spPr>
      </p:pic>
      <p:sp>
        <p:nvSpPr>
          <p:cNvPr id="19" name="Text Box 70"/>
          <p:cNvSpPr txBox="1">
            <a:spLocks noChangeArrowheads="1"/>
          </p:cNvSpPr>
          <p:nvPr/>
        </p:nvSpPr>
        <p:spPr bwMode="auto">
          <a:xfrm>
            <a:off x="357158" y="4526829"/>
            <a:ext cx="5004306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性质</a:t>
            </a:r>
            <a:r>
              <a:rPr lang="zh-CN" altLang="en-US" sz="28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：偶函数</a:t>
            </a:r>
            <a:r>
              <a:rPr lang="en-US" altLang="zh-CN" sz="28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有界函数</a:t>
            </a:r>
            <a:r>
              <a:rPr lang="en-US" altLang="zh-CN" sz="28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   周期函数</a:t>
            </a:r>
            <a:r>
              <a:rPr lang="en-US" altLang="zh-CN" sz="28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无最小正周期</a:t>
            </a:r>
            <a:r>
              <a:rPr lang="en-US" altLang="zh-CN" sz="28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15759902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53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nimBg="1" autoUpdateAnimBg="0"/>
      <p:bldP spid="19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800100" y="489248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13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819150" y="2286844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7987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148205"/>
              </p:ext>
            </p:extLst>
          </p:nvPr>
        </p:nvGraphicFramePr>
        <p:xfrm>
          <a:off x="1701800" y="260648"/>
          <a:ext cx="3479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58" name="公式" r:id="rId3" imgW="3479800" imgH="1041400" progId="Equation.3">
                  <p:embed/>
                </p:oleObj>
              </mc:Choice>
              <mc:Fallback>
                <p:oleObj name="公式" r:id="rId3" imgW="3479800" imgH="1041400" progId="Equation.3">
                  <p:embed/>
                  <p:pic>
                    <p:nvPicPr>
                      <p:cNvPr id="0" name="Picture 4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260648"/>
                        <a:ext cx="34798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146988"/>
              </p:ext>
            </p:extLst>
          </p:nvPr>
        </p:nvGraphicFramePr>
        <p:xfrm>
          <a:off x="898152" y="1301552"/>
          <a:ext cx="76342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59" name="Equation" r:id="rId5" imgW="7632360" imgH="838080" progId="Equation.3">
                  <p:embed/>
                </p:oleObj>
              </mc:Choice>
              <mc:Fallback>
                <p:oleObj name="Equation" r:id="rId5" imgW="7632360" imgH="838080" progId="Equation.3">
                  <p:embed/>
                  <p:pic>
                    <p:nvPicPr>
                      <p:cNvPr id="0" name="Picture 4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152" y="1301552"/>
                        <a:ext cx="763428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447800" y="2132856"/>
            <a:ext cx="6405736" cy="901700"/>
            <a:chOff x="1447800" y="2132856"/>
            <a:chExt cx="6405736" cy="901700"/>
          </a:xfrm>
        </p:grpSpPr>
        <p:graphicFrame>
          <p:nvGraphicFramePr>
            <p:cNvPr id="2868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2751454"/>
                </p:ext>
              </p:extLst>
            </p:nvPr>
          </p:nvGraphicFramePr>
          <p:xfrm>
            <a:off x="1447800" y="2132856"/>
            <a:ext cx="1739900" cy="90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360" name="公式" r:id="rId7" imgW="1739900" imgH="901700" progId="Equation.3">
                    <p:embed/>
                  </p:oleObj>
                </mc:Choice>
                <mc:Fallback>
                  <p:oleObj name="公式" r:id="rId7" imgW="1739900" imgH="901700" progId="Equation.3">
                    <p:embed/>
                    <p:pic>
                      <p:nvPicPr>
                        <p:cNvPr id="0" name="Picture 4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800" y="2132856"/>
                          <a:ext cx="1739900" cy="901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6010363"/>
                </p:ext>
              </p:extLst>
            </p:nvPr>
          </p:nvGraphicFramePr>
          <p:xfrm>
            <a:off x="3454400" y="2355106"/>
            <a:ext cx="21209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361" name="公式" r:id="rId9" imgW="2120900" imgH="457200" progId="Equation.3">
                    <p:embed/>
                  </p:oleObj>
                </mc:Choice>
                <mc:Fallback>
                  <p:oleObj name="公式" r:id="rId9" imgW="2120900" imgH="457200" progId="Equation.3">
                    <p:embed/>
                    <p:pic>
                      <p:nvPicPr>
                        <p:cNvPr id="0" name="Picture 4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4400" y="2355106"/>
                          <a:ext cx="21209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3086809"/>
                </p:ext>
              </p:extLst>
            </p:nvPr>
          </p:nvGraphicFramePr>
          <p:xfrm>
            <a:off x="5796136" y="2448123"/>
            <a:ext cx="2057400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362" name="公式" r:id="rId11" imgW="2057400" imgH="406400" progId="Equation.3">
                    <p:embed/>
                  </p:oleObj>
                </mc:Choice>
                <mc:Fallback>
                  <p:oleObj name="公式" r:id="rId11" imgW="2057400" imgH="406400" progId="Equation.3">
                    <p:embed/>
                    <p:pic>
                      <p:nvPicPr>
                        <p:cNvPr id="0" name="Picture 4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6136" y="2448123"/>
                          <a:ext cx="2057400" cy="4048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690" name="Group 18"/>
          <p:cNvGrpSpPr>
            <a:grpSpLocks/>
          </p:cNvGrpSpPr>
          <p:nvPr/>
        </p:nvGrpSpPr>
        <p:grpSpPr bwMode="auto">
          <a:xfrm>
            <a:off x="5436096" y="4797152"/>
            <a:ext cx="3067050" cy="1890712"/>
            <a:chOff x="3504" y="2568"/>
            <a:chExt cx="1932" cy="1191"/>
          </a:xfrm>
        </p:grpSpPr>
        <p:sp>
          <p:nvSpPr>
            <p:cNvPr id="79887" name="Line 11"/>
            <p:cNvSpPr>
              <a:spLocks noChangeShapeType="1"/>
            </p:cNvSpPr>
            <p:nvPr/>
          </p:nvSpPr>
          <p:spPr bwMode="auto">
            <a:xfrm>
              <a:off x="3504" y="3504"/>
              <a:ext cx="17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88" name="Line 12"/>
            <p:cNvSpPr>
              <a:spLocks noChangeShapeType="1"/>
            </p:cNvSpPr>
            <p:nvPr/>
          </p:nvSpPr>
          <p:spPr bwMode="auto">
            <a:xfrm flipV="1">
              <a:off x="4320" y="2784"/>
              <a:ext cx="0" cy="9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89" name="Line 13"/>
            <p:cNvSpPr>
              <a:spLocks noChangeShapeType="1"/>
            </p:cNvSpPr>
            <p:nvPr/>
          </p:nvSpPr>
          <p:spPr bwMode="auto">
            <a:xfrm>
              <a:off x="3600" y="3120"/>
              <a:ext cx="148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9890" name="Object 14"/>
            <p:cNvGraphicFramePr>
              <a:graphicFrameLocks noChangeAspect="1"/>
            </p:cNvGraphicFramePr>
            <p:nvPr/>
          </p:nvGraphicFramePr>
          <p:xfrm>
            <a:off x="4128" y="3600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363" name="公式" r:id="rId13" imgW="228501" imgH="253890" progId="Equation.3">
                    <p:embed/>
                  </p:oleObj>
                </mc:Choice>
                <mc:Fallback>
                  <p:oleObj name="公式" r:id="rId13" imgW="228501" imgH="253890" progId="Equation.3">
                    <p:embed/>
                    <p:pic>
                      <p:nvPicPr>
                        <p:cNvPr id="0" name="Picture 4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600"/>
                          <a:ext cx="144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91" name="Object 15"/>
            <p:cNvGraphicFramePr>
              <a:graphicFrameLocks noChangeAspect="1"/>
            </p:cNvGraphicFramePr>
            <p:nvPr/>
          </p:nvGraphicFramePr>
          <p:xfrm>
            <a:off x="5269" y="3456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364" name="公式" r:id="rId15" imgW="266469" imgH="253780" progId="Equation.3">
                    <p:embed/>
                  </p:oleObj>
                </mc:Choice>
                <mc:Fallback>
                  <p:oleObj name="公式" r:id="rId15" imgW="266469" imgH="253780" progId="Equation.3">
                    <p:embed/>
                    <p:pic>
                      <p:nvPicPr>
                        <p:cNvPr id="0" name="Picture 4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9" y="3456"/>
                          <a:ext cx="167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92" name="Object 16"/>
            <p:cNvGraphicFramePr>
              <a:graphicFrameLocks noChangeAspect="1"/>
            </p:cNvGraphicFramePr>
            <p:nvPr/>
          </p:nvGraphicFramePr>
          <p:xfrm>
            <a:off x="4224" y="2568"/>
            <a:ext cx="16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365" name="公式" r:id="rId17" imgW="266584" imgH="330057" progId="Equation.3">
                    <p:embed/>
                  </p:oleObj>
                </mc:Choice>
                <mc:Fallback>
                  <p:oleObj name="公式" r:id="rId17" imgW="266584" imgH="330057" progId="Equation.3">
                    <p:embed/>
                    <p:pic>
                      <p:nvPicPr>
                        <p:cNvPr id="0" name="Picture 4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568"/>
                          <a:ext cx="167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93" name="Object 17"/>
            <p:cNvGraphicFramePr>
              <a:graphicFrameLocks noChangeAspect="1"/>
            </p:cNvGraphicFramePr>
            <p:nvPr/>
          </p:nvGraphicFramePr>
          <p:xfrm>
            <a:off x="4344" y="2880"/>
            <a:ext cx="12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366" name="公式" r:id="rId19" imgW="190335" imgH="317225" progId="Equation.3">
                    <p:embed/>
                  </p:oleObj>
                </mc:Choice>
                <mc:Fallback>
                  <p:oleObj name="公式" r:id="rId19" imgW="190335" imgH="317225" progId="Equation.3">
                    <p:embed/>
                    <p:pic>
                      <p:nvPicPr>
                        <p:cNvPr id="0" name="Picture 4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4" y="2880"/>
                          <a:ext cx="120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755576" y="3068960"/>
            <a:ext cx="7848872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>
                <a:solidFill>
                  <a:srgbClr val="9933FF"/>
                </a:solidFill>
              </a:rPr>
              <a:t>D</a:t>
            </a:r>
            <a:r>
              <a:rPr lang="en-US" altLang="zh-CN" sz="2800" b="1" dirty="0">
                <a:solidFill>
                  <a:srgbClr val="9933FF"/>
                </a:solidFill>
              </a:rPr>
              <a:t>(</a:t>
            </a:r>
            <a:r>
              <a:rPr lang="en-US" altLang="zh-CN" sz="2800" b="1" i="1" dirty="0">
                <a:solidFill>
                  <a:srgbClr val="9933FF"/>
                </a:solidFill>
              </a:rPr>
              <a:t>x</a:t>
            </a:r>
            <a:r>
              <a:rPr lang="en-US" altLang="zh-CN" sz="2800" b="1" dirty="0">
                <a:solidFill>
                  <a:srgbClr val="9933FF"/>
                </a:solidFill>
              </a:rPr>
              <a:t>)</a:t>
            </a:r>
            <a:r>
              <a:rPr lang="en-US" altLang="zh-CN" sz="2800" b="1" dirty="0"/>
              <a:t>:</a:t>
            </a:r>
            <a:r>
              <a:rPr lang="zh-CN" altLang="en-US" sz="2800" b="1" dirty="0"/>
              <a:t>有界函数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偶函数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非 单调函数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周期函数</a:t>
            </a:r>
            <a:endParaRPr lang="en-US" altLang="zh-CN" sz="2800" b="1" dirty="0"/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           (</a:t>
            </a:r>
            <a:r>
              <a:rPr lang="zh-CN" altLang="en-US" sz="2800" b="1" dirty="0"/>
              <a:t>任何正有理数都是它的周期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无最小正周期</a:t>
            </a:r>
            <a:r>
              <a:rPr lang="en-US" altLang="zh-CN" sz="2800" b="1" dirty="0"/>
              <a:t>)</a:t>
            </a:r>
          </a:p>
        </p:txBody>
      </p:sp>
      <p:sp>
        <p:nvSpPr>
          <p:cNvPr id="27" name="Text Box 19"/>
          <p:cNvSpPr txBox="1">
            <a:spLocks noChangeArrowheads="1"/>
          </p:cNvSpPr>
          <p:nvPr/>
        </p:nvSpPr>
        <p:spPr bwMode="auto">
          <a:xfrm>
            <a:off x="683568" y="4293096"/>
            <a:ext cx="7848872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>
                <a:solidFill>
                  <a:srgbClr val="9933FF"/>
                </a:solidFill>
              </a:rPr>
              <a:t>D</a:t>
            </a:r>
            <a:r>
              <a:rPr lang="en-US" altLang="zh-CN" sz="2800" b="1" dirty="0">
                <a:solidFill>
                  <a:srgbClr val="9933FF"/>
                </a:solidFill>
              </a:rPr>
              <a:t>(</a:t>
            </a:r>
            <a:r>
              <a:rPr lang="en-US" altLang="zh-CN" sz="2800" b="1" i="1" dirty="0">
                <a:solidFill>
                  <a:srgbClr val="9933FF"/>
                </a:solidFill>
              </a:rPr>
              <a:t>D</a:t>
            </a:r>
            <a:r>
              <a:rPr lang="en-US" altLang="zh-CN" sz="2800" b="1" dirty="0">
                <a:solidFill>
                  <a:srgbClr val="9933FF"/>
                </a:solidFill>
              </a:rPr>
              <a:t>(</a:t>
            </a:r>
            <a:r>
              <a:rPr lang="en-US" altLang="zh-CN" sz="2800" b="1" i="1" dirty="0">
                <a:solidFill>
                  <a:srgbClr val="9933FF"/>
                </a:solidFill>
              </a:rPr>
              <a:t>x</a:t>
            </a:r>
            <a:r>
              <a:rPr lang="en-US" altLang="zh-CN" sz="2800" b="1" dirty="0">
                <a:solidFill>
                  <a:srgbClr val="9933FF"/>
                </a:solidFill>
              </a:rPr>
              <a:t>)) </a:t>
            </a:r>
            <a:r>
              <a:rPr lang="en-US" altLang="zh-CN" sz="2800" b="1" dirty="0"/>
              <a:t>:</a:t>
            </a:r>
            <a:r>
              <a:rPr lang="zh-CN" altLang="en-US" sz="2800" b="1" dirty="0"/>
              <a:t>单值函数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有界函数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偶函数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非 单调函数</a:t>
            </a:r>
            <a:r>
              <a:rPr lang="en-US" altLang="zh-CN" sz="2800" b="1" dirty="0"/>
              <a:t>,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             </a:t>
            </a:r>
            <a:r>
              <a:rPr lang="zh-CN" altLang="en-US" sz="2800" b="1" dirty="0"/>
              <a:t>周期函数</a:t>
            </a:r>
            <a:r>
              <a:rPr lang="en-US" altLang="zh-CN" sz="2800" b="1" dirty="0"/>
              <a:t> (</a:t>
            </a:r>
            <a:r>
              <a:rPr lang="zh-CN" altLang="en-US" sz="2800" b="1" dirty="0"/>
              <a:t>无最小正周期</a:t>
            </a:r>
            <a:r>
              <a:rPr lang="en-US" altLang="zh-CN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24577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  <p:bldP spid="28691" grpId="0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735482"/>
              </p:ext>
            </p:extLst>
          </p:nvPr>
        </p:nvGraphicFramePr>
        <p:xfrm>
          <a:off x="679450" y="2230438"/>
          <a:ext cx="7342188" cy="343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12" name="Document" r:id="rId3" imgW="8026063" imgH="3762632" progId="Word.Document.8">
                  <p:embed/>
                </p:oleObj>
              </mc:Choice>
              <mc:Fallback>
                <p:oleObj name="Document" r:id="rId3" imgW="8026063" imgH="3762632" progId="Word.Document.8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2230438"/>
                        <a:ext cx="7342188" cy="343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451731"/>
              </p:ext>
            </p:extLst>
          </p:nvPr>
        </p:nvGraphicFramePr>
        <p:xfrm>
          <a:off x="539750" y="984250"/>
          <a:ext cx="7488634" cy="1254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13" name="Document" r:id="rId5" imgW="8231638" imgH="1384718" progId="Word.Document.8">
                  <p:embed/>
                </p:oleObj>
              </mc:Choice>
              <mc:Fallback>
                <p:oleObj name="Document" r:id="rId5" imgW="8231638" imgH="1384718" progId="Word.Document.8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984250"/>
                        <a:ext cx="7488634" cy="12542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42117" y="332656"/>
            <a:ext cx="42457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49885">
              <a:spcBef>
                <a:spcPts val="600"/>
              </a:spcBef>
              <a:spcAft>
                <a:spcPts val="600"/>
              </a:spcAft>
            </a:pPr>
            <a:r>
              <a:rPr lang="zh-CN" altLang="en-US" sz="3200" b="1" dirty="0">
                <a:solidFill>
                  <a:srgbClr val="0000FF"/>
                </a:solidFill>
                <a:latin typeface="宋体"/>
                <a:ea typeface="黑体"/>
                <a:cs typeface="Times New Roman"/>
              </a:rPr>
              <a:t>五、</a:t>
            </a:r>
            <a:r>
              <a:rPr lang="zh-CN" altLang="zh-CN" sz="3200" b="1" dirty="0">
                <a:solidFill>
                  <a:srgbClr val="0000FF"/>
                </a:solidFill>
                <a:latin typeface="宋体"/>
                <a:ea typeface="黑体"/>
                <a:cs typeface="Times New Roman"/>
              </a:rPr>
              <a:t>两个常用不等式</a:t>
            </a:r>
            <a:endParaRPr lang="zh-CN" altLang="zh-CN" sz="3200" dirty="0">
              <a:solidFill>
                <a:srgbClr val="0000FF"/>
              </a:solidFill>
              <a:effectLst/>
              <a:latin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379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119003"/>
              </p:ext>
            </p:extLst>
          </p:nvPr>
        </p:nvGraphicFramePr>
        <p:xfrm>
          <a:off x="395412" y="3282950"/>
          <a:ext cx="8497068" cy="2399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60" name="Document" r:id="rId3" imgW="9434125" imgH="2678032" progId="Word.Document.8">
                  <p:embed/>
                </p:oleObj>
              </mc:Choice>
              <mc:Fallback>
                <p:oleObj name="Document" r:id="rId3" imgW="9434125" imgH="2678032" progId="Word.Document.8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12" y="3282950"/>
                        <a:ext cx="8497068" cy="23991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854153"/>
              </p:ext>
            </p:extLst>
          </p:nvPr>
        </p:nvGraphicFramePr>
        <p:xfrm>
          <a:off x="141560" y="419100"/>
          <a:ext cx="76708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61" name="Document" r:id="rId5" imgW="8231638" imgH="2870194" progId="Word.Document.8">
                  <p:embed/>
                </p:oleObj>
              </mc:Choice>
              <mc:Fallback>
                <p:oleObj name="Document" r:id="rId5" imgW="8231638" imgH="2870194" progId="Word.Document.8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60" y="419100"/>
                        <a:ext cx="7670800" cy="266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340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259002"/>
              </p:ext>
            </p:extLst>
          </p:nvPr>
        </p:nvGraphicFramePr>
        <p:xfrm>
          <a:off x="179388" y="188641"/>
          <a:ext cx="8759975" cy="2346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97" name="Document" r:id="rId3" imgW="9883798" imgH="2655361" progId="Word.Document.8">
                  <p:embed/>
                </p:oleObj>
              </mc:Choice>
              <mc:Fallback>
                <p:oleObj name="Document" r:id="rId3" imgW="9883798" imgH="2655361" progId="Word.Document.8">
                  <p:embed/>
                  <p:pic>
                    <p:nvPicPr>
                      <p:cNvPr id="0" name="Picture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88641"/>
                        <a:ext cx="8759975" cy="23465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017612"/>
              </p:ext>
            </p:extLst>
          </p:nvPr>
        </p:nvGraphicFramePr>
        <p:xfrm>
          <a:off x="251520" y="2492896"/>
          <a:ext cx="8784976" cy="2604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98" name="Document" r:id="rId5" imgW="9502890" imgH="2969154" progId="Word.Document.8">
                  <p:embed/>
                </p:oleObj>
              </mc:Choice>
              <mc:Fallback>
                <p:oleObj name="Document" r:id="rId5" imgW="9502890" imgH="2969154" progId="Word.Document.8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492896"/>
                        <a:ext cx="8784976" cy="26049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197629"/>
              </p:ext>
            </p:extLst>
          </p:nvPr>
        </p:nvGraphicFramePr>
        <p:xfrm>
          <a:off x="251520" y="4947951"/>
          <a:ext cx="8352928" cy="1624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99" name="Document" r:id="rId7" imgW="9502890" imgH="1853967" progId="Word.Document.8">
                  <p:embed/>
                </p:oleObj>
              </mc:Choice>
              <mc:Fallback>
                <p:oleObj name="Document" r:id="rId7" imgW="9502890" imgH="1853967" progId="Word.Document.8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947951"/>
                        <a:ext cx="8352928" cy="16243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856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5715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六、小结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990600" y="1546225"/>
            <a:ext cx="754184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sz="2800" b="1" dirty="0">
                <a:solidFill>
                  <a:schemeClr val="accent2"/>
                </a:solidFill>
                <a:ea typeface="黑体" pitchFamily="2" charset="-122"/>
              </a:rPr>
              <a:t>基本概念</a:t>
            </a:r>
            <a:endParaRPr lang="zh-CN" altLang="en-US" sz="2800" b="1" dirty="0">
              <a:solidFill>
                <a:schemeClr val="accent2"/>
              </a:solidFill>
            </a:endParaRPr>
          </a:p>
          <a:p>
            <a:r>
              <a:rPr lang="zh-CN" altLang="en-US" sz="2800" b="1" dirty="0"/>
              <a:t>映射、函数、复合函数、反函数、分段函数等</a:t>
            </a:r>
            <a:endParaRPr lang="en-US" altLang="zh-CN" sz="2800" b="1" dirty="0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971550" y="2613025"/>
            <a:ext cx="381647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2. </a:t>
            </a:r>
            <a:r>
              <a:rPr lang="zh-CN" altLang="en-US" sz="2800" b="1" dirty="0">
                <a:solidFill>
                  <a:schemeClr val="accent2"/>
                </a:solidFill>
                <a:ea typeface="黑体" pitchFamily="2" charset="-122"/>
              </a:rPr>
              <a:t>初等函数</a:t>
            </a:r>
            <a:endParaRPr lang="en-US" altLang="zh-CN" sz="2800" b="1" dirty="0">
              <a:solidFill>
                <a:schemeClr val="accent2"/>
              </a:solidFill>
              <a:ea typeface="黑体" pitchFamily="2" charset="-122"/>
            </a:endParaRPr>
          </a:p>
          <a:p>
            <a:r>
              <a:rPr lang="en-US" altLang="zh-CN" sz="2800" b="1" dirty="0">
                <a:latin typeface="+mn-ea"/>
                <a:ea typeface="+mn-ea"/>
              </a:rPr>
              <a:t>6</a:t>
            </a:r>
            <a:r>
              <a:rPr lang="zh-CN" altLang="en-US" sz="2800" b="1" dirty="0">
                <a:latin typeface="+mn-ea"/>
                <a:ea typeface="+mn-ea"/>
              </a:rPr>
              <a:t>类基本初等函数</a:t>
            </a:r>
            <a:endParaRPr lang="en-US" altLang="zh-CN" sz="2800" b="1" dirty="0">
              <a:latin typeface="+mn-ea"/>
              <a:ea typeface="+mn-ea"/>
            </a:endParaRPr>
          </a:p>
          <a:p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971600" y="3634978"/>
            <a:ext cx="5715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函数性质</a:t>
            </a:r>
            <a:endParaRPr lang="zh-CN" altLang="en-US" sz="2800" b="1" dirty="0">
              <a:solidFill>
                <a:schemeClr val="accent2"/>
              </a:solidFill>
              <a:latin typeface="宋体" pitchFamily="2" charset="-122"/>
            </a:endParaRPr>
          </a:p>
          <a:p>
            <a:r>
              <a:rPr lang="zh-CN" altLang="en-US" sz="2800" b="1" dirty="0">
                <a:latin typeface="宋体" pitchFamily="2" charset="-122"/>
              </a:rPr>
              <a:t>有界性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zh-CN" altLang="en-US" sz="2800" b="1" dirty="0">
                <a:latin typeface="宋体" pitchFamily="2" charset="-122"/>
              </a:rPr>
              <a:t>单调性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zh-CN" altLang="en-US" sz="2800" b="1" dirty="0">
                <a:latin typeface="宋体" pitchFamily="2" charset="-122"/>
              </a:rPr>
              <a:t>奇偶性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zh-CN" altLang="en-US" sz="2800" b="1" dirty="0">
                <a:latin typeface="宋体" pitchFamily="2" charset="-122"/>
              </a:rPr>
              <a:t>周期性</a:t>
            </a:r>
            <a:endParaRPr lang="en-US" altLang="zh-CN" sz="2800" b="1" dirty="0">
              <a:latin typeface="宋体" pitchFamily="2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971600" y="4653136"/>
            <a:ext cx="571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4.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平均值不等式</a:t>
            </a:r>
            <a:endParaRPr lang="en-US" altLang="zh-CN" sz="28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35187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utoUpdateAnimBg="0"/>
      <p:bldP spid="10247" grpId="0" autoUpdateAnimBg="0"/>
      <p:bldP spid="10248" grpId="0" autoUpdateAnimBg="0"/>
      <p:bldP spid="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214209"/>
            <a:ext cx="3859213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chemeClr val="accent2"/>
                </a:solidFill>
              </a:rPr>
              <a:t>补充</a:t>
            </a:r>
            <a:r>
              <a:rPr lang="en-US" altLang="zh-CN" sz="3200" b="1" dirty="0">
                <a:solidFill>
                  <a:schemeClr val="accent2"/>
                </a:solidFill>
              </a:rPr>
              <a:t>1</a:t>
            </a:r>
            <a:r>
              <a:rPr lang="zh-CN" altLang="en-US" sz="3200" b="1" dirty="0">
                <a:solidFill>
                  <a:schemeClr val="accent2"/>
                </a:solidFill>
              </a:rPr>
              <a:t>  基本初等函数</a:t>
            </a:r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23528" y="900009"/>
            <a:ext cx="23129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933FF"/>
                </a:solidFill>
                <a:latin typeface="+mn-lt"/>
                <a:ea typeface="+mn-ea"/>
              </a:rPr>
              <a:t>1 </a:t>
            </a:r>
            <a:r>
              <a:rPr lang="zh-CN" altLang="en-US" sz="2800" b="1" dirty="0">
                <a:solidFill>
                  <a:srgbClr val="9933FF"/>
                </a:solidFill>
                <a:latin typeface="+mn-lt"/>
                <a:ea typeface="+mn-ea"/>
              </a:rPr>
              <a:t>、幂函数</a:t>
            </a:r>
          </a:p>
        </p:txBody>
      </p:sp>
      <p:graphicFrame>
        <p:nvGraphicFramePr>
          <p:cNvPr id="307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758174"/>
              </p:ext>
            </p:extLst>
          </p:nvPr>
        </p:nvGraphicFramePr>
        <p:xfrm>
          <a:off x="2411760" y="908720"/>
          <a:ext cx="30988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38" name="公式" r:id="rId3" imgW="3098800" imgH="495300" progId="Equation.3">
                  <p:embed/>
                </p:oleObj>
              </mc:Choice>
              <mc:Fallback>
                <p:oleObj name="公式" r:id="rId3" imgW="30988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908720"/>
                        <a:ext cx="30988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389113"/>
              </p:ext>
            </p:extLst>
          </p:nvPr>
        </p:nvGraphicFramePr>
        <p:xfrm>
          <a:off x="323528" y="1556792"/>
          <a:ext cx="84709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39" name="Equation" r:id="rId5" imgW="9156600" imgH="469800" progId="Equation.3">
                  <p:embed/>
                </p:oleObj>
              </mc:Choice>
              <mc:Fallback>
                <p:oleObj name="Equation" r:id="rId5" imgW="91566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556792"/>
                        <a:ext cx="84709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397768" y="275111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9900CC"/>
                </a:solidFill>
              </a:rPr>
              <a:t>指数函数</a:t>
            </a:r>
          </a:p>
        </p:txBody>
      </p:sp>
      <p:graphicFrame>
        <p:nvGraphicFramePr>
          <p:cNvPr id="2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995644"/>
              </p:ext>
            </p:extLst>
          </p:nvPr>
        </p:nvGraphicFramePr>
        <p:xfrm>
          <a:off x="2594868" y="2780928"/>
          <a:ext cx="33782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40" name="公式" r:id="rId7" imgW="3378200" imgH="495300" progId="Equation.3">
                  <p:embed/>
                </p:oleObj>
              </mc:Choice>
              <mc:Fallback>
                <p:oleObj name="公式" r:id="rId7" imgW="33782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4868" y="2780928"/>
                        <a:ext cx="33782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663490"/>
              </p:ext>
            </p:extLst>
          </p:nvPr>
        </p:nvGraphicFramePr>
        <p:xfrm>
          <a:off x="6341368" y="2774925"/>
          <a:ext cx="11430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41" name="公式" r:id="rId9" imgW="1009488" imgH="485726" progId="Equation.3">
                  <p:embed/>
                </p:oleObj>
              </mc:Choice>
              <mc:Fallback>
                <p:oleObj name="公式" r:id="rId9" imgW="1009488" imgH="4857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1368" y="2774925"/>
                        <a:ext cx="11430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980551"/>
              </p:ext>
            </p:extLst>
          </p:nvPr>
        </p:nvGraphicFramePr>
        <p:xfrm>
          <a:off x="397768" y="3429000"/>
          <a:ext cx="61277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42" name="Equation" r:id="rId11" imgW="6438932" imgH="447838" progId="Equation.3">
                  <p:embed/>
                </p:oleObj>
              </mc:Choice>
              <mc:Fallback>
                <p:oleObj name="Equation" r:id="rId11" imgW="6438932" imgH="4478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68" y="3429000"/>
                        <a:ext cx="612775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368028" y="2105000"/>
            <a:ext cx="5638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933FF"/>
                </a:solidFill>
                <a:latin typeface="+mn-lt"/>
                <a:ea typeface="+mn-ea"/>
              </a:rPr>
              <a:t>2</a:t>
            </a:r>
            <a:r>
              <a:rPr lang="zh-CN" altLang="en-US" sz="2800" b="1" dirty="0">
                <a:solidFill>
                  <a:srgbClr val="9933FF"/>
                </a:solidFill>
                <a:latin typeface="+mn-lt"/>
                <a:ea typeface="+mn-ea"/>
              </a:rPr>
              <a:t>、指数函数与对数函数</a:t>
            </a:r>
          </a:p>
        </p:txBody>
      </p:sp>
      <p:sp>
        <p:nvSpPr>
          <p:cNvPr id="32" name="Text Box 1026"/>
          <p:cNvSpPr txBox="1">
            <a:spLocks noChangeArrowheads="1"/>
          </p:cNvSpPr>
          <p:nvPr/>
        </p:nvSpPr>
        <p:spPr bwMode="auto">
          <a:xfrm>
            <a:off x="323528" y="3987427"/>
            <a:ext cx="222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9900CC"/>
                </a:solidFill>
              </a:rPr>
              <a:t>对数函数</a:t>
            </a:r>
          </a:p>
        </p:txBody>
      </p:sp>
      <p:graphicFrame>
        <p:nvGraphicFramePr>
          <p:cNvPr id="33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799221"/>
              </p:ext>
            </p:extLst>
          </p:nvPr>
        </p:nvGraphicFramePr>
        <p:xfrm>
          <a:off x="2444428" y="4030290"/>
          <a:ext cx="393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43" name="公式" r:id="rId13" imgW="3937000" imgH="457200" progId="Equation.3">
                  <p:embed/>
                </p:oleObj>
              </mc:Choice>
              <mc:Fallback>
                <p:oleObj name="公式" r:id="rId13" imgW="3937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428" y="4030290"/>
                        <a:ext cx="3937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993014"/>
              </p:ext>
            </p:extLst>
          </p:nvPr>
        </p:nvGraphicFramePr>
        <p:xfrm>
          <a:off x="6737028" y="4068390"/>
          <a:ext cx="12700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44" name="公式" r:id="rId15" imgW="1257349" imgH="400050" progId="Equation.3">
                  <p:embed/>
                </p:oleObj>
              </mc:Choice>
              <mc:Fallback>
                <p:oleObj name="公式" r:id="rId15" imgW="1257349" imgH="4000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7028" y="4068390"/>
                        <a:ext cx="12700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0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7949"/>
              </p:ext>
            </p:extLst>
          </p:nvPr>
        </p:nvGraphicFramePr>
        <p:xfrm>
          <a:off x="465312" y="4798987"/>
          <a:ext cx="67341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45" name="Equation" r:id="rId17" imgW="6343601" imgH="409608" progId="Equation.3">
                  <p:embed/>
                </p:oleObj>
              </mc:Choice>
              <mc:Fallback>
                <p:oleObj name="Equation" r:id="rId17" imgW="6343601" imgH="4096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312" y="4798987"/>
                        <a:ext cx="673417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2702538"/>
      </p:ext>
    </p:extLst>
  </p:cSld>
  <p:clrMapOvr>
    <a:masterClrMapping/>
  </p:clrMapOvr>
  <p:transition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52872" y="1685752"/>
            <a:ext cx="4048944" cy="519112"/>
            <a:chOff x="990600" y="1462088"/>
            <a:chExt cx="4048944" cy="519112"/>
          </a:xfrm>
        </p:grpSpPr>
        <p:sp>
          <p:nvSpPr>
            <p:cNvPr id="6147" name="Text Box 5"/>
            <p:cNvSpPr txBox="1">
              <a:spLocks noChangeArrowheads="1"/>
            </p:cNvSpPr>
            <p:nvPr/>
          </p:nvSpPr>
          <p:spPr bwMode="auto">
            <a:xfrm>
              <a:off x="990600" y="1462088"/>
              <a:ext cx="27432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9900CC"/>
                  </a:solidFill>
                </a:rPr>
                <a:t>正弦函数</a:t>
              </a:r>
            </a:p>
          </p:txBody>
        </p:sp>
        <p:graphicFrame>
          <p:nvGraphicFramePr>
            <p:cNvPr id="614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8529004"/>
                </p:ext>
              </p:extLst>
            </p:nvPr>
          </p:nvGraphicFramePr>
          <p:xfrm>
            <a:off x="2753544" y="1557338"/>
            <a:ext cx="2286000" cy="366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52" name="Equation" r:id="rId3" imgW="2286000" imgH="368300" progId="Equation.3">
                    <p:embed/>
                  </p:oleObj>
                </mc:Choice>
                <mc:Fallback>
                  <p:oleObj name="Equation" r:id="rId3" imgW="22860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3544" y="1557338"/>
                          <a:ext cx="2286000" cy="366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0" name="Text Box 18"/>
          <p:cNvSpPr txBox="1">
            <a:spLocks noChangeArrowheads="1"/>
          </p:cNvSpPr>
          <p:nvPr/>
        </p:nvSpPr>
        <p:spPr bwMode="auto">
          <a:xfrm>
            <a:off x="661392" y="389608"/>
            <a:ext cx="46306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933FF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9933FF"/>
                </a:solidFill>
                <a:latin typeface="+mn-ea"/>
                <a:ea typeface="+mn-ea"/>
              </a:rPr>
              <a:t>、三角函数与反三角函数</a:t>
            </a:r>
          </a:p>
        </p:txBody>
      </p:sp>
      <p:sp>
        <p:nvSpPr>
          <p:cNvPr id="6151" name="Text Box 19"/>
          <p:cNvSpPr txBox="1">
            <a:spLocks noChangeArrowheads="1"/>
          </p:cNvSpPr>
          <p:nvPr/>
        </p:nvSpPr>
        <p:spPr bwMode="auto">
          <a:xfrm>
            <a:off x="683568" y="965672"/>
            <a:ext cx="3962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accent2"/>
                </a:solidFill>
              </a:rPr>
              <a:t>三角函数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33872" y="2197447"/>
            <a:ext cx="4086200" cy="519113"/>
            <a:chOff x="1043608" y="1829767"/>
            <a:chExt cx="4086200" cy="519113"/>
          </a:xfrm>
        </p:grpSpPr>
        <p:graphicFrame>
          <p:nvGraphicFramePr>
            <p:cNvPr id="8" name="Object 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5229790"/>
                </p:ext>
              </p:extLst>
            </p:nvPr>
          </p:nvGraphicFramePr>
          <p:xfrm>
            <a:off x="2805708" y="1905967"/>
            <a:ext cx="23241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53" name="Equation" r:id="rId5" imgW="2324100" imgH="368300" progId="Equation.3">
                    <p:embed/>
                  </p:oleObj>
                </mc:Choice>
                <mc:Fallback>
                  <p:oleObj name="Equation" r:id="rId5" imgW="23241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5708" y="1905967"/>
                          <a:ext cx="23241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71"/>
            <p:cNvSpPr txBox="1">
              <a:spLocks noChangeArrowheads="1"/>
            </p:cNvSpPr>
            <p:nvPr/>
          </p:nvSpPr>
          <p:spPr bwMode="auto">
            <a:xfrm>
              <a:off x="1043608" y="1829767"/>
              <a:ext cx="27432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9900CC"/>
                  </a:solidFill>
                </a:rPr>
                <a:t>余弦函数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15616" y="2575744"/>
            <a:ext cx="4818782" cy="838200"/>
            <a:chOff x="1327150" y="990600"/>
            <a:chExt cx="4818782" cy="838200"/>
          </a:xfrm>
        </p:grpSpPr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1327150" y="1157288"/>
              <a:ext cx="27432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9900CC"/>
                  </a:solidFill>
                </a:rPr>
                <a:t>正切函数</a:t>
              </a:r>
            </a:p>
          </p:txBody>
        </p:sp>
        <p:graphicFrame>
          <p:nvGraphicFramePr>
            <p:cNvPr id="1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9193121"/>
                </p:ext>
              </p:extLst>
            </p:nvPr>
          </p:nvGraphicFramePr>
          <p:xfrm>
            <a:off x="3059832" y="990600"/>
            <a:ext cx="3086100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54" name="Equation" r:id="rId7" imgW="3086100" imgH="838200" progId="Equation.3">
                    <p:embed/>
                  </p:oleObj>
                </mc:Choice>
                <mc:Fallback>
                  <p:oleObj name="Equation" r:id="rId7" imgW="3086100" imgH="838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9832" y="990600"/>
                          <a:ext cx="3086100" cy="838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/>
          <p:nvPr/>
        </p:nvGrpSpPr>
        <p:grpSpPr>
          <a:xfrm>
            <a:off x="1115616" y="3341936"/>
            <a:ext cx="4204692" cy="519112"/>
            <a:chOff x="1540768" y="1196752"/>
            <a:chExt cx="4204692" cy="519112"/>
          </a:xfrm>
        </p:grpSpPr>
        <p:graphicFrame>
          <p:nvGraphicFramePr>
            <p:cNvPr id="1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0082902"/>
                </p:ext>
              </p:extLst>
            </p:nvPr>
          </p:nvGraphicFramePr>
          <p:xfrm>
            <a:off x="3268960" y="1268760"/>
            <a:ext cx="24765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55" name="Equation" r:id="rId9" imgW="2476500" imgH="355600" progId="Equation.3">
                    <p:embed/>
                  </p:oleObj>
                </mc:Choice>
                <mc:Fallback>
                  <p:oleObj name="Equation" r:id="rId9" imgW="2476500" imgH="355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8960" y="1268760"/>
                          <a:ext cx="2476500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1540768" y="1196752"/>
              <a:ext cx="2448272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9900CC"/>
                  </a:solidFill>
                </a:rPr>
                <a:t>余切函数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80120" y="3727872"/>
            <a:ext cx="4788024" cy="838200"/>
            <a:chOff x="1612776" y="990600"/>
            <a:chExt cx="4788024" cy="838200"/>
          </a:xfrm>
        </p:grpSpPr>
        <p:sp>
          <p:nvSpPr>
            <p:cNvPr id="19" name="Text Box 1026"/>
            <p:cNvSpPr txBox="1">
              <a:spLocks noChangeArrowheads="1"/>
            </p:cNvSpPr>
            <p:nvPr/>
          </p:nvSpPr>
          <p:spPr bwMode="auto">
            <a:xfrm>
              <a:off x="1612776" y="1143000"/>
              <a:ext cx="27432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9900CC"/>
                  </a:solidFill>
                </a:rPr>
                <a:t>正割函数</a:t>
              </a:r>
            </a:p>
          </p:txBody>
        </p:sp>
        <p:graphicFrame>
          <p:nvGraphicFramePr>
            <p:cNvPr id="20" name="Object 10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7798524"/>
                </p:ext>
              </p:extLst>
            </p:nvPr>
          </p:nvGraphicFramePr>
          <p:xfrm>
            <a:off x="3352800" y="990600"/>
            <a:ext cx="3048000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56" name="Equation" r:id="rId11" imgW="3048000" imgH="838200" progId="Equation.3">
                    <p:embed/>
                  </p:oleObj>
                </mc:Choice>
                <mc:Fallback>
                  <p:oleObj name="Equation" r:id="rId11" imgW="3048000" imgH="838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2800" y="990600"/>
                          <a:ext cx="3048000" cy="838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组合 20"/>
          <p:cNvGrpSpPr/>
          <p:nvPr/>
        </p:nvGrpSpPr>
        <p:grpSpPr>
          <a:xfrm>
            <a:off x="1115616" y="4494064"/>
            <a:ext cx="3960440" cy="519112"/>
            <a:chOff x="1972816" y="1233488"/>
            <a:chExt cx="3960440" cy="519112"/>
          </a:xfrm>
        </p:grpSpPr>
        <p:graphicFrame>
          <p:nvGraphicFramePr>
            <p:cNvPr id="22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2971349"/>
                </p:ext>
              </p:extLst>
            </p:nvPr>
          </p:nvGraphicFramePr>
          <p:xfrm>
            <a:off x="3699892" y="1371600"/>
            <a:ext cx="2233364" cy="343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57" name="Equation" r:id="rId13" imgW="2476500" imgH="317500" progId="Equation.3">
                    <p:embed/>
                  </p:oleObj>
                </mc:Choice>
                <mc:Fallback>
                  <p:oleObj name="Equation" r:id="rId13" imgW="2476500" imgH="317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9892" y="1371600"/>
                          <a:ext cx="2233364" cy="343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 Box 4"/>
            <p:cNvSpPr txBox="1">
              <a:spLocks noChangeArrowheads="1"/>
            </p:cNvSpPr>
            <p:nvPr/>
          </p:nvSpPr>
          <p:spPr bwMode="auto">
            <a:xfrm>
              <a:off x="1972816" y="1233488"/>
              <a:ext cx="27432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9900CC"/>
                  </a:solidFill>
                </a:rPr>
                <a:t>余割函数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0493748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685941"/>
              </p:ext>
            </p:extLst>
          </p:nvPr>
        </p:nvGraphicFramePr>
        <p:xfrm>
          <a:off x="546101" y="546100"/>
          <a:ext cx="7410276" cy="2169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1" name="Document" r:id="rId3" imgW="7132838" imgH="2091471" progId="Word.Document.8">
                  <p:embed/>
                </p:oleObj>
              </mc:Choice>
              <mc:Fallback>
                <p:oleObj name="Document" r:id="rId3" imgW="7132838" imgH="2091471" progId="Word.Document.8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1" y="546100"/>
                        <a:ext cx="7410276" cy="21690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67544" y="529516"/>
            <a:ext cx="907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 </a:t>
            </a:r>
            <a:endParaRPr lang="zh-CN" altLang="en-US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888254"/>
              </p:ext>
            </p:extLst>
          </p:nvPr>
        </p:nvGraphicFramePr>
        <p:xfrm>
          <a:off x="1036638" y="2865438"/>
          <a:ext cx="6703714" cy="2823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2" name="Document" r:id="rId5" imgW="7047512" imgH="2952241" progId="Word.Document.8">
                  <p:embed/>
                </p:oleObj>
              </mc:Choice>
              <mc:Fallback>
                <p:oleObj name="Document" r:id="rId5" imgW="7047512" imgH="2952241" progId="Word.Document.8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2865438"/>
                        <a:ext cx="6703714" cy="2823909"/>
                      </a:xfrm>
                      <a:prstGeom prst="rect">
                        <a:avLst/>
                      </a:prstGeom>
                      <a:solidFill>
                        <a:srgbClr val="E6E0E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043608" y="2852936"/>
            <a:ext cx="100811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18473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2057400"/>
            <a:ext cx="5791200" cy="2667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827088" y="609600"/>
            <a:ext cx="2819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zh-CN" altLang="en-US" sz="3200" b="1" dirty="0">
                <a:solidFill>
                  <a:schemeClr val="accent2"/>
                </a:solidFill>
              </a:rPr>
              <a:t>反三角函数</a:t>
            </a:r>
          </a:p>
        </p:txBody>
      </p:sp>
      <p:graphicFrame>
        <p:nvGraphicFramePr>
          <p:cNvPr id="12292" name="Object 11"/>
          <p:cNvGraphicFramePr>
            <a:graphicFrameLocks noChangeAspect="1"/>
          </p:cNvGraphicFramePr>
          <p:nvPr/>
        </p:nvGraphicFramePr>
        <p:xfrm>
          <a:off x="4862513" y="2514600"/>
          <a:ext cx="157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13" name="公式" r:id="rId4" imgW="1923985" imgH="400050" progId="Equation.3">
                  <p:embed/>
                </p:oleObj>
              </mc:Choice>
              <mc:Fallback>
                <p:oleObj name="公式" r:id="rId4" imgW="1923985" imgH="4000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2513" y="2514600"/>
                        <a:ext cx="1574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6"/>
          <p:cNvGraphicFramePr>
            <a:graphicFrameLocks noChangeAspect="1"/>
          </p:cNvGraphicFramePr>
          <p:nvPr/>
        </p:nvGraphicFramePr>
        <p:xfrm>
          <a:off x="876300" y="1125538"/>
          <a:ext cx="77057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14" name="公式" r:id="rId6" imgW="4000500" imgH="457200" progId="Equation.3">
                  <p:embed/>
                </p:oleObj>
              </mc:Choice>
              <mc:Fallback>
                <p:oleObj name="公式" r:id="rId6" imgW="4000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125538"/>
                        <a:ext cx="770572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5355461"/>
      </p:ext>
    </p:extLst>
  </p:cSld>
  <p:clrMapOvr>
    <a:masterClrMapping/>
  </p:clrMapOvr>
  <p:transition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05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89125"/>
            <a:ext cx="6172200" cy="2606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315" name="Object 2052"/>
          <p:cNvGraphicFramePr>
            <a:graphicFrameLocks noChangeAspect="1"/>
          </p:cNvGraphicFramePr>
          <p:nvPr/>
        </p:nvGraphicFramePr>
        <p:xfrm>
          <a:off x="5105400" y="2971800"/>
          <a:ext cx="160655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38" name="公式" r:id="rId4" imgW="1962118" imgH="323931" progId="Equation.3">
                  <p:embed/>
                </p:oleObj>
              </mc:Choice>
              <mc:Fallback>
                <p:oleObj name="公式" r:id="rId4" imgW="1962118" imgH="3239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971800"/>
                        <a:ext cx="160655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090416"/>
              </p:ext>
            </p:extLst>
          </p:nvPr>
        </p:nvGraphicFramePr>
        <p:xfrm>
          <a:off x="827584" y="1124744"/>
          <a:ext cx="75565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39" name="公式" r:id="rId6" imgW="3174840" imgH="215640" progId="Equation.3">
                  <p:embed/>
                </p:oleObj>
              </mc:Choice>
              <mc:Fallback>
                <p:oleObj name="公式" r:id="rId6" imgW="317484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124744"/>
                        <a:ext cx="75565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2929896"/>
      </p:ext>
    </p:extLst>
  </p:cSld>
  <p:clrMapOvr>
    <a:masterClrMapping/>
  </p:clrMapOvr>
  <p:transition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98650"/>
            <a:ext cx="5715000" cy="26733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339" name="Object 0"/>
          <p:cNvGraphicFramePr>
            <a:graphicFrameLocks noChangeAspect="1"/>
          </p:cNvGraphicFramePr>
          <p:nvPr/>
        </p:nvGraphicFramePr>
        <p:xfrm>
          <a:off x="5867400" y="2667000"/>
          <a:ext cx="15303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62" name="公式" r:id="rId4" imgW="1981184" imgH="371377" progId="Equation.3">
                  <p:embed/>
                </p:oleObj>
              </mc:Choice>
              <mc:Fallback>
                <p:oleObj name="公式" r:id="rId4" imgW="1981184" imgH="3713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667000"/>
                        <a:ext cx="153035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836673"/>
              </p:ext>
            </p:extLst>
          </p:nvPr>
        </p:nvGraphicFramePr>
        <p:xfrm>
          <a:off x="242094" y="548680"/>
          <a:ext cx="8583612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63" name="公式" r:id="rId6" imgW="3606480" imgH="393480" progId="Equation.3">
                  <p:embed/>
                </p:oleObj>
              </mc:Choice>
              <mc:Fallback>
                <p:oleObj name="公式" r:id="rId6" imgW="3606480" imgH="39348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4" y="548680"/>
                        <a:ext cx="8583612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5966839"/>
      </p:ext>
    </p:extLst>
  </p:cSld>
  <p:clrMapOvr>
    <a:masterClrMapping/>
  </p:clrMapOvr>
  <p:transition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1027"/>
          <p:cNvGraphicFramePr>
            <a:graphicFrameLocks noChangeAspect="1"/>
          </p:cNvGraphicFramePr>
          <p:nvPr/>
        </p:nvGraphicFramePr>
        <p:xfrm>
          <a:off x="1752600" y="1633538"/>
          <a:ext cx="5181600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95" name="BMP 图象" r:id="rId3" imgW="3604572" imgH="2194750" progId="Paint.Picture">
                  <p:embed/>
                </p:oleObj>
              </mc:Choice>
              <mc:Fallback>
                <p:oleObj name="BMP 图象" r:id="rId3" imgW="3604572" imgH="219475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33538"/>
                        <a:ext cx="5181600" cy="2492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Text Box 1029"/>
          <p:cNvSpPr txBox="1">
            <a:spLocks noChangeArrowheads="1"/>
          </p:cNvSpPr>
          <p:nvPr/>
        </p:nvSpPr>
        <p:spPr bwMode="auto">
          <a:xfrm>
            <a:off x="838200" y="4508500"/>
            <a:ext cx="7391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        </a:t>
            </a:r>
            <a:r>
              <a:rPr lang="zh-CN" altLang="en-US" sz="2800" b="1" dirty="0"/>
              <a:t>幂函数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指数函数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对数函数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三角函数和反三角函数统称为</a:t>
            </a:r>
            <a:r>
              <a:rPr lang="zh-CN" altLang="en-US" sz="2800" b="1" u="sng" dirty="0">
                <a:solidFill>
                  <a:schemeClr val="accent2"/>
                </a:solidFill>
              </a:rPr>
              <a:t>基本初等函数</a:t>
            </a:r>
            <a:r>
              <a:rPr lang="en-US" altLang="zh-CN" sz="2800" b="1" dirty="0"/>
              <a:t>.</a:t>
            </a:r>
          </a:p>
        </p:txBody>
      </p:sp>
      <p:grpSp>
        <p:nvGrpSpPr>
          <p:cNvPr id="15365" name="Group 1037"/>
          <p:cNvGrpSpPr>
            <a:grpSpLocks/>
          </p:cNvGrpSpPr>
          <p:nvPr/>
        </p:nvGrpSpPr>
        <p:grpSpPr bwMode="auto">
          <a:xfrm>
            <a:off x="4724400" y="2852738"/>
            <a:ext cx="1676400" cy="312737"/>
            <a:chOff x="2998" y="1958"/>
            <a:chExt cx="959" cy="197"/>
          </a:xfrm>
        </p:grpSpPr>
        <p:graphicFrame>
          <p:nvGraphicFramePr>
            <p:cNvPr id="15366" name="Object 1028"/>
            <p:cNvGraphicFramePr>
              <a:graphicFrameLocks noChangeAspect="1"/>
            </p:cNvGraphicFramePr>
            <p:nvPr/>
          </p:nvGraphicFramePr>
          <p:xfrm>
            <a:off x="2998" y="1958"/>
            <a:ext cx="959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296" name="公式" r:id="rId5" imgW="1781329" imgH="361820" progId="Equation.3">
                    <p:embed/>
                  </p:oleObj>
                </mc:Choice>
                <mc:Fallback>
                  <p:oleObj name="公式" r:id="rId5" imgW="1781329" imgH="3618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8" y="1958"/>
                          <a:ext cx="959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7" name="Object 1035"/>
            <p:cNvGraphicFramePr>
              <a:graphicFrameLocks noChangeAspect="1"/>
            </p:cNvGraphicFramePr>
            <p:nvPr/>
          </p:nvGraphicFramePr>
          <p:xfrm>
            <a:off x="3283" y="1981"/>
            <a:ext cx="300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297" name="公式" r:id="rId7" imgW="514447" imgH="228698" progId="Equation.3">
                    <p:embed/>
                  </p:oleObj>
                </mc:Choice>
                <mc:Fallback>
                  <p:oleObj name="公式" r:id="rId7" imgW="514447" imgH="22869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3" y="1981"/>
                          <a:ext cx="300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090549"/>
              </p:ext>
            </p:extLst>
          </p:nvPr>
        </p:nvGraphicFramePr>
        <p:xfrm>
          <a:off x="454025" y="626269"/>
          <a:ext cx="81597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98" name="公式" r:id="rId9" imgW="3429000" imgH="215640" progId="Equation.3">
                  <p:embed/>
                </p:oleObj>
              </mc:Choice>
              <mc:Fallback>
                <p:oleObj name="公式" r:id="rId9" imgW="3429000" imgH="21564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626269"/>
                        <a:ext cx="81597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51471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459" y="1066800"/>
            <a:ext cx="2646363" cy="4495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560" y="381000"/>
            <a:ext cx="5118720" cy="7620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chemeClr val="accent2"/>
                </a:solidFill>
              </a:rPr>
              <a:t>补充</a:t>
            </a:r>
            <a:r>
              <a:rPr lang="en-US" altLang="zh-CN" sz="3200" b="1" dirty="0">
                <a:solidFill>
                  <a:schemeClr val="accent2"/>
                </a:solidFill>
              </a:rPr>
              <a:t>2  </a:t>
            </a:r>
            <a:r>
              <a:rPr lang="zh-CN" altLang="en-US" sz="3200" b="1" dirty="0">
                <a:solidFill>
                  <a:schemeClr val="accent2"/>
                </a:solidFill>
              </a:rPr>
              <a:t>双曲函数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873968"/>
              </p:ext>
            </p:extLst>
          </p:nvPr>
        </p:nvGraphicFramePr>
        <p:xfrm>
          <a:off x="683568" y="1124744"/>
          <a:ext cx="43942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10" name="Equation" r:id="rId4" imgW="4127500" imgH="800100" progId="Equation.3">
                  <p:embed/>
                </p:oleObj>
              </mc:Choice>
              <mc:Fallback>
                <p:oleObj name="Equation" r:id="rId4" imgW="41275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124744"/>
                        <a:ext cx="4394200" cy="8524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solidFill>
                          <a:srgbClr val="CCFF99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836564"/>
              </p:ext>
            </p:extLst>
          </p:nvPr>
        </p:nvGraphicFramePr>
        <p:xfrm>
          <a:off x="6104259" y="1676400"/>
          <a:ext cx="130016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11" name="公式" r:id="rId6" imgW="1666932" imgH="400050" progId="Equation.3">
                  <p:embed/>
                </p:oleObj>
              </mc:Choice>
              <mc:Fallback>
                <p:oleObj name="公式" r:id="rId6" imgW="1666932" imgH="4000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4259" y="1676400"/>
                        <a:ext cx="1300163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323404"/>
              </p:ext>
            </p:extLst>
          </p:nvPr>
        </p:nvGraphicFramePr>
        <p:xfrm>
          <a:off x="6055047" y="5054600"/>
          <a:ext cx="1268412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12" name="公式" r:id="rId8" imgW="1628799" imgH="400050" progId="Equation.3">
                  <p:embed/>
                </p:oleObj>
              </mc:Choice>
              <mc:Fallback>
                <p:oleObj name="公式" r:id="rId8" imgW="1628799" imgH="4000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5047" y="5054600"/>
                        <a:ext cx="1268412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702818"/>
              </p:ext>
            </p:extLst>
          </p:nvPr>
        </p:nvGraphicFramePr>
        <p:xfrm>
          <a:off x="869950" y="4187032"/>
          <a:ext cx="19177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13" name="公式" r:id="rId10" imgW="1916868" imgH="393529" progId="Equation.3">
                  <p:embed/>
                </p:oleObj>
              </mc:Choice>
              <mc:Fallback>
                <p:oleObj name="公式" r:id="rId10" imgW="191686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4187032"/>
                        <a:ext cx="19177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9"/>
          <p:cNvSpPr txBox="1">
            <a:spLocks noChangeArrowheads="1"/>
          </p:cNvSpPr>
          <p:nvPr/>
        </p:nvSpPr>
        <p:spPr bwMode="auto">
          <a:xfrm>
            <a:off x="2915816" y="2204864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奇函数</a:t>
            </a:r>
            <a:r>
              <a:rPr lang="en-US" altLang="zh-CN" sz="2800" b="1" dirty="0"/>
              <a:t>.</a:t>
            </a:r>
          </a:p>
        </p:txBody>
      </p:sp>
      <p:graphicFrame>
        <p:nvGraphicFramePr>
          <p:cNvPr id="1844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820413"/>
              </p:ext>
            </p:extLst>
          </p:nvPr>
        </p:nvGraphicFramePr>
        <p:xfrm>
          <a:off x="685800" y="2978944"/>
          <a:ext cx="43434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14" name="Equation" r:id="rId12" imgW="4165600" imgH="800100" progId="Equation.3">
                  <p:embed/>
                </p:oleObj>
              </mc:Choice>
              <mc:Fallback>
                <p:oleObj name="Equation" r:id="rId12" imgW="41656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978944"/>
                        <a:ext cx="4343400" cy="8350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922929"/>
              </p:ext>
            </p:extLst>
          </p:nvPr>
        </p:nvGraphicFramePr>
        <p:xfrm>
          <a:off x="869950" y="2305844"/>
          <a:ext cx="19177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15" name="公式" r:id="rId14" imgW="1916868" imgH="393529" progId="Equation.3">
                  <p:embed/>
                </p:oleObj>
              </mc:Choice>
              <mc:Fallback>
                <p:oleObj name="公式" r:id="rId14" imgW="191686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2305844"/>
                        <a:ext cx="19177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Text Box 12"/>
          <p:cNvSpPr txBox="1">
            <a:spLocks noChangeArrowheads="1"/>
          </p:cNvSpPr>
          <p:nvPr/>
        </p:nvSpPr>
        <p:spPr bwMode="auto">
          <a:xfrm>
            <a:off x="2987824" y="4134023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偶函数</a:t>
            </a:r>
            <a:r>
              <a:rPr lang="en-US" altLang="zh-CN" sz="2800" b="1" dirty="0"/>
              <a:t>.</a:t>
            </a:r>
          </a:p>
        </p:txBody>
      </p:sp>
      <p:graphicFrame>
        <p:nvGraphicFramePr>
          <p:cNvPr id="1844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048535"/>
              </p:ext>
            </p:extLst>
          </p:nvPr>
        </p:nvGraphicFramePr>
        <p:xfrm>
          <a:off x="5342259" y="2743200"/>
          <a:ext cx="10033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16" name="公式" r:id="rId15" imgW="1238282" imgH="876219" progId="Equation.3">
                  <p:embed/>
                </p:oleObj>
              </mc:Choice>
              <mc:Fallback>
                <p:oleObj name="公式" r:id="rId15" imgW="1238282" imgH="8762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2259" y="2743200"/>
                        <a:ext cx="10033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320822"/>
              </p:ext>
            </p:extLst>
          </p:nvPr>
        </p:nvGraphicFramePr>
        <p:xfrm>
          <a:off x="7704459" y="3657600"/>
          <a:ext cx="1116013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17" name="公式" r:id="rId17" imgW="1371746" imgH="876219" progId="Equation.3">
                  <p:embed/>
                </p:oleObj>
              </mc:Choice>
              <mc:Fallback>
                <p:oleObj name="公式" r:id="rId17" imgW="1371746" imgH="8762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4459" y="3657600"/>
                        <a:ext cx="1116013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4850288"/>
      </p:ext>
    </p:extLst>
  </p:cSld>
  <p:clrMapOvr>
    <a:masterClrMapping/>
  </p:clrMapOvr>
  <p:transition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968956"/>
              </p:ext>
            </p:extLst>
          </p:nvPr>
        </p:nvGraphicFramePr>
        <p:xfrm>
          <a:off x="1509713" y="990600"/>
          <a:ext cx="55387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4" name="Equation" r:id="rId3" imgW="5537200" imgH="876300" progId="Equation.3">
                  <p:embed/>
                </p:oleObj>
              </mc:Choice>
              <mc:Fallback>
                <p:oleObj name="Equation" r:id="rId3" imgW="5537200" imgH="876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990600"/>
                        <a:ext cx="5538787" cy="8763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3563888" y="218980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奇函数</a:t>
            </a:r>
            <a:r>
              <a:rPr lang="en-US" altLang="zh-CN" sz="2800" b="1" dirty="0"/>
              <a:t>,</a:t>
            </a:r>
          </a:p>
        </p:txBody>
      </p:sp>
      <p:graphicFrame>
        <p:nvGraphicFramePr>
          <p:cNvPr id="19460" name="Object 5"/>
          <p:cNvGraphicFramePr>
            <a:graphicFrameLocks noChangeAspect="1"/>
          </p:cNvGraphicFramePr>
          <p:nvPr/>
        </p:nvGraphicFramePr>
        <p:xfrm>
          <a:off x="1473200" y="2262188"/>
          <a:ext cx="19558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5" name="公式" r:id="rId5" imgW="1954951" imgH="406224" progId="Equation.3">
                  <p:embed/>
                </p:oleObj>
              </mc:Choice>
              <mc:Fallback>
                <p:oleObj name="公式" r:id="rId5" imgW="1954951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2262188"/>
                        <a:ext cx="19558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4882480" y="2189807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有界函数</a:t>
            </a:r>
            <a:r>
              <a:rPr lang="en-US" altLang="zh-CN" sz="2800" b="1"/>
              <a:t>,</a:t>
            </a:r>
          </a:p>
        </p:txBody>
      </p:sp>
      <p:pic>
        <p:nvPicPr>
          <p:cNvPr id="1946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95600"/>
            <a:ext cx="5486400" cy="2606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368765"/>
      </p:ext>
    </p:extLst>
  </p:cSld>
  <p:clrMapOvr>
    <a:masterClrMapping/>
  </p:clrMapOvr>
  <p:transition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079500" y="876300"/>
            <a:ext cx="4711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</a:rPr>
              <a:t>双曲函数常用公式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1230313" y="1714500"/>
          <a:ext cx="679608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3" name="公式" r:id="rId3" imgW="6794500" imgH="406400" progId="Equation.3">
                  <p:embed/>
                </p:oleObj>
              </mc:Choice>
              <mc:Fallback>
                <p:oleObj name="公式" r:id="rId3" imgW="67945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1714500"/>
                        <a:ext cx="6796087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5"/>
          <p:cNvGraphicFramePr>
            <a:graphicFrameLocks noChangeAspect="1"/>
          </p:cNvGraphicFramePr>
          <p:nvPr/>
        </p:nvGraphicFramePr>
        <p:xfrm>
          <a:off x="1243013" y="2476500"/>
          <a:ext cx="683418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4" name="公式" r:id="rId5" imgW="6832600" imgH="406400" progId="Equation.3">
                  <p:embed/>
                </p:oleObj>
              </mc:Choice>
              <mc:Fallback>
                <p:oleObj name="公式" r:id="rId5" imgW="6832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2476500"/>
                        <a:ext cx="6834187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6"/>
          <p:cNvGraphicFramePr>
            <a:graphicFrameLocks noChangeAspect="1"/>
          </p:cNvGraphicFramePr>
          <p:nvPr/>
        </p:nvGraphicFramePr>
        <p:xfrm>
          <a:off x="1244600" y="3122613"/>
          <a:ext cx="33274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5" name="公式" r:id="rId7" imgW="3403600" imgH="469900" progId="Equation.3">
                  <p:embed/>
                </p:oleObj>
              </mc:Choice>
              <mc:Fallback>
                <p:oleObj name="公式" r:id="rId7" imgW="3403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3122613"/>
                        <a:ext cx="332740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7"/>
          <p:cNvGraphicFramePr>
            <a:graphicFrameLocks noChangeAspect="1"/>
          </p:cNvGraphicFramePr>
          <p:nvPr/>
        </p:nvGraphicFramePr>
        <p:xfrm>
          <a:off x="1219200" y="3886200"/>
          <a:ext cx="40132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6" name="公式" r:id="rId9" imgW="4013200" imgH="406400" progId="Equation.3">
                  <p:embed/>
                </p:oleObj>
              </mc:Choice>
              <mc:Fallback>
                <p:oleObj name="公式" r:id="rId9" imgW="40132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86200"/>
                        <a:ext cx="40132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8"/>
          <p:cNvGraphicFramePr>
            <a:graphicFrameLocks noChangeAspect="1"/>
          </p:cNvGraphicFramePr>
          <p:nvPr/>
        </p:nvGraphicFramePr>
        <p:xfrm>
          <a:off x="1219200" y="4572000"/>
          <a:ext cx="4394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7" name="公式" r:id="rId11" imgW="4394200" imgH="393700" progId="Equation.3">
                  <p:embed/>
                </p:oleObj>
              </mc:Choice>
              <mc:Fallback>
                <p:oleObj name="公式" r:id="rId11" imgW="4394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72000"/>
                        <a:ext cx="43942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4173302"/>
      </p:ext>
    </p:extLst>
  </p:cSld>
  <p:clrMapOvr>
    <a:masterClrMapping/>
  </p:clrMapOvr>
  <p:transition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611188" y="839788"/>
            <a:ext cx="811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endParaRPr lang="en-US" altLang="zh-CN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1433513" y="692150"/>
          <a:ext cx="6542087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87" name="公式" r:id="rId3" imgW="7378700" imgH="1676400" progId="Equation.3">
                  <p:embed/>
                </p:oleObj>
              </mc:Choice>
              <mc:Fallback>
                <p:oleObj name="公式" r:id="rId3" imgW="7378700" imgH="167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692150"/>
                        <a:ext cx="6542087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722809" y="2641600"/>
            <a:ext cx="674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634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90939"/>
              </p:ext>
            </p:extLst>
          </p:nvPr>
        </p:nvGraphicFramePr>
        <p:xfrm>
          <a:off x="1564184" y="2425700"/>
          <a:ext cx="3871912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88" name="公式" r:id="rId5" imgW="4368800" imgH="1092200" progId="Equation.3">
                  <p:embed/>
                </p:oleObj>
              </mc:Choice>
              <mc:Fallback>
                <p:oleObj name="公式" r:id="rId5" imgW="43688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4184" y="2425700"/>
                        <a:ext cx="3871912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817563" y="3663950"/>
          <a:ext cx="25098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89" name="公式" r:id="rId7" imgW="2832100" imgH="495300" progId="Equation.3">
                  <p:embed/>
                </p:oleObj>
              </mc:Choice>
              <mc:Fallback>
                <p:oleObj name="公式" r:id="rId7" imgW="28321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3663950"/>
                        <a:ext cx="250983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1412875" y="4449763"/>
          <a:ext cx="107156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90" name="公式" r:id="rId9" imgW="1028254" imgH="393529" progId="Equation.3">
                  <p:embed/>
                </p:oleObj>
              </mc:Choice>
              <mc:Fallback>
                <p:oleObj name="公式" r:id="rId9" imgW="102825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4449763"/>
                        <a:ext cx="107156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8"/>
          <p:cNvGraphicFramePr>
            <a:graphicFrameLocks noChangeAspect="1"/>
          </p:cNvGraphicFramePr>
          <p:nvPr/>
        </p:nvGraphicFramePr>
        <p:xfrm>
          <a:off x="2717800" y="4429125"/>
          <a:ext cx="23304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91" name="公式" r:id="rId11" imgW="2628900" imgH="406400" progId="Equation.3">
                  <p:embed/>
                </p:oleObj>
              </mc:Choice>
              <mc:Fallback>
                <p:oleObj name="公式" r:id="rId11" imgW="26289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4429125"/>
                        <a:ext cx="233045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7" name="AutoShape 9" descr="深色上对角线"/>
          <p:cNvSpPr>
            <a:spLocks noChangeArrowheads="1"/>
          </p:cNvSpPr>
          <p:nvPr/>
        </p:nvSpPr>
        <p:spPr bwMode="auto">
          <a:xfrm>
            <a:off x="5308600" y="44831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pattFill prst="dkUpDiag">
            <a:fgClr>
              <a:srgbClr val="FF99F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3498" name="Object 10"/>
          <p:cNvGraphicFramePr>
            <a:graphicFrameLocks noChangeAspect="1"/>
          </p:cNvGraphicFramePr>
          <p:nvPr/>
        </p:nvGraphicFramePr>
        <p:xfrm>
          <a:off x="6149975" y="5040313"/>
          <a:ext cx="15970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92" name="公式" r:id="rId13" imgW="1803400" imgH="457200" progId="Equation.3">
                  <p:embed/>
                </p:oleObj>
              </mc:Choice>
              <mc:Fallback>
                <p:oleObj name="公式" r:id="rId13" imgW="1803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9975" y="5040313"/>
                        <a:ext cx="159702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9" name="Object 11"/>
          <p:cNvGraphicFramePr>
            <a:graphicFrameLocks noChangeAspect="1"/>
          </p:cNvGraphicFramePr>
          <p:nvPr/>
        </p:nvGraphicFramePr>
        <p:xfrm>
          <a:off x="1433513" y="5097463"/>
          <a:ext cx="105092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93" name="公式" r:id="rId15" imgW="1028254" imgH="393529" progId="Equation.3">
                  <p:embed/>
                </p:oleObj>
              </mc:Choice>
              <mc:Fallback>
                <p:oleObj name="公式" r:id="rId15" imgW="102825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5097463"/>
                        <a:ext cx="1050925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0" name="Object 12"/>
          <p:cNvGraphicFramePr>
            <a:graphicFrameLocks noChangeAspect="1"/>
          </p:cNvGraphicFramePr>
          <p:nvPr/>
        </p:nvGraphicFramePr>
        <p:xfrm>
          <a:off x="2779713" y="5029200"/>
          <a:ext cx="24526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94" name="公式" r:id="rId17" imgW="2768600" imgH="495300" progId="Equation.3">
                  <p:embed/>
                </p:oleObj>
              </mc:Choice>
              <mc:Fallback>
                <p:oleObj name="公式" r:id="rId17" imgW="27686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5029200"/>
                        <a:ext cx="24526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1" name="AutoShape 13" descr="深色上对角线"/>
          <p:cNvSpPr>
            <a:spLocks noChangeArrowheads="1"/>
          </p:cNvSpPr>
          <p:nvPr/>
        </p:nvSpPr>
        <p:spPr bwMode="auto">
          <a:xfrm>
            <a:off x="5308600" y="5145088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pattFill prst="dkUpDiag">
            <a:fgClr>
              <a:srgbClr val="FF99F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3502" name="Object 14"/>
          <p:cNvGraphicFramePr>
            <a:graphicFrameLocks noChangeAspect="1"/>
          </p:cNvGraphicFramePr>
          <p:nvPr/>
        </p:nvGraphicFramePr>
        <p:xfrm>
          <a:off x="6146800" y="4406900"/>
          <a:ext cx="1023938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95" name="公式" r:id="rId19" imgW="1155700" imgH="393700" progId="Equation.3">
                  <p:embed/>
                </p:oleObj>
              </mc:Choice>
              <mc:Fallback>
                <p:oleObj name="公式" r:id="rId19" imgW="1155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4406900"/>
                        <a:ext cx="1023938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653298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utoUpdateAnimBg="0"/>
      <p:bldP spid="63497" grpId="0" animBg="1"/>
      <p:bldP spid="6350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977900" y="1066800"/>
          <a:ext cx="25447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06" name="公式" r:id="rId3" imgW="2870200" imgH="495300" progId="Equation.3">
                  <p:embed/>
                </p:oleObj>
              </mc:Choice>
              <mc:Fallback>
                <p:oleObj name="公式" r:id="rId3" imgW="28702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1066800"/>
                        <a:ext cx="254476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1403350" y="1844675"/>
          <a:ext cx="11525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07" name="公式" r:id="rId5" imgW="1028254" imgH="393529" progId="Equation.3">
                  <p:embed/>
                </p:oleObj>
              </mc:Choice>
              <mc:Fallback>
                <p:oleObj name="公式" r:id="rId5" imgW="102825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844675"/>
                        <a:ext cx="11525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2895600" y="1831975"/>
          <a:ext cx="23304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08" name="公式" r:id="rId7" imgW="2628900" imgH="406400" progId="Equation.3">
                  <p:embed/>
                </p:oleObj>
              </mc:Choice>
              <mc:Fallback>
                <p:oleObj name="公式" r:id="rId7" imgW="26289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831975"/>
                        <a:ext cx="233045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AutoShape 5" descr="深色上对角线"/>
          <p:cNvSpPr>
            <a:spLocks noChangeArrowheads="1"/>
          </p:cNvSpPr>
          <p:nvPr/>
        </p:nvSpPr>
        <p:spPr bwMode="auto">
          <a:xfrm>
            <a:off x="5486400" y="188595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pattFill prst="dkUpDiag">
            <a:fgClr>
              <a:srgbClr val="FF99F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6324600" y="2443163"/>
          <a:ext cx="10795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09" name="公式" r:id="rId9" imgW="1219200" imgH="457200" progId="Equation.3">
                  <p:embed/>
                </p:oleObj>
              </mc:Choice>
              <mc:Fallback>
                <p:oleObj name="公式" r:id="rId9" imgW="1219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443163"/>
                        <a:ext cx="10795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7"/>
          <p:cNvGraphicFramePr>
            <a:graphicFrameLocks noChangeAspect="1"/>
          </p:cNvGraphicFramePr>
          <p:nvPr/>
        </p:nvGraphicFramePr>
        <p:xfrm>
          <a:off x="1619250" y="2492375"/>
          <a:ext cx="10382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10" name="公式" r:id="rId11" imgW="914400" imgH="368300" progId="Equation.3">
                  <p:embed/>
                </p:oleObj>
              </mc:Choice>
              <mc:Fallback>
                <p:oleObj name="公式" r:id="rId11" imgW="9144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492375"/>
                        <a:ext cx="10382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2881313" y="2432050"/>
          <a:ext cx="24526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11" name="公式" r:id="rId13" imgW="2768600" imgH="495300" progId="Equation.3">
                  <p:embed/>
                </p:oleObj>
              </mc:Choice>
              <mc:Fallback>
                <p:oleObj name="公式" r:id="rId13" imgW="27686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2432050"/>
                        <a:ext cx="24526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1" name="AutoShape 9" descr="深色上对角线"/>
          <p:cNvSpPr>
            <a:spLocks noChangeArrowheads="1"/>
          </p:cNvSpPr>
          <p:nvPr/>
        </p:nvSpPr>
        <p:spPr bwMode="auto">
          <a:xfrm>
            <a:off x="5486400" y="2547938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pattFill prst="dkUpDiag">
            <a:fgClr>
              <a:srgbClr val="FF99F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4522" name="Object 10"/>
          <p:cNvGraphicFramePr>
            <a:graphicFrameLocks noChangeAspect="1"/>
          </p:cNvGraphicFramePr>
          <p:nvPr/>
        </p:nvGraphicFramePr>
        <p:xfrm>
          <a:off x="6262688" y="1809750"/>
          <a:ext cx="1585912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12" name="公式" r:id="rId15" imgW="1790700" imgH="393700" progId="Equation.3">
                  <p:embed/>
                </p:oleObj>
              </mc:Choice>
              <mc:Fallback>
                <p:oleObj name="公式" r:id="rId15" imgW="1790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88" y="1809750"/>
                        <a:ext cx="1585912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857250" y="3124200"/>
            <a:ext cx="198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综上所述</a:t>
            </a:r>
          </a:p>
        </p:txBody>
      </p:sp>
      <p:graphicFrame>
        <p:nvGraphicFramePr>
          <p:cNvPr id="645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211136"/>
              </p:ext>
            </p:extLst>
          </p:nvPr>
        </p:nvGraphicFramePr>
        <p:xfrm>
          <a:off x="1067771" y="3448945"/>
          <a:ext cx="5224462" cy="232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13" name="公式" r:id="rId17" imgW="4711700" imgH="2095500" progId="Equation.3">
                  <p:embed/>
                </p:oleObj>
              </mc:Choice>
              <mc:Fallback>
                <p:oleObj name="公式" r:id="rId17" imgW="4711700" imgH="209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7771" y="3448945"/>
                        <a:ext cx="5224462" cy="232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5128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 animBg="1"/>
      <p:bldP spid="64521" grpId="0" animBg="1"/>
      <p:bldP spid="64523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990600" y="83820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0000FF"/>
                </a:solidFill>
                <a:ea typeface="黑体" pitchFamily="2" charset="-122"/>
              </a:rPr>
              <a:t>思考题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914400" y="1447800"/>
          <a:ext cx="6565900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59" name="Document" r:id="rId3" imgW="6217920" imgH="1722120" progId="Word.Document.8">
                  <p:embed/>
                </p:oleObj>
              </mc:Choice>
              <mc:Fallback>
                <p:oleObj name="Document" r:id="rId3" imgW="6217920" imgH="1722120" progId="Word.Document.8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6565900" cy="180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5" name="Text Box 7"/>
          <p:cNvSpPr txBox="1">
            <a:spLocks noChangeArrowheads="1"/>
          </p:cNvSpPr>
          <p:nvPr/>
        </p:nvSpPr>
        <p:spPr bwMode="auto">
          <a:xfrm>
            <a:off x="838200" y="3191631"/>
            <a:ext cx="776605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2. </a:t>
            </a:r>
            <a:r>
              <a:rPr lang="zh-CN" altLang="en-US" sz="2800" b="1" dirty="0"/>
              <a:t>两个周期函数的和与积是否仍是周期函数？</a:t>
            </a:r>
          </a:p>
        </p:txBody>
      </p:sp>
    </p:spTree>
    <p:extLst>
      <p:ext uri="{BB962C8B-B14F-4D97-AF65-F5344CB8AC3E}">
        <p14:creationId xmlns:p14="http://schemas.microsoft.com/office/powerpoint/2010/main" val="778620600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976213"/>
              </p:ext>
            </p:extLst>
          </p:nvPr>
        </p:nvGraphicFramePr>
        <p:xfrm>
          <a:off x="246063" y="1285801"/>
          <a:ext cx="8010525" cy="293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8" name="Document" r:id="rId3" imgW="8884005" imgH="3263155" progId="Word.Document.8">
                  <p:embed/>
                </p:oleObj>
              </mc:Choice>
              <mc:Fallback>
                <p:oleObj name="Document" r:id="rId3" imgW="8884005" imgH="3263155" progId="Word.Document.8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1285801"/>
                        <a:ext cx="8010525" cy="293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23528" y="476672"/>
            <a:ext cx="100811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注记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789035"/>
              </p:ext>
            </p:extLst>
          </p:nvPr>
        </p:nvGraphicFramePr>
        <p:xfrm>
          <a:off x="251520" y="4669370"/>
          <a:ext cx="5420408" cy="919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9" name="Document" r:id="rId5" imgW="6055280" imgH="1031341" progId="Word.Document.8">
                  <p:embed/>
                </p:oleObj>
              </mc:Choice>
              <mc:Fallback>
                <p:oleObj name="Document" r:id="rId5" imgW="6055280" imgH="1031341" progId="Word.Document.8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669370"/>
                        <a:ext cx="5420408" cy="9198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87828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914400" y="381000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黑体" pitchFamily="2" charset="-122"/>
              </a:rPr>
              <a:t>思考题解答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990600" y="13716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1.</a:t>
            </a:r>
            <a:r>
              <a:rPr lang="zh-CN" altLang="en-US" sz="2800" b="1"/>
              <a:t>设</a:t>
            </a:r>
          </a:p>
        </p:txBody>
      </p:sp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1917700" y="1143000"/>
          <a:ext cx="901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06" name="公式" r:id="rId3" imgW="901309" imgH="888614" progId="Equation.3">
                  <p:embed/>
                </p:oleObj>
              </mc:Choice>
              <mc:Fallback>
                <p:oleObj name="公式" r:id="rId3" imgW="901309" imgH="888614" progId="Equation.3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1143000"/>
                        <a:ext cx="901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3422650" y="1309688"/>
            <a:ext cx="996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则</a:t>
            </a:r>
          </a:p>
        </p:txBody>
      </p:sp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1644650" y="2101850"/>
          <a:ext cx="2971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07" name="公式" r:id="rId5" imgW="2971800" imgH="927100" progId="Equation.3">
                  <p:embed/>
                </p:oleObj>
              </mc:Choice>
              <mc:Fallback>
                <p:oleObj name="公式" r:id="rId5" imgW="2971800" imgH="927100" progId="Equation.3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2101850"/>
                        <a:ext cx="2971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4749800" y="2114550"/>
          <a:ext cx="2044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08" name="公式" r:id="rId7" imgW="2044700" imgH="914400" progId="Equation.3">
                  <p:embed/>
                </p:oleObj>
              </mc:Choice>
              <mc:Fallback>
                <p:oleObj name="公式" r:id="rId7" imgW="2044700" imgH="914400" progId="Equation.3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2114550"/>
                        <a:ext cx="2044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1358900" y="34036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故</a:t>
            </a:r>
          </a:p>
        </p:txBody>
      </p:sp>
      <p:graphicFrame>
        <p:nvGraphicFramePr>
          <p:cNvPr id="82953" name="Object 9"/>
          <p:cNvGraphicFramePr>
            <a:graphicFrameLocks noChangeAspect="1"/>
          </p:cNvGraphicFramePr>
          <p:nvPr/>
        </p:nvGraphicFramePr>
        <p:xfrm>
          <a:off x="2006600" y="3200400"/>
          <a:ext cx="4241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09" name="公式" r:id="rId9" imgW="4241800" imgH="914400" progId="Equation.3">
                  <p:embed/>
                </p:oleObj>
              </mc:Choice>
              <mc:Fallback>
                <p:oleObj name="公式" r:id="rId9" imgW="4241800" imgH="914400" progId="Equation.3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3200400"/>
                        <a:ext cx="4241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4" name="Text Box 12"/>
          <p:cNvSpPr txBox="1">
            <a:spLocks noChangeArrowheads="1"/>
          </p:cNvSpPr>
          <p:nvPr/>
        </p:nvSpPr>
        <p:spPr bwMode="auto">
          <a:xfrm>
            <a:off x="1066800" y="4205288"/>
            <a:ext cx="670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2. </a:t>
            </a:r>
            <a:r>
              <a:rPr lang="zh-CN" altLang="en-US" sz="2800" b="1" dirty="0"/>
              <a:t>不一定</a:t>
            </a:r>
            <a:r>
              <a:rPr lang="en-US" altLang="zh-CN" sz="2800" b="1" dirty="0"/>
              <a:t>.(</a:t>
            </a:r>
            <a:r>
              <a:rPr lang="zh-CN" altLang="en-US" sz="2800" b="1" dirty="0"/>
              <a:t>自己举例说明</a:t>
            </a:r>
            <a:r>
              <a:rPr lang="en-US" altLang="zh-CN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376117"/>
      </p:ext>
    </p:extLst>
  </p:cSld>
  <p:clrMapOvr>
    <a:masterClrMapping/>
  </p:clrMapOvr>
  <p:transition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ChangeArrowheads="1"/>
          </p:cNvSpPr>
          <p:nvPr/>
        </p:nvSpPr>
        <p:spPr bwMode="auto">
          <a:xfrm>
            <a:off x="1763415" y="2073185"/>
            <a:ext cx="475280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/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         作     业</a:t>
            </a:r>
            <a:endParaRPr lang="en-US" altLang="zh-CN" sz="3600" b="1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eaLnBrk="0" hangingPunct="0"/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P23: 2, 4, 5, 7, 8, 9, 13.</a:t>
            </a:r>
            <a:endParaRPr lang="en-US" altLang="zh-CN" sz="3600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52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735016"/>
              </p:ext>
            </p:extLst>
          </p:nvPr>
        </p:nvGraphicFramePr>
        <p:xfrm>
          <a:off x="1043608" y="3429000"/>
          <a:ext cx="5184576" cy="1862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9" name="Document" r:id="rId3" imgW="5175736" imgH="1864763" progId="Word.Document.8">
                  <p:embed/>
                </p:oleObj>
              </mc:Choice>
              <mc:Fallback>
                <p:oleObj name="Document" r:id="rId3" imgW="5175736" imgH="1864763" progId="Word.Document.8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429000"/>
                        <a:ext cx="5184576" cy="18626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307346"/>
              </p:ext>
            </p:extLst>
          </p:nvPr>
        </p:nvGraphicFramePr>
        <p:xfrm>
          <a:off x="1036638" y="531813"/>
          <a:ext cx="7275512" cy="248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0" name="Document" r:id="rId5" imgW="7071993" imgH="2407062" progId="Word.Document.8">
                  <p:embed/>
                </p:oleObj>
              </mc:Choice>
              <mc:Fallback>
                <p:oleObj name="Document" r:id="rId5" imgW="7071993" imgH="2407062" progId="Word.Document.8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531813"/>
                        <a:ext cx="7275512" cy="248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962960" y="529516"/>
            <a:ext cx="907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 </a:t>
            </a:r>
            <a:endParaRPr lang="zh-CN" altLang="en-US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4968" y="3356992"/>
            <a:ext cx="10887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  </a:t>
            </a:r>
            <a:endParaRPr lang="zh-CN" altLang="en-US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464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566358"/>
              </p:ext>
            </p:extLst>
          </p:nvPr>
        </p:nvGraphicFramePr>
        <p:xfrm>
          <a:off x="1402804" y="4077072"/>
          <a:ext cx="5905500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6" name="Document" r:id="rId3" imgW="5831343" imgH="1866202" progId="Word.Document.8">
                  <p:embed/>
                </p:oleObj>
              </mc:Choice>
              <mc:Fallback>
                <p:oleObj name="Document" r:id="rId3" imgW="5831343" imgH="1866202" progId="Word.Document.8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2804" y="4077072"/>
                        <a:ext cx="5905500" cy="1892300"/>
                      </a:xfrm>
                      <a:prstGeom prst="rect">
                        <a:avLst/>
                      </a:prstGeom>
                      <a:solidFill>
                        <a:srgbClr val="DBEEF4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871314"/>
              </p:ext>
            </p:extLst>
          </p:nvPr>
        </p:nvGraphicFramePr>
        <p:xfrm>
          <a:off x="611560" y="476672"/>
          <a:ext cx="7820025" cy="337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7" name="Document" r:id="rId5" imgW="7800326" imgH="3372910" progId="Word.Document.8">
                  <p:embed/>
                </p:oleObj>
              </mc:Choice>
              <mc:Fallback>
                <p:oleObj name="Document" r:id="rId5" imgW="7800326" imgH="3372910" progId="Word.Document.8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76672"/>
                        <a:ext cx="7820025" cy="337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5877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951392"/>
              </p:ext>
            </p:extLst>
          </p:nvPr>
        </p:nvGraphicFramePr>
        <p:xfrm>
          <a:off x="539552" y="591120"/>
          <a:ext cx="7704138" cy="290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8" name="Document" r:id="rId3" imgW="8150992" imgH="3086466" progId="Word.Document.8">
                  <p:embed/>
                </p:oleObj>
              </mc:Choice>
              <mc:Fallback>
                <p:oleObj name="Document" r:id="rId3" imgW="8150992" imgH="3086466" progId="Word.Document.8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91120"/>
                        <a:ext cx="7704138" cy="290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882625"/>
              </p:ext>
            </p:extLst>
          </p:nvPr>
        </p:nvGraphicFramePr>
        <p:xfrm>
          <a:off x="761999" y="3090416"/>
          <a:ext cx="6739909" cy="3578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9" name="Document" r:id="rId5" imgW="7491064" imgH="3951555" progId="Word.Document.8">
                  <p:embed/>
                </p:oleObj>
              </mc:Choice>
              <mc:Fallback>
                <p:oleObj name="Document" r:id="rId5" imgW="7491064" imgH="3951555" progId="Word.Document.8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999" y="3090416"/>
                        <a:ext cx="6739909" cy="35789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251520" y="116632"/>
            <a:ext cx="32403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逆映射与复合映射</a:t>
            </a:r>
          </a:p>
        </p:txBody>
      </p:sp>
    </p:spTree>
    <p:extLst>
      <p:ext uri="{BB962C8B-B14F-4D97-AF65-F5344CB8AC3E}">
        <p14:creationId xmlns:p14="http://schemas.microsoft.com/office/powerpoint/2010/main" val="411064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915081"/>
              </p:ext>
            </p:extLst>
          </p:nvPr>
        </p:nvGraphicFramePr>
        <p:xfrm>
          <a:off x="939800" y="406400"/>
          <a:ext cx="713740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7" name="Document" r:id="rId3" imgW="7879532" imgH="2976711" progId="Word.Document.8">
                  <p:embed/>
                </p:oleObj>
              </mc:Choice>
              <mc:Fallback>
                <p:oleObj name="Document" r:id="rId3" imgW="7879532" imgH="2976711" progId="Word.Document.8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406400"/>
                        <a:ext cx="7137400" cy="269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827584" y="331043"/>
            <a:ext cx="9080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 </a:t>
            </a:r>
            <a:endParaRPr lang="zh-CN" altLang="en-US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739580"/>
              </p:ext>
            </p:extLst>
          </p:nvPr>
        </p:nvGraphicFramePr>
        <p:xfrm>
          <a:off x="941388" y="2992438"/>
          <a:ext cx="7094537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8" name="Document" r:id="rId5" imgW="7879532" imgH="1993950" progId="Word.Document.8">
                  <p:embed/>
                </p:oleObj>
              </mc:Choice>
              <mc:Fallback>
                <p:oleObj name="Document" r:id="rId5" imgW="7879532" imgH="1993950" progId="Word.Document.8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2992438"/>
                        <a:ext cx="7094537" cy="178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485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541</Words>
  <Application>Microsoft Office PowerPoint</Application>
  <PresentationFormat>全屏显示(4:3)</PresentationFormat>
  <Paragraphs>168</Paragraphs>
  <Slides>51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51</vt:i4>
      </vt:variant>
    </vt:vector>
  </HeadingPairs>
  <TitlesOfParts>
    <vt:vector size="63" baseType="lpstr">
      <vt:lpstr>黑体</vt:lpstr>
      <vt:lpstr>楷体_GB2312</vt:lpstr>
      <vt:lpstr>隶书</vt:lpstr>
      <vt:lpstr>宋体</vt:lpstr>
      <vt:lpstr>Arial</vt:lpstr>
      <vt:lpstr>Calibri</vt:lpstr>
      <vt:lpstr>Times New Roman</vt:lpstr>
      <vt:lpstr>Office 主题​​</vt:lpstr>
      <vt:lpstr>Document</vt:lpstr>
      <vt:lpstr>Equation</vt:lpstr>
      <vt:lpstr>公式</vt:lpstr>
      <vt:lpstr>BMP 图象</vt:lpstr>
      <vt:lpstr>PowerPoint 演示文稿</vt:lpstr>
      <vt:lpstr>一、映射与函数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三、函数的简单性质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六、小结</vt:lpstr>
      <vt:lpstr>补充1  基本初等函数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补充2  双曲函数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李春晖</cp:lastModifiedBy>
  <cp:revision>153</cp:revision>
  <dcterms:created xsi:type="dcterms:W3CDTF">2011-08-03T11:31:34Z</dcterms:created>
  <dcterms:modified xsi:type="dcterms:W3CDTF">2017-09-25T14:42:52Z</dcterms:modified>
</cp:coreProperties>
</file>